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7" r:id="rId2"/>
    <p:sldId id="283" r:id="rId3"/>
    <p:sldId id="267" r:id="rId4"/>
    <p:sldId id="273" r:id="rId5"/>
    <p:sldId id="274" r:id="rId6"/>
    <p:sldId id="280" r:id="rId7"/>
    <p:sldId id="281"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74" d="100"/>
          <a:sy n="74" d="100"/>
        </p:scale>
        <p:origin x="762" y="5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5/8/2023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5/8/2023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5/8/2023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5/8/2023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5/8/2023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5/8/2023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5/8/2023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5/8/2023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5/8/2023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5/8/2023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5/8/2023</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845"/>
            <a:ext cx="10058400" cy="3686854"/>
          </a:xfrm>
        </p:spPr>
        <p:txBody>
          <a:bodyPr>
            <a:noAutofit/>
          </a:bodyPr>
          <a:lstStyle/>
          <a:p>
            <a:pPr algn="ctr"/>
            <a:br>
              <a:rPr lang="en-US" sz="4800" dirty="0"/>
            </a:br>
            <a:br>
              <a:rPr lang="en-US" sz="4800" dirty="0"/>
            </a:br>
            <a:br>
              <a:rPr lang="en-US" sz="4800" dirty="0"/>
            </a:br>
            <a:br>
              <a:rPr lang="en-US" sz="4800" dirty="0"/>
            </a:br>
            <a:endParaRPr lang="en-US" sz="3200" dirty="0"/>
          </a:p>
        </p:txBody>
      </p:sp>
      <p:sp>
        <p:nvSpPr>
          <p:cNvPr id="3" name="Subtitle 2"/>
          <p:cNvSpPr>
            <a:spLocks noGrp="1"/>
          </p:cNvSpPr>
          <p:nvPr>
            <p:ph type="subTitle" idx="1"/>
          </p:nvPr>
        </p:nvSpPr>
        <p:spPr>
          <a:xfrm>
            <a:off x="480812" y="3037289"/>
            <a:ext cx="4471115" cy="2385120"/>
          </a:xfrm>
        </p:spPr>
        <p:txBody>
          <a:bodyPr>
            <a:normAutofit/>
          </a:bodyPr>
          <a:lstStyle/>
          <a:p>
            <a:pPr algn="ctr"/>
            <a:r>
              <a:rPr lang="en-US" sz="2400" dirty="0">
                <a:solidFill>
                  <a:schemeClr val="accent1">
                    <a:lumMod val="75000"/>
                  </a:schemeClr>
                </a:solidFill>
              </a:rPr>
              <a:t>Andrew j. </a:t>
            </a:r>
            <a:r>
              <a:rPr lang="en-US" sz="2400" dirty="0" err="1">
                <a:solidFill>
                  <a:schemeClr val="accent1">
                    <a:lumMod val="75000"/>
                  </a:schemeClr>
                </a:solidFill>
              </a:rPr>
              <a:t>defusco</a:t>
            </a:r>
            <a:endParaRPr lang="en-US" sz="2400" dirty="0">
              <a:solidFill>
                <a:schemeClr val="accent1">
                  <a:lumMod val="75000"/>
                </a:schemeClr>
              </a:solidFill>
            </a:endParaRPr>
          </a:p>
          <a:p>
            <a:pPr algn="ctr"/>
            <a:r>
              <a:rPr lang="en-US" sz="2400" dirty="0"/>
              <a:t>Defusco law, </a:t>
            </a:r>
            <a:r>
              <a:rPr lang="en-US" sz="2400" dirty="0" err="1"/>
              <a:t>p.l.c</a:t>
            </a:r>
            <a:r>
              <a:rPr lang="en-US" sz="2400" dirty="0"/>
              <a:t>.</a:t>
            </a:r>
          </a:p>
          <a:p>
            <a:pPr algn="ctr"/>
            <a:r>
              <a:rPr lang="en-US" dirty="0">
                <a:solidFill>
                  <a:schemeClr val="accent1">
                    <a:lumMod val="75000"/>
                  </a:schemeClr>
                </a:solidFill>
              </a:rPr>
              <a:t>6945 e. </a:t>
            </a:r>
            <a:r>
              <a:rPr lang="en-US" dirty="0"/>
              <a:t>SAHUARO DRIVE, STE. 125</a:t>
            </a:r>
            <a:endParaRPr lang="en-US" dirty="0">
              <a:solidFill>
                <a:schemeClr val="accent1">
                  <a:lumMod val="75000"/>
                </a:schemeClr>
              </a:solidFill>
            </a:endParaRPr>
          </a:p>
          <a:p>
            <a:pPr algn="ctr"/>
            <a:r>
              <a:rPr lang="en-US" dirty="0"/>
              <a:t>Scottsdale, Arizona  85254</a:t>
            </a:r>
          </a:p>
          <a:p>
            <a:pPr algn="ctr"/>
            <a:endParaRPr lang="en-US" sz="2400" dirty="0"/>
          </a:p>
          <a:p>
            <a:pPr algn="ctr"/>
            <a:r>
              <a:rPr lang="en-US" sz="2400" dirty="0">
                <a:solidFill>
                  <a:srgbClr val="0070C0"/>
                </a:solidFill>
              </a:rPr>
              <a:t>www.defuscolaw.com</a:t>
            </a:r>
          </a:p>
        </p:txBody>
      </p:sp>
      <p:sp>
        <p:nvSpPr>
          <p:cNvPr id="4" name="TextBox 3">
            <a:extLst>
              <a:ext uri="{FF2B5EF4-FFF2-40B4-BE49-F238E27FC236}">
                <a16:creationId xmlns:a16="http://schemas.microsoft.com/office/drawing/2014/main" id="{B0D25F35-FFAB-464B-9BE1-09498E5D9579}"/>
              </a:ext>
            </a:extLst>
          </p:cNvPr>
          <p:cNvSpPr txBox="1"/>
          <p:nvPr/>
        </p:nvSpPr>
        <p:spPr>
          <a:xfrm>
            <a:off x="7798777" y="6084277"/>
            <a:ext cx="5785338" cy="646331"/>
          </a:xfrm>
          <a:prstGeom prst="rect">
            <a:avLst/>
          </a:prstGeom>
          <a:noFill/>
        </p:spPr>
        <p:txBody>
          <a:bodyPr wrap="square" rtlCol="0">
            <a:spAutoFit/>
          </a:bodyPr>
          <a:lstStyle/>
          <a:p>
            <a:r>
              <a:rPr lang="en-US" b="1" dirty="0"/>
              <a:t>May 19, 2023 12:30 -1:30 pm</a:t>
            </a:r>
          </a:p>
          <a:p>
            <a:r>
              <a:rPr lang="en-US" b="1" dirty="0" err="1"/>
              <a:t>Frashers</a:t>
            </a:r>
            <a:r>
              <a:rPr lang="en-US" b="1" dirty="0"/>
              <a:t> Tavern, Scottsdale, AZ</a:t>
            </a:r>
          </a:p>
        </p:txBody>
      </p:sp>
      <p:sp>
        <p:nvSpPr>
          <p:cNvPr id="6" name="TextBox 5">
            <a:extLst>
              <a:ext uri="{FF2B5EF4-FFF2-40B4-BE49-F238E27FC236}">
                <a16:creationId xmlns:a16="http://schemas.microsoft.com/office/drawing/2014/main" id="{8F5B7936-D191-43AD-ACE0-CEA524738358}"/>
              </a:ext>
            </a:extLst>
          </p:cNvPr>
          <p:cNvSpPr txBox="1"/>
          <p:nvPr/>
        </p:nvSpPr>
        <p:spPr>
          <a:xfrm>
            <a:off x="439615" y="6084277"/>
            <a:ext cx="4888523" cy="369332"/>
          </a:xfrm>
          <a:prstGeom prst="rect">
            <a:avLst/>
          </a:prstGeom>
          <a:noFill/>
        </p:spPr>
        <p:txBody>
          <a:bodyPr wrap="square" rtlCol="0">
            <a:spAutoFit/>
          </a:bodyPr>
          <a:lstStyle/>
          <a:p>
            <a:r>
              <a:rPr lang="en-US" b="1" dirty="0"/>
              <a:t>CHERNOFF’S LAWYERS IN LIMINE</a:t>
            </a:r>
          </a:p>
        </p:txBody>
      </p:sp>
      <p:sp>
        <p:nvSpPr>
          <p:cNvPr id="5" name="TextBox 4">
            <a:extLst>
              <a:ext uri="{FF2B5EF4-FFF2-40B4-BE49-F238E27FC236}">
                <a16:creationId xmlns:a16="http://schemas.microsoft.com/office/drawing/2014/main" id="{331CFAEF-205E-C3F8-4ED6-8F79D12DF50E}"/>
              </a:ext>
            </a:extLst>
          </p:cNvPr>
          <p:cNvSpPr txBox="1"/>
          <p:nvPr/>
        </p:nvSpPr>
        <p:spPr>
          <a:xfrm>
            <a:off x="5622802" y="2963179"/>
            <a:ext cx="6173273" cy="3231654"/>
          </a:xfrm>
          <a:prstGeom prst="rect">
            <a:avLst/>
          </a:prstGeom>
          <a:noFill/>
        </p:spPr>
        <p:txBody>
          <a:bodyPr wrap="square" rtlCol="0">
            <a:spAutoFit/>
          </a:bodyPr>
          <a:lstStyle/>
          <a:p>
            <a:pPr algn="ctr"/>
            <a:r>
              <a:rPr lang="en-US" sz="2400" b="1" dirty="0">
                <a:solidFill>
                  <a:schemeClr val="accent1">
                    <a:lumMod val="75000"/>
                  </a:schemeClr>
                </a:solidFill>
              </a:rPr>
              <a:t>CRAIG ROSENSTEIN</a:t>
            </a:r>
          </a:p>
          <a:p>
            <a:pPr algn="ctr"/>
            <a:r>
              <a:rPr lang="en-US" sz="2400" b="1" dirty="0">
                <a:solidFill>
                  <a:schemeClr val="accent1">
                    <a:lumMod val="75000"/>
                  </a:schemeClr>
                </a:solidFill>
              </a:rPr>
              <a:t>ROSENSTEIN LAW GROUP</a:t>
            </a:r>
          </a:p>
          <a:p>
            <a:pPr algn="ctr"/>
            <a:r>
              <a:rPr lang="en-US" sz="2000" b="1" dirty="0">
                <a:solidFill>
                  <a:schemeClr val="accent1">
                    <a:lumMod val="75000"/>
                  </a:schemeClr>
                </a:solidFill>
              </a:rPr>
              <a:t>8010 E. MCDOWELL RD., STE. 111</a:t>
            </a:r>
          </a:p>
          <a:p>
            <a:pPr algn="ctr"/>
            <a:r>
              <a:rPr lang="en-US" sz="2000" b="1" dirty="0">
                <a:solidFill>
                  <a:schemeClr val="accent1">
                    <a:lumMod val="75000"/>
                  </a:schemeClr>
                </a:solidFill>
              </a:rPr>
              <a:t>SCOTTSDALE, ARIZONA  85257</a:t>
            </a:r>
          </a:p>
          <a:p>
            <a:pPr algn="ctr"/>
            <a:endParaRPr lang="en-US" sz="2000" b="1" dirty="0">
              <a:solidFill>
                <a:schemeClr val="accent1">
                  <a:lumMod val="75000"/>
                </a:schemeClr>
              </a:solidFill>
            </a:endParaRPr>
          </a:p>
          <a:p>
            <a:r>
              <a:rPr lang="en-US" sz="2400" b="1" dirty="0">
                <a:solidFill>
                  <a:srgbClr val="0070C0"/>
                </a:solidFill>
              </a:rPr>
              <a:t>    WWW.SCOTTSDALE-DUILAWYER.COM</a:t>
            </a:r>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6EC1E8F8-8A1B-60F1-C2F4-EE2D37AF93B0}"/>
              </a:ext>
            </a:extLst>
          </p:cNvPr>
          <p:cNvSpPr txBox="1"/>
          <p:nvPr/>
        </p:nvSpPr>
        <p:spPr>
          <a:xfrm>
            <a:off x="750606" y="663167"/>
            <a:ext cx="10690788" cy="2062103"/>
          </a:xfrm>
          <a:prstGeom prst="rect">
            <a:avLst/>
          </a:prstGeom>
          <a:noFill/>
        </p:spPr>
        <p:txBody>
          <a:bodyPr wrap="square">
            <a:spAutoFit/>
          </a:bodyPr>
          <a:lstStyle/>
          <a:p>
            <a:pPr algn="ctr"/>
            <a:r>
              <a:rPr lang="en-US" sz="3200" b="1" dirty="0"/>
              <a:t>“Louis, I think this is the beginning of a beautiful friendship”. . . How a victim’s attorney and criminal defense attorney work together to benefit their clients</a:t>
            </a:r>
            <a:br>
              <a:rPr lang="en-US" sz="3200" dirty="0"/>
            </a:br>
            <a:endParaRPr lang="en-US" sz="3200"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C909D-92ED-54D3-E532-26A15E0FC1DA}"/>
              </a:ext>
            </a:extLst>
          </p:cNvPr>
          <p:cNvSpPr txBox="1"/>
          <p:nvPr/>
        </p:nvSpPr>
        <p:spPr>
          <a:xfrm>
            <a:off x="268310" y="128789"/>
            <a:ext cx="11655380" cy="8100038"/>
          </a:xfrm>
          <a:prstGeom prst="rect">
            <a:avLst/>
          </a:prstGeom>
          <a:noFill/>
        </p:spPr>
        <p:txBody>
          <a:bodyPr wrap="square" rtlCol="0">
            <a:spAutoFit/>
          </a:bodyPr>
          <a:lstStyle/>
          <a:p>
            <a:r>
              <a:rPr lang="en-US" b="1" dirty="0"/>
              <a:t>Andrew J. DeFusco</a:t>
            </a:r>
          </a:p>
          <a:p>
            <a:endParaRPr lang="en-US" dirty="0"/>
          </a:p>
          <a:p>
            <a:pPr marL="0" marR="0" algn="just">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Andrew J. DeFusco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 principal in the firm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DeFusco Law, P.L.C.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located in Scottsdale, Arizona which he founded with his wife Bryn on January 1, 2016.  Prior to that time, Andy was a principal of DeFusco &amp; Udelman, P.L.C., a firm he co-founded in 1995.  DeFusco Law is a referral-based law firm practicing exclusively plaintiffs’ tort litigation, including bodily injury and wrongful death matters involving automobile, trucking and commercial vehicle collisions, motorcycle, bicycle and pedestrian accidents, construction accidents, drunk driver/dram shop litigation, premises liability, product liability and cases involving burn injuries. Andy is an AV-rated attorney with Martindale-Hubbell, a member of the Arizona Association for Justice/Arizona Trial Lawyers Association (AAJ/</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AzTLA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Maricopa County Bar Association (MCBA), Personal Injury/Negligence Section of the MCBA, and the Sole Practitioner/Small Firm and Trial Practice sections of the Arizona State Bar.  Since 2002, Andy has presented numerous CLE seminars on matters pertaining to plaintiffs’ personal injury, wrongful death and insurance law to groups including AAJ/</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AzTLA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State Bar of Arizona, Maricopa County Bar Association, Arizona Attorneys for Criminal Justice, Chernoff’s Lawyers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Limine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Arizona Child &amp; Family Advocacy Network and Not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Craig Rosenstein</a:t>
            </a:r>
          </a:p>
          <a:p>
            <a:endParaRPr lang="en-US" dirty="0"/>
          </a:p>
          <a:p>
            <a:pPr algn="just"/>
            <a:r>
              <a:rPr lang="en-US" sz="1800" dirty="0">
                <a:effectLst/>
                <a:latin typeface="Calibri" panose="020F0502020204030204" pitchFamily="34" charset="0"/>
                <a:ea typeface="Calibri" panose="020F0502020204030204" pitchFamily="34" charset="0"/>
              </a:rPr>
              <a:t>Craig Rosenstein is the founder of both </a:t>
            </a:r>
            <a:r>
              <a:rPr lang="en-US" sz="1800" b="1" dirty="0">
                <a:effectLst/>
                <a:latin typeface="Calibri" panose="020F0502020204030204" pitchFamily="34" charset="0"/>
                <a:ea typeface="Calibri" panose="020F0502020204030204" pitchFamily="34" charset="0"/>
              </a:rPr>
              <a:t>Rosenstein Law Group </a:t>
            </a:r>
            <a:r>
              <a:rPr lang="en-US" sz="1800" dirty="0">
                <a:effectLst/>
                <a:latin typeface="Calibri" panose="020F0502020204030204" pitchFamily="34" charset="0"/>
                <a:ea typeface="Calibri" panose="020F0502020204030204" pitchFamily="34" charset="0"/>
              </a:rPr>
              <a:t>and </a:t>
            </a:r>
            <a:r>
              <a:rPr lang="en-US" sz="1800" b="1" dirty="0">
                <a:effectLst/>
                <a:latin typeface="Calibri" panose="020F0502020204030204" pitchFamily="34" charset="0"/>
                <a:ea typeface="Calibri" panose="020F0502020204030204" pitchFamily="34" charset="0"/>
              </a:rPr>
              <a:t>Stone Rose Law</a:t>
            </a:r>
            <a:r>
              <a:rPr lang="en-US" sz="1800" dirty="0">
                <a:effectLst/>
                <a:latin typeface="Calibri" panose="020F0502020204030204" pitchFamily="34" charset="0"/>
                <a:ea typeface="Calibri" panose="020F0502020204030204" pitchFamily="34" charset="0"/>
              </a:rPr>
              <a:t>. The former is a nine lawyer Criminal and DUI defense firm that’s been open since 2007. Rosenstein Law Group is the only criminal defense firm in Maricopa County that has multiple DUI defense Specialists and criminal law specialists.  Craig is one of a handful of DUI Specialists in the state of Arizona, has taken countless juries to verdict (well over 100), and is a well-regarded trial advocacy speaker at both state and national DUI conferences.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629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“WHEN WILL THE VICTIM SUE MY CLIENT?”</a:t>
            </a:r>
          </a:p>
        </p:txBody>
      </p:sp>
      <p:sp>
        <p:nvSpPr>
          <p:cNvPr id="3" name="Content Placeholder 2"/>
          <p:cNvSpPr>
            <a:spLocks noGrp="1"/>
          </p:cNvSpPr>
          <p:nvPr>
            <p:ph idx="1"/>
          </p:nvPr>
        </p:nvSpPr>
        <p:spPr>
          <a:xfrm>
            <a:off x="1295400" y="1969478"/>
            <a:ext cx="9601200" cy="3974122"/>
          </a:xfrm>
        </p:spPr>
        <p:txBody>
          <a:bodyPr/>
          <a:lstStyle/>
          <a:p>
            <a:r>
              <a:rPr lang="en-US" sz="2400" b="1" dirty="0"/>
              <a:t>Evidentiary Value of Police Work</a:t>
            </a:r>
          </a:p>
          <a:p>
            <a:r>
              <a:rPr lang="en-US" sz="2400" b="1" dirty="0"/>
              <a:t>“Come to Jesus” Statements</a:t>
            </a:r>
          </a:p>
          <a:p>
            <a:r>
              <a:rPr lang="en-US" sz="2400" b="1" dirty="0" err="1"/>
              <a:t>A.R.S</a:t>
            </a:r>
            <a:r>
              <a:rPr lang="en-US" sz="2400" b="1" dirty="0"/>
              <a:t>. § 13-807</a:t>
            </a:r>
          </a:p>
          <a:p>
            <a:r>
              <a:rPr lang="en-US" sz="2400" b="1" dirty="0" err="1"/>
              <a:t>A.R.S</a:t>
            </a:r>
            <a:r>
              <a:rPr lang="en-US" sz="2400" b="1" dirty="0"/>
              <a:t>. § 12-511</a:t>
            </a:r>
          </a:p>
          <a:p>
            <a:r>
              <a:rPr lang="en-US" sz="2400" b="1" dirty="0"/>
              <a:t>Fear of Biasing Victim’s Testimony</a:t>
            </a:r>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524608"/>
          </a:xfrm>
        </p:spPr>
        <p:txBody>
          <a:bodyPr>
            <a:noAutofit/>
          </a:bodyPr>
          <a:lstStyle/>
          <a:p>
            <a:r>
              <a:rPr lang="en-US" sz="3600" dirty="0"/>
              <a:t>“WHY DID THE VICTIM SUE MY CLIENT?”</a:t>
            </a:r>
          </a:p>
        </p:txBody>
      </p:sp>
      <p:sp>
        <p:nvSpPr>
          <p:cNvPr id="3" name="TextBox 2">
            <a:extLst>
              <a:ext uri="{FF2B5EF4-FFF2-40B4-BE49-F238E27FC236}">
                <a16:creationId xmlns:a16="http://schemas.microsoft.com/office/drawing/2014/main" id="{B9A346FC-CFE7-434F-B29D-9B3D796D7AD6}"/>
              </a:ext>
            </a:extLst>
          </p:cNvPr>
          <p:cNvSpPr txBox="1"/>
          <p:nvPr/>
        </p:nvSpPr>
        <p:spPr>
          <a:xfrm>
            <a:off x="219808" y="1037492"/>
            <a:ext cx="9328637" cy="461665"/>
          </a:xfrm>
          <a:prstGeom prst="rect">
            <a:avLst/>
          </a:prstGeom>
          <a:noFill/>
        </p:spPr>
        <p:txBody>
          <a:bodyPr wrap="square" rtlCol="0">
            <a:spAutoFit/>
          </a:bodyPr>
          <a:lstStyle/>
          <a:p>
            <a:r>
              <a:rPr lang="en-US" sz="2400" b="1" dirty="0">
                <a:solidFill>
                  <a:srgbClr val="0070C0"/>
                </a:solidFill>
              </a:rPr>
              <a:t>RESTITUTION:   </a:t>
            </a:r>
            <a:r>
              <a:rPr lang="en-US" sz="2400" b="1" dirty="0"/>
              <a:t>LIMITED REMEDY (OUT OF POCKET EXPENSES)</a:t>
            </a:r>
          </a:p>
        </p:txBody>
      </p:sp>
      <p:sp>
        <p:nvSpPr>
          <p:cNvPr id="5" name="TextBox 4">
            <a:extLst>
              <a:ext uri="{FF2B5EF4-FFF2-40B4-BE49-F238E27FC236}">
                <a16:creationId xmlns:a16="http://schemas.microsoft.com/office/drawing/2014/main" id="{1AA4E300-F898-4CD7-AE3F-8315E423E409}"/>
              </a:ext>
            </a:extLst>
          </p:cNvPr>
          <p:cNvSpPr txBox="1"/>
          <p:nvPr/>
        </p:nvSpPr>
        <p:spPr>
          <a:xfrm>
            <a:off x="219809" y="1758463"/>
            <a:ext cx="9548446" cy="461665"/>
          </a:xfrm>
          <a:prstGeom prst="rect">
            <a:avLst/>
          </a:prstGeom>
          <a:noFill/>
        </p:spPr>
        <p:txBody>
          <a:bodyPr wrap="square" rtlCol="0">
            <a:spAutoFit/>
          </a:bodyPr>
          <a:lstStyle/>
          <a:p>
            <a:r>
              <a:rPr lang="en-US" sz="2400" b="1" dirty="0">
                <a:solidFill>
                  <a:srgbClr val="0070C0"/>
                </a:solidFill>
              </a:rPr>
              <a:t>PERSONAL INJURY ACTION:   </a:t>
            </a:r>
            <a:r>
              <a:rPr lang="en-US" sz="2400" b="1" dirty="0"/>
              <a:t>DAMAGES FOR:</a:t>
            </a:r>
            <a:endParaRPr lang="en-US" dirty="0"/>
          </a:p>
        </p:txBody>
      </p:sp>
      <p:sp>
        <p:nvSpPr>
          <p:cNvPr id="7" name="TextBox 6">
            <a:extLst>
              <a:ext uri="{FF2B5EF4-FFF2-40B4-BE49-F238E27FC236}">
                <a16:creationId xmlns:a16="http://schemas.microsoft.com/office/drawing/2014/main" id="{FDEDA2C3-912D-402D-8A60-6905EFDFB554}"/>
              </a:ext>
            </a:extLst>
          </p:cNvPr>
          <p:cNvSpPr txBox="1"/>
          <p:nvPr/>
        </p:nvSpPr>
        <p:spPr>
          <a:xfrm>
            <a:off x="1626576" y="2347545"/>
            <a:ext cx="6682154" cy="830997"/>
          </a:xfrm>
          <a:prstGeom prst="rect">
            <a:avLst/>
          </a:prstGeom>
          <a:noFill/>
        </p:spPr>
        <p:txBody>
          <a:bodyPr wrap="square" rtlCol="0">
            <a:spAutoFit/>
          </a:bodyPr>
          <a:lstStyle/>
          <a:p>
            <a:r>
              <a:rPr lang="en-US" sz="2400" b="1" dirty="0">
                <a:solidFill>
                  <a:schemeClr val="accent1"/>
                </a:solidFill>
              </a:rPr>
              <a:t>PAST AND FUTURE MEDICAL EXPENSES (BILLED CHARGES)</a:t>
            </a:r>
          </a:p>
        </p:txBody>
      </p:sp>
      <p:sp>
        <p:nvSpPr>
          <p:cNvPr id="8" name="TextBox 7">
            <a:extLst>
              <a:ext uri="{FF2B5EF4-FFF2-40B4-BE49-F238E27FC236}">
                <a16:creationId xmlns:a16="http://schemas.microsoft.com/office/drawing/2014/main" id="{71849E0A-71DF-41C3-94BB-38DC97E9D55B}"/>
              </a:ext>
            </a:extLst>
          </p:cNvPr>
          <p:cNvSpPr txBox="1"/>
          <p:nvPr/>
        </p:nvSpPr>
        <p:spPr>
          <a:xfrm>
            <a:off x="1626576" y="3366274"/>
            <a:ext cx="6638193" cy="830997"/>
          </a:xfrm>
          <a:prstGeom prst="rect">
            <a:avLst/>
          </a:prstGeom>
          <a:noFill/>
        </p:spPr>
        <p:txBody>
          <a:bodyPr wrap="square" rtlCol="0">
            <a:spAutoFit/>
          </a:bodyPr>
          <a:lstStyle/>
          <a:p>
            <a:r>
              <a:rPr lang="en-US" sz="2400" b="1" dirty="0">
                <a:solidFill>
                  <a:schemeClr val="accent1"/>
                </a:solidFill>
              </a:rPr>
              <a:t>LOSS OF EARNINGS/IMPAIRMENT TO EARNING CAPACITY</a:t>
            </a:r>
          </a:p>
        </p:txBody>
      </p:sp>
      <p:sp>
        <p:nvSpPr>
          <p:cNvPr id="9" name="TextBox 8">
            <a:extLst>
              <a:ext uri="{FF2B5EF4-FFF2-40B4-BE49-F238E27FC236}">
                <a16:creationId xmlns:a16="http://schemas.microsoft.com/office/drawing/2014/main" id="{8DB8B0B8-C3FD-4790-A4B5-9E9000F3D9E5}"/>
              </a:ext>
            </a:extLst>
          </p:cNvPr>
          <p:cNvSpPr txBox="1"/>
          <p:nvPr/>
        </p:nvSpPr>
        <p:spPr>
          <a:xfrm>
            <a:off x="1626576" y="4385003"/>
            <a:ext cx="6743700" cy="461665"/>
          </a:xfrm>
          <a:prstGeom prst="rect">
            <a:avLst/>
          </a:prstGeom>
          <a:noFill/>
        </p:spPr>
        <p:txBody>
          <a:bodyPr wrap="square" rtlCol="0">
            <a:spAutoFit/>
          </a:bodyPr>
          <a:lstStyle/>
          <a:p>
            <a:r>
              <a:rPr lang="en-US" sz="2400" b="1" dirty="0">
                <a:solidFill>
                  <a:schemeClr val="accent1"/>
                </a:solidFill>
              </a:rPr>
              <a:t>PAIN AND SUFFERING (GENERAL DAMAGES)</a:t>
            </a:r>
          </a:p>
        </p:txBody>
      </p:sp>
      <p:sp>
        <p:nvSpPr>
          <p:cNvPr id="10" name="TextBox 9">
            <a:extLst>
              <a:ext uri="{FF2B5EF4-FFF2-40B4-BE49-F238E27FC236}">
                <a16:creationId xmlns:a16="http://schemas.microsoft.com/office/drawing/2014/main" id="{07AB76C7-2DC4-4A2D-9EEC-150B100250B2}"/>
              </a:ext>
            </a:extLst>
          </p:cNvPr>
          <p:cNvSpPr txBox="1"/>
          <p:nvPr/>
        </p:nvSpPr>
        <p:spPr>
          <a:xfrm>
            <a:off x="1626576" y="5138728"/>
            <a:ext cx="6603025" cy="830997"/>
          </a:xfrm>
          <a:prstGeom prst="rect">
            <a:avLst/>
          </a:prstGeom>
          <a:noFill/>
        </p:spPr>
        <p:txBody>
          <a:bodyPr wrap="square" rtlCol="0">
            <a:spAutoFit/>
          </a:bodyPr>
          <a:lstStyle/>
          <a:p>
            <a:r>
              <a:rPr lang="en-US" sz="2400" b="1" dirty="0">
                <a:solidFill>
                  <a:schemeClr val="accent1"/>
                </a:solidFill>
              </a:rPr>
              <a:t>PUNITIVE DAMAGES (FOR EGREGIOUS CONDUCT)</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3268FF-8F4C-4FA3-99CD-E1F04C790B40}"/>
              </a:ext>
            </a:extLst>
          </p:cNvPr>
          <p:cNvSpPr txBox="1"/>
          <p:nvPr/>
        </p:nvSpPr>
        <p:spPr>
          <a:xfrm>
            <a:off x="553915" y="149469"/>
            <a:ext cx="11007970" cy="646331"/>
          </a:xfrm>
          <a:prstGeom prst="rect">
            <a:avLst/>
          </a:prstGeom>
          <a:noFill/>
        </p:spPr>
        <p:txBody>
          <a:bodyPr wrap="square" rtlCol="0">
            <a:spAutoFit/>
          </a:bodyPr>
          <a:lstStyle/>
          <a:p>
            <a:pPr algn="ctr"/>
            <a:r>
              <a:rPr lang="en-US" sz="3600" b="1" dirty="0">
                <a:solidFill>
                  <a:schemeClr val="accent1"/>
                </a:solidFill>
              </a:rPr>
              <a:t>“WHY DIDN’T HE WAIT TO SUE MY CLIENT?”</a:t>
            </a:r>
          </a:p>
        </p:txBody>
      </p:sp>
      <p:sp>
        <p:nvSpPr>
          <p:cNvPr id="3" name="TextBox 2">
            <a:extLst>
              <a:ext uri="{FF2B5EF4-FFF2-40B4-BE49-F238E27FC236}">
                <a16:creationId xmlns:a16="http://schemas.microsoft.com/office/drawing/2014/main" id="{D950A879-0E81-49E3-B98B-D7882C926921}"/>
              </a:ext>
            </a:extLst>
          </p:cNvPr>
          <p:cNvSpPr txBox="1"/>
          <p:nvPr/>
        </p:nvSpPr>
        <p:spPr>
          <a:xfrm>
            <a:off x="800100" y="1230923"/>
            <a:ext cx="10418885" cy="830997"/>
          </a:xfrm>
          <a:prstGeom prst="rect">
            <a:avLst/>
          </a:prstGeom>
          <a:noFill/>
        </p:spPr>
        <p:txBody>
          <a:bodyPr wrap="square" rtlCol="0">
            <a:spAutoFit/>
          </a:bodyPr>
          <a:lstStyle/>
          <a:p>
            <a:r>
              <a:rPr lang="en-US" sz="2400" b="1" dirty="0"/>
              <a:t>Uncooperative Defendant and Fear of Insurance Company Denial of Coverage</a:t>
            </a:r>
          </a:p>
        </p:txBody>
      </p:sp>
      <p:sp>
        <p:nvSpPr>
          <p:cNvPr id="5" name="TextBox 4">
            <a:extLst>
              <a:ext uri="{FF2B5EF4-FFF2-40B4-BE49-F238E27FC236}">
                <a16:creationId xmlns:a16="http://schemas.microsoft.com/office/drawing/2014/main" id="{A98D3E25-E99F-41F3-8709-D7152B2E212C}"/>
              </a:ext>
            </a:extLst>
          </p:cNvPr>
          <p:cNvSpPr txBox="1"/>
          <p:nvPr/>
        </p:nvSpPr>
        <p:spPr>
          <a:xfrm>
            <a:off x="800100" y="2312377"/>
            <a:ext cx="10533185" cy="461665"/>
          </a:xfrm>
          <a:prstGeom prst="rect">
            <a:avLst/>
          </a:prstGeom>
          <a:noFill/>
        </p:spPr>
        <p:txBody>
          <a:bodyPr wrap="square" rtlCol="0">
            <a:spAutoFit/>
          </a:bodyPr>
          <a:lstStyle/>
          <a:p>
            <a:r>
              <a:rPr lang="en-US" sz="2400" b="1" dirty="0"/>
              <a:t>Violation of Law/Criminal Acts Exclusion</a:t>
            </a:r>
          </a:p>
        </p:txBody>
      </p:sp>
      <p:sp>
        <p:nvSpPr>
          <p:cNvPr id="6" name="TextBox 5">
            <a:extLst>
              <a:ext uri="{FF2B5EF4-FFF2-40B4-BE49-F238E27FC236}">
                <a16:creationId xmlns:a16="http://schemas.microsoft.com/office/drawing/2014/main" id="{502A9F42-50A2-49D2-938E-C030436C1EC2}"/>
              </a:ext>
            </a:extLst>
          </p:cNvPr>
          <p:cNvSpPr txBox="1"/>
          <p:nvPr/>
        </p:nvSpPr>
        <p:spPr>
          <a:xfrm>
            <a:off x="800100" y="3077308"/>
            <a:ext cx="10418885" cy="830997"/>
          </a:xfrm>
          <a:prstGeom prst="rect">
            <a:avLst/>
          </a:prstGeom>
          <a:noFill/>
        </p:spPr>
        <p:txBody>
          <a:bodyPr wrap="square" rtlCol="0">
            <a:spAutoFit/>
          </a:bodyPr>
          <a:lstStyle/>
          <a:p>
            <a:r>
              <a:rPr lang="en-US" sz="2400" b="1" dirty="0"/>
              <a:t>Complex/Large Damages Civil Case, Numerous Defendants, Your Client </a:t>
            </a:r>
            <a:r>
              <a:rPr lang="en-US" sz="2400" b="1" i="1" dirty="0"/>
              <a:t>NOT</a:t>
            </a:r>
            <a:r>
              <a:rPr lang="en-US" sz="2400" b="1" dirty="0"/>
              <a:t> the Target</a:t>
            </a:r>
          </a:p>
        </p:txBody>
      </p:sp>
      <p:sp>
        <p:nvSpPr>
          <p:cNvPr id="4" name="TextBox 3">
            <a:extLst>
              <a:ext uri="{FF2B5EF4-FFF2-40B4-BE49-F238E27FC236}">
                <a16:creationId xmlns:a16="http://schemas.microsoft.com/office/drawing/2014/main" id="{6B99A019-F7AC-08F5-EA7E-2134DFFD559D}"/>
              </a:ext>
            </a:extLst>
          </p:cNvPr>
          <p:cNvSpPr txBox="1"/>
          <p:nvPr/>
        </p:nvSpPr>
        <p:spPr>
          <a:xfrm>
            <a:off x="800100" y="4229127"/>
            <a:ext cx="10673122" cy="830997"/>
          </a:xfrm>
          <a:prstGeom prst="rect">
            <a:avLst/>
          </a:prstGeom>
          <a:noFill/>
        </p:spPr>
        <p:txBody>
          <a:bodyPr wrap="square" rtlCol="0">
            <a:spAutoFit/>
          </a:bodyPr>
          <a:lstStyle/>
          <a:p>
            <a:r>
              <a:rPr lang="en-US" sz="2400" b="1" dirty="0"/>
              <a:t>Little risk of biasing victim’s testimony, or victim not a material witness in criminal case</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2904-DFBA-4615-AB15-E43D367C49BB}"/>
              </a:ext>
            </a:extLst>
          </p:cNvPr>
          <p:cNvSpPr txBox="1"/>
          <p:nvPr/>
        </p:nvSpPr>
        <p:spPr>
          <a:xfrm>
            <a:off x="334108" y="149469"/>
            <a:ext cx="11509130" cy="646331"/>
          </a:xfrm>
          <a:prstGeom prst="rect">
            <a:avLst/>
          </a:prstGeom>
          <a:noFill/>
        </p:spPr>
        <p:txBody>
          <a:bodyPr wrap="square" rtlCol="0">
            <a:spAutoFit/>
          </a:bodyPr>
          <a:lstStyle/>
          <a:p>
            <a:pPr algn="ctr"/>
            <a:r>
              <a:rPr lang="en-US" sz="3600" b="1" dirty="0">
                <a:solidFill>
                  <a:schemeClr val="accent1"/>
                </a:solidFill>
              </a:rPr>
              <a:t>“WHAT DOES HE WANT FROM MY CLIENT?”</a:t>
            </a:r>
          </a:p>
        </p:txBody>
      </p:sp>
      <p:sp>
        <p:nvSpPr>
          <p:cNvPr id="3" name="TextBox 2">
            <a:extLst>
              <a:ext uri="{FF2B5EF4-FFF2-40B4-BE49-F238E27FC236}">
                <a16:creationId xmlns:a16="http://schemas.microsoft.com/office/drawing/2014/main" id="{FFE7DC7B-6EAC-45CE-82AD-09B252471228}"/>
              </a:ext>
            </a:extLst>
          </p:cNvPr>
          <p:cNvSpPr txBox="1"/>
          <p:nvPr/>
        </p:nvSpPr>
        <p:spPr>
          <a:xfrm>
            <a:off x="334108" y="1252765"/>
            <a:ext cx="10955216" cy="461665"/>
          </a:xfrm>
          <a:prstGeom prst="rect">
            <a:avLst/>
          </a:prstGeom>
          <a:noFill/>
        </p:spPr>
        <p:txBody>
          <a:bodyPr wrap="square" rtlCol="0">
            <a:spAutoFit/>
          </a:bodyPr>
          <a:lstStyle/>
          <a:p>
            <a:r>
              <a:rPr lang="en-US" sz="2400" b="1" dirty="0"/>
              <a:t>Information to Support Claim vs. Passive Tortfeasor</a:t>
            </a:r>
          </a:p>
        </p:txBody>
      </p:sp>
      <p:sp>
        <p:nvSpPr>
          <p:cNvPr id="4" name="TextBox 3">
            <a:extLst>
              <a:ext uri="{FF2B5EF4-FFF2-40B4-BE49-F238E27FC236}">
                <a16:creationId xmlns:a16="http://schemas.microsoft.com/office/drawing/2014/main" id="{7632EF09-1ED9-4E11-A16D-10DBFA0FAE37}"/>
              </a:ext>
            </a:extLst>
          </p:cNvPr>
          <p:cNvSpPr txBox="1"/>
          <p:nvPr/>
        </p:nvSpPr>
        <p:spPr>
          <a:xfrm>
            <a:off x="334108" y="2345410"/>
            <a:ext cx="9944101" cy="461665"/>
          </a:xfrm>
          <a:prstGeom prst="rect">
            <a:avLst/>
          </a:prstGeom>
          <a:noFill/>
        </p:spPr>
        <p:txBody>
          <a:bodyPr wrap="square" rtlCol="0">
            <a:spAutoFit/>
          </a:bodyPr>
          <a:lstStyle/>
          <a:p>
            <a:r>
              <a:rPr lang="en-US" sz="2400" b="1" dirty="0"/>
              <a:t>Insurance Policy Information</a:t>
            </a:r>
          </a:p>
        </p:txBody>
      </p:sp>
      <p:sp>
        <p:nvSpPr>
          <p:cNvPr id="5" name="TextBox 4">
            <a:extLst>
              <a:ext uri="{FF2B5EF4-FFF2-40B4-BE49-F238E27FC236}">
                <a16:creationId xmlns:a16="http://schemas.microsoft.com/office/drawing/2014/main" id="{3A118DFF-1A72-4B7F-AC95-B2FF9602AC1B}"/>
              </a:ext>
            </a:extLst>
          </p:cNvPr>
          <p:cNvSpPr txBox="1"/>
          <p:nvPr/>
        </p:nvSpPr>
        <p:spPr>
          <a:xfrm>
            <a:off x="334108" y="3626591"/>
            <a:ext cx="10585939" cy="461665"/>
          </a:xfrm>
          <a:prstGeom prst="rect">
            <a:avLst/>
          </a:prstGeom>
          <a:noFill/>
        </p:spPr>
        <p:txBody>
          <a:bodyPr wrap="square" rtlCol="0">
            <a:spAutoFit/>
          </a:bodyPr>
          <a:lstStyle/>
          <a:p>
            <a:r>
              <a:rPr lang="en-US" sz="2400" b="1" dirty="0"/>
              <a:t>Restitution</a:t>
            </a:r>
          </a:p>
        </p:txBody>
      </p:sp>
      <p:sp>
        <p:nvSpPr>
          <p:cNvPr id="6" name="TextBox 5">
            <a:extLst>
              <a:ext uri="{FF2B5EF4-FFF2-40B4-BE49-F238E27FC236}">
                <a16:creationId xmlns:a16="http://schemas.microsoft.com/office/drawing/2014/main" id="{BB46DFB9-ED1D-41A1-B7CB-51A72928C80D}"/>
              </a:ext>
            </a:extLst>
          </p:cNvPr>
          <p:cNvSpPr txBox="1"/>
          <p:nvPr/>
        </p:nvSpPr>
        <p:spPr>
          <a:xfrm>
            <a:off x="334108" y="4907772"/>
            <a:ext cx="9363808" cy="830997"/>
          </a:xfrm>
          <a:prstGeom prst="rect">
            <a:avLst/>
          </a:prstGeom>
          <a:noFill/>
        </p:spPr>
        <p:txBody>
          <a:bodyPr wrap="square" rtlCol="0">
            <a:spAutoFit/>
          </a:bodyPr>
          <a:lstStyle/>
          <a:p>
            <a:r>
              <a:rPr lang="en-US" sz="2400" b="1" dirty="0"/>
              <a:t>Personal Contribution Toward Settlement of Civil Claim (Assets/</a:t>
            </a:r>
            <a:r>
              <a:rPr lang="en-US" sz="2400" b="1" dirty="0" err="1"/>
              <a:t>Nondischargeability</a:t>
            </a:r>
            <a:r>
              <a:rPr lang="en-US" sz="2400" b="1" dirty="0"/>
              <a:t> in BK)</a:t>
            </a:r>
          </a:p>
        </p:txBody>
      </p:sp>
    </p:spTree>
    <p:extLst>
      <p:ext uri="{BB962C8B-B14F-4D97-AF65-F5344CB8AC3E}">
        <p14:creationId xmlns:p14="http://schemas.microsoft.com/office/powerpoint/2010/main" val="329167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B10FC2-BBC8-43A9-8FDB-5A20FAB2980D}"/>
              </a:ext>
            </a:extLst>
          </p:cNvPr>
          <p:cNvSpPr txBox="1"/>
          <p:nvPr/>
        </p:nvSpPr>
        <p:spPr>
          <a:xfrm>
            <a:off x="439615" y="149469"/>
            <a:ext cx="11430000" cy="646331"/>
          </a:xfrm>
          <a:prstGeom prst="rect">
            <a:avLst/>
          </a:prstGeom>
          <a:noFill/>
        </p:spPr>
        <p:txBody>
          <a:bodyPr wrap="square" rtlCol="0">
            <a:spAutoFit/>
          </a:bodyPr>
          <a:lstStyle/>
          <a:p>
            <a:pPr algn="ctr"/>
            <a:r>
              <a:rPr lang="en-US" sz="3600" b="1" dirty="0">
                <a:solidFill>
                  <a:schemeClr val="accent1"/>
                </a:solidFill>
              </a:rPr>
              <a:t>“WHAT’S IN IT FOR ME?”</a:t>
            </a:r>
          </a:p>
        </p:txBody>
      </p:sp>
      <p:sp>
        <p:nvSpPr>
          <p:cNvPr id="3" name="TextBox 2">
            <a:extLst>
              <a:ext uri="{FF2B5EF4-FFF2-40B4-BE49-F238E27FC236}">
                <a16:creationId xmlns:a16="http://schemas.microsoft.com/office/drawing/2014/main" id="{6FF23C6D-37AF-498F-BD22-285127747FA0}"/>
              </a:ext>
            </a:extLst>
          </p:cNvPr>
          <p:cNvSpPr txBox="1"/>
          <p:nvPr/>
        </p:nvSpPr>
        <p:spPr>
          <a:xfrm>
            <a:off x="281354" y="1342714"/>
            <a:ext cx="10383715" cy="830997"/>
          </a:xfrm>
          <a:prstGeom prst="rect">
            <a:avLst/>
          </a:prstGeom>
          <a:noFill/>
        </p:spPr>
        <p:txBody>
          <a:bodyPr wrap="square" rtlCol="0">
            <a:spAutoFit/>
          </a:bodyPr>
          <a:lstStyle/>
          <a:p>
            <a:r>
              <a:rPr lang="en-US" sz="2400" b="1" dirty="0"/>
              <a:t>Cooperative/Happy Victim (Think:  Change of Plea, Presentence Report Writer, Sentencing)</a:t>
            </a:r>
          </a:p>
        </p:txBody>
      </p:sp>
      <p:sp>
        <p:nvSpPr>
          <p:cNvPr id="4" name="TextBox 3">
            <a:extLst>
              <a:ext uri="{FF2B5EF4-FFF2-40B4-BE49-F238E27FC236}">
                <a16:creationId xmlns:a16="http://schemas.microsoft.com/office/drawing/2014/main" id="{B9FC5795-A935-48D6-86E3-891305EF173D}"/>
              </a:ext>
            </a:extLst>
          </p:cNvPr>
          <p:cNvSpPr txBox="1"/>
          <p:nvPr/>
        </p:nvSpPr>
        <p:spPr>
          <a:xfrm>
            <a:off x="281354" y="2492111"/>
            <a:ext cx="10832123" cy="830997"/>
          </a:xfrm>
          <a:prstGeom prst="rect">
            <a:avLst/>
          </a:prstGeom>
          <a:noFill/>
        </p:spPr>
        <p:txBody>
          <a:bodyPr wrap="square" rtlCol="0">
            <a:spAutoFit/>
          </a:bodyPr>
          <a:lstStyle/>
          <a:p>
            <a:r>
              <a:rPr lang="en-US" sz="2400" b="1" dirty="0"/>
              <a:t>Protecting Your Client’s Pocketbook (Tender Claim to Insurance Company, Assist with Claims vs. Passive Tortfeasors, Limit Client’s Financial Exposure)</a:t>
            </a:r>
          </a:p>
        </p:txBody>
      </p:sp>
      <p:sp>
        <p:nvSpPr>
          <p:cNvPr id="5" name="TextBox 4">
            <a:extLst>
              <a:ext uri="{FF2B5EF4-FFF2-40B4-BE49-F238E27FC236}">
                <a16:creationId xmlns:a16="http://schemas.microsoft.com/office/drawing/2014/main" id="{96E0F987-0A49-4CF5-BA0C-344D63B57378}"/>
              </a:ext>
            </a:extLst>
          </p:cNvPr>
          <p:cNvSpPr txBox="1"/>
          <p:nvPr/>
        </p:nvSpPr>
        <p:spPr>
          <a:xfrm>
            <a:off x="281354" y="3683591"/>
            <a:ext cx="10313377" cy="830997"/>
          </a:xfrm>
          <a:prstGeom prst="rect">
            <a:avLst/>
          </a:prstGeom>
          <a:noFill/>
        </p:spPr>
        <p:txBody>
          <a:bodyPr wrap="square" rtlCol="0">
            <a:spAutoFit/>
          </a:bodyPr>
          <a:lstStyle/>
          <a:p>
            <a:r>
              <a:rPr lang="en-US" sz="2400" b="1" dirty="0"/>
              <a:t>Violation of Law/Criminal Acts Exclusion:  Give Insurance Carrier Opportunity to “Buy” A Release of Your Client’s Liability</a:t>
            </a:r>
          </a:p>
        </p:txBody>
      </p:sp>
      <p:sp>
        <p:nvSpPr>
          <p:cNvPr id="6" name="TextBox 5">
            <a:extLst>
              <a:ext uri="{FF2B5EF4-FFF2-40B4-BE49-F238E27FC236}">
                <a16:creationId xmlns:a16="http://schemas.microsoft.com/office/drawing/2014/main" id="{0424FD80-90C4-409B-B09D-0C6EE2C6C9CC}"/>
              </a:ext>
            </a:extLst>
          </p:cNvPr>
          <p:cNvSpPr txBox="1"/>
          <p:nvPr/>
        </p:nvSpPr>
        <p:spPr>
          <a:xfrm>
            <a:off x="281354" y="4875071"/>
            <a:ext cx="10128738" cy="461665"/>
          </a:xfrm>
          <a:prstGeom prst="rect">
            <a:avLst/>
          </a:prstGeom>
          <a:noFill/>
        </p:spPr>
        <p:txBody>
          <a:bodyPr wrap="square" rtlCol="0">
            <a:spAutoFit/>
          </a:bodyPr>
          <a:lstStyle/>
          <a:p>
            <a:r>
              <a:rPr lang="en-US" sz="2400" b="1" dirty="0"/>
              <a:t>Reduce Client’s Anxiety:  He may </a:t>
            </a:r>
            <a:r>
              <a:rPr lang="en-US" sz="2400" b="1" i="1" dirty="0"/>
              <a:t>NOT</a:t>
            </a:r>
            <a:r>
              <a:rPr lang="en-US" sz="2400" b="1" dirty="0"/>
              <a:t> be Main Target of Civil Case</a:t>
            </a:r>
          </a:p>
        </p:txBody>
      </p:sp>
    </p:spTree>
    <p:extLst>
      <p:ext uri="{BB962C8B-B14F-4D97-AF65-F5344CB8AC3E}">
        <p14:creationId xmlns:p14="http://schemas.microsoft.com/office/powerpoint/2010/main" val="12400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F70B-BEF3-4EA8-BCF0-EF0EC999B9F7}"/>
              </a:ext>
            </a:extLst>
          </p:cNvPr>
          <p:cNvSpPr>
            <a:spLocks noGrp="1"/>
          </p:cNvSpPr>
          <p:nvPr>
            <p:ph type="ctrTitle"/>
          </p:nvPr>
        </p:nvSpPr>
        <p:spPr>
          <a:xfrm>
            <a:off x="1066800" y="905608"/>
            <a:ext cx="10058400" cy="1125415"/>
          </a:xfrm>
        </p:spPr>
        <p:txBody>
          <a:bodyPr/>
          <a:lstStyle/>
          <a:p>
            <a:pPr algn="ctr"/>
            <a:r>
              <a:rPr lang="en-US" i="1" dirty="0"/>
              <a:t>Thank you!</a:t>
            </a:r>
          </a:p>
        </p:txBody>
      </p:sp>
      <p:sp>
        <p:nvSpPr>
          <p:cNvPr id="3" name="Subtitle 2">
            <a:extLst>
              <a:ext uri="{FF2B5EF4-FFF2-40B4-BE49-F238E27FC236}">
                <a16:creationId xmlns:a16="http://schemas.microsoft.com/office/drawing/2014/main" id="{DAB9F62C-06F6-4D38-BEF4-DA65E82E5406}"/>
              </a:ext>
            </a:extLst>
          </p:cNvPr>
          <p:cNvSpPr>
            <a:spLocks noGrp="1"/>
          </p:cNvSpPr>
          <p:nvPr>
            <p:ph type="subTitle" idx="1"/>
          </p:nvPr>
        </p:nvSpPr>
        <p:spPr>
          <a:xfrm>
            <a:off x="1066800" y="2479431"/>
            <a:ext cx="10058400" cy="3246766"/>
          </a:xfrm>
        </p:spPr>
        <p:txBody>
          <a:bodyPr>
            <a:normAutofit/>
          </a:bodyPr>
          <a:lstStyle/>
          <a:p>
            <a:pPr algn="ctr"/>
            <a:endParaRPr lang="en-US" sz="4800" dirty="0">
              <a:solidFill>
                <a:schemeClr val="accent1"/>
              </a:solidFill>
              <a:latin typeface="Raleigh BT" panose="02040503040305030204" pitchFamily="18" charset="0"/>
              <a:cs typeface="Dreaming Outloud Script Pro" panose="03050502040304050704" pitchFamily="66" charset="0"/>
            </a:endParaRPr>
          </a:p>
          <a:p>
            <a:pPr algn="ctr"/>
            <a:r>
              <a:rPr lang="en-US" sz="4800" dirty="0">
                <a:solidFill>
                  <a:schemeClr val="accent1"/>
                </a:solidFill>
                <a:latin typeface="Raleigh BT" panose="02040503040305030204" pitchFamily="18" charset="0"/>
                <a:cs typeface="Dreaming Outloud Script Pro" panose="03050502040304050704" pitchFamily="66" charset="0"/>
              </a:rPr>
              <a:t>Craig &amp; </a:t>
            </a:r>
            <a:r>
              <a:rPr lang="en-US" sz="4800" dirty="0" err="1">
                <a:solidFill>
                  <a:schemeClr val="accent1"/>
                </a:solidFill>
                <a:latin typeface="Raleigh BT" panose="02040503040305030204" pitchFamily="18" charset="0"/>
                <a:cs typeface="Dreaming Outloud Script Pro" panose="03050502040304050704" pitchFamily="66" charset="0"/>
              </a:rPr>
              <a:t>andy</a:t>
            </a:r>
            <a:endParaRPr lang="en-US" sz="4800" dirty="0">
              <a:solidFill>
                <a:schemeClr val="accent1"/>
              </a:solidFill>
              <a:latin typeface="Raleigh BT" panose="02040503040305030204" pitchFamily="18" charset="0"/>
              <a:cs typeface="Dreaming Outloud Script Pro" panose="03050502040304050704" pitchFamily="66" charset="0"/>
            </a:endParaRPr>
          </a:p>
        </p:txBody>
      </p:sp>
    </p:spTree>
    <p:extLst>
      <p:ext uri="{BB962C8B-B14F-4D97-AF65-F5344CB8AC3E}">
        <p14:creationId xmlns:p14="http://schemas.microsoft.com/office/powerpoint/2010/main" val="2759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(widescreen)(2)</Template>
  <TotalTime>176</TotalTime>
  <Words>735</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Raleigh BT</vt:lpstr>
      <vt:lpstr>Times New Roman</vt:lpstr>
      <vt:lpstr>Red Line Business 16x9</vt:lpstr>
      <vt:lpstr>    </vt:lpstr>
      <vt:lpstr>PowerPoint Presentation</vt:lpstr>
      <vt:lpstr>“WHEN WILL THE VICTIM SUE MY CLIENT?”</vt:lpstr>
      <vt:lpstr>“WHY DID THE VICTIM SUE MY CLIENT?”</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victim’s attorney:     your best friend or worst enemy</dc:title>
  <dc:creator>Andrew Defusco</dc:creator>
  <cp:lastModifiedBy>Andrew DeFusco</cp:lastModifiedBy>
  <cp:revision>27</cp:revision>
  <dcterms:created xsi:type="dcterms:W3CDTF">2018-01-03T22:04:18Z</dcterms:created>
  <dcterms:modified xsi:type="dcterms:W3CDTF">2023-05-08T22:58:56Z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