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D2426-873A-064E-AB5E-C350E777E155}" v="7" dt="2023-09-29T16:39:11.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8"/>
    <p:restoredTop sz="94934"/>
  </p:normalViewPr>
  <p:slideViewPr>
    <p:cSldViewPr snapToGrid="0" snapToObjects="1">
      <p:cViewPr varScale="1">
        <p:scale>
          <a:sx n="71" d="100"/>
          <a:sy n="71" d="100"/>
        </p:scale>
        <p:origin x="18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Goodman" userId="73691bf4-8c18-40ed-b85c-45af2a1d54f0" providerId="ADAL" clId="{813D2426-873A-064E-AB5E-C350E777E155}"/>
    <pc:docChg chg="custSel addSld delSld modSld">
      <pc:chgData name="Liz Goodman" userId="73691bf4-8c18-40ed-b85c-45af2a1d54f0" providerId="ADAL" clId="{813D2426-873A-064E-AB5E-C350E777E155}" dt="2023-09-29T16:41:08.779" v="420" actId="20577"/>
      <pc:docMkLst>
        <pc:docMk/>
      </pc:docMkLst>
      <pc:sldChg chg="modSp mod">
        <pc:chgData name="Liz Goodman" userId="73691bf4-8c18-40ed-b85c-45af2a1d54f0" providerId="ADAL" clId="{813D2426-873A-064E-AB5E-C350E777E155}" dt="2023-09-26T20:03:44.958" v="363" actId="20577"/>
        <pc:sldMkLst>
          <pc:docMk/>
          <pc:sldMk cId="0" sldId="257"/>
        </pc:sldMkLst>
        <pc:spChg chg="mod">
          <ac:chgData name="Liz Goodman" userId="73691bf4-8c18-40ed-b85c-45af2a1d54f0" providerId="ADAL" clId="{813D2426-873A-064E-AB5E-C350E777E155}" dt="2023-09-22T12:06:53.002" v="251" actId="1076"/>
          <ac:spMkLst>
            <pc:docMk/>
            <pc:sldMk cId="0" sldId="257"/>
            <ac:spMk id="3" creationId="{00000000-0000-0000-0000-000000000000}"/>
          </ac:spMkLst>
        </pc:spChg>
        <pc:spChg chg="mod">
          <ac:chgData name="Liz Goodman" userId="73691bf4-8c18-40ed-b85c-45af2a1d54f0" providerId="ADAL" clId="{813D2426-873A-064E-AB5E-C350E777E155}" dt="2023-09-22T12:06:51.991" v="250" actId="313"/>
          <ac:spMkLst>
            <pc:docMk/>
            <pc:sldMk cId="0" sldId="257"/>
            <ac:spMk id="7" creationId="{00000000-0000-0000-0000-000000000000}"/>
          </ac:spMkLst>
        </pc:spChg>
        <pc:spChg chg="mod">
          <ac:chgData name="Liz Goodman" userId="73691bf4-8c18-40ed-b85c-45af2a1d54f0" providerId="ADAL" clId="{813D2426-873A-064E-AB5E-C350E777E155}" dt="2023-09-26T20:03:44.958" v="363" actId="20577"/>
          <ac:spMkLst>
            <pc:docMk/>
            <pc:sldMk cId="0" sldId="257"/>
            <ac:spMk id="13" creationId="{00000000-0000-0000-0000-000000000000}"/>
          </ac:spMkLst>
        </pc:spChg>
      </pc:sldChg>
      <pc:sldChg chg="modSp mod">
        <pc:chgData name="Liz Goodman" userId="73691bf4-8c18-40ed-b85c-45af2a1d54f0" providerId="ADAL" clId="{813D2426-873A-064E-AB5E-C350E777E155}" dt="2023-09-26T20:04:21.009" v="376" actId="20577"/>
        <pc:sldMkLst>
          <pc:docMk/>
          <pc:sldMk cId="0" sldId="258"/>
        </pc:sldMkLst>
        <pc:spChg chg="mod">
          <ac:chgData name="Liz Goodman" userId="73691bf4-8c18-40ed-b85c-45af2a1d54f0" providerId="ADAL" clId="{813D2426-873A-064E-AB5E-C350E777E155}" dt="2023-09-26T20:04:21.009" v="376" actId="20577"/>
          <ac:spMkLst>
            <pc:docMk/>
            <pc:sldMk cId="0" sldId="258"/>
            <ac:spMk id="7" creationId="{00000000-0000-0000-0000-000000000000}"/>
          </ac:spMkLst>
        </pc:spChg>
      </pc:sldChg>
      <pc:sldChg chg="modSp mod">
        <pc:chgData name="Liz Goodman" userId="73691bf4-8c18-40ed-b85c-45af2a1d54f0" providerId="ADAL" clId="{813D2426-873A-064E-AB5E-C350E777E155}" dt="2023-09-22T12:08:40.362" v="269" actId="1076"/>
        <pc:sldMkLst>
          <pc:docMk/>
          <pc:sldMk cId="0" sldId="262"/>
        </pc:sldMkLst>
        <pc:spChg chg="mod">
          <ac:chgData name="Liz Goodman" userId="73691bf4-8c18-40ed-b85c-45af2a1d54f0" providerId="ADAL" clId="{813D2426-873A-064E-AB5E-C350E777E155}" dt="2023-09-22T12:08:40.362" v="269" actId="1076"/>
          <ac:spMkLst>
            <pc:docMk/>
            <pc:sldMk cId="0" sldId="262"/>
            <ac:spMk id="3" creationId="{00000000-0000-0000-0000-000000000000}"/>
          </ac:spMkLst>
        </pc:spChg>
        <pc:spChg chg="mod">
          <ac:chgData name="Liz Goodman" userId="73691bf4-8c18-40ed-b85c-45af2a1d54f0" providerId="ADAL" clId="{813D2426-873A-064E-AB5E-C350E777E155}" dt="2023-09-22T12:08:30.443" v="268" actId="20577"/>
          <ac:spMkLst>
            <pc:docMk/>
            <pc:sldMk cId="0" sldId="262"/>
            <ac:spMk id="5" creationId="{00000000-0000-0000-0000-000000000000}"/>
          </ac:spMkLst>
        </pc:spChg>
      </pc:sldChg>
      <pc:sldChg chg="modSp mod">
        <pc:chgData name="Liz Goodman" userId="73691bf4-8c18-40ed-b85c-45af2a1d54f0" providerId="ADAL" clId="{813D2426-873A-064E-AB5E-C350E777E155}" dt="2023-09-22T12:15:12.079" v="342" actId="20577"/>
        <pc:sldMkLst>
          <pc:docMk/>
          <pc:sldMk cId="0" sldId="263"/>
        </pc:sldMkLst>
        <pc:spChg chg="mod">
          <ac:chgData name="Liz Goodman" userId="73691bf4-8c18-40ed-b85c-45af2a1d54f0" providerId="ADAL" clId="{813D2426-873A-064E-AB5E-C350E777E155}" dt="2023-09-22T12:14:06.304" v="296" actId="20577"/>
          <ac:spMkLst>
            <pc:docMk/>
            <pc:sldMk cId="0" sldId="263"/>
            <ac:spMk id="4" creationId="{00000000-0000-0000-0000-000000000000}"/>
          </ac:spMkLst>
        </pc:spChg>
        <pc:spChg chg="mod">
          <ac:chgData name="Liz Goodman" userId="73691bf4-8c18-40ed-b85c-45af2a1d54f0" providerId="ADAL" clId="{813D2426-873A-064E-AB5E-C350E777E155}" dt="2023-09-22T12:15:12.079" v="342" actId="20577"/>
          <ac:spMkLst>
            <pc:docMk/>
            <pc:sldMk cId="0" sldId="263"/>
            <ac:spMk id="5" creationId="{00000000-0000-0000-0000-000000000000}"/>
          </ac:spMkLst>
        </pc:spChg>
      </pc:sldChg>
      <pc:sldChg chg="new del">
        <pc:chgData name="Liz Goodman" userId="73691bf4-8c18-40ed-b85c-45af2a1d54f0" providerId="ADAL" clId="{813D2426-873A-064E-AB5E-C350E777E155}" dt="2023-09-22T12:00:08.087" v="1" actId="2696"/>
        <pc:sldMkLst>
          <pc:docMk/>
          <pc:sldMk cId="697258253" sldId="268"/>
        </pc:sldMkLst>
      </pc:sldChg>
      <pc:sldChg chg="addSp modSp new mod">
        <pc:chgData name="Liz Goodman" userId="73691bf4-8c18-40ed-b85c-45af2a1d54f0" providerId="ADAL" clId="{813D2426-873A-064E-AB5E-C350E777E155}" dt="2023-09-29T16:41:08.779" v="420" actId="20577"/>
        <pc:sldMkLst>
          <pc:docMk/>
          <pc:sldMk cId="1047545529" sldId="268"/>
        </pc:sldMkLst>
        <pc:spChg chg="add mod">
          <ac:chgData name="Liz Goodman" userId="73691bf4-8c18-40ed-b85c-45af2a1d54f0" providerId="ADAL" clId="{813D2426-873A-064E-AB5E-C350E777E155}" dt="2023-09-29T16:41:08.779" v="420" actId="20577"/>
          <ac:spMkLst>
            <pc:docMk/>
            <pc:sldMk cId="1047545529" sldId="268"/>
            <ac:spMk id="2" creationId="{BA704228-8E34-D60B-ECF8-9472F05280F5}"/>
          </ac:spMkLst>
        </pc:spChg>
        <pc:spChg chg="add mod">
          <ac:chgData name="Liz Goodman" userId="73691bf4-8c18-40ed-b85c-45af2a1d54f0" providerId="ADAL" clId="{813D2426-873A-064E-AB5E-C350E777E155}" dt="2023-09-29T16:40:25.816" v="391" actId="1076"/>
          <ac:spMkLst>
            <pc:docMk/>
            <pc:sldMk cId="1047545529" sldId="268"/>
            <ac:spMk id="4" creationId="{5924EB77-0CD4-2160-0FFD-9344501825C1}"/>
          </ac:spMkLst>
        </pc:spChg>
        <pc:spChg chg="add mod">
          <ac:chgData name="Liz Goodman" userId="73691bf4-8c18-40ed-b85c-45af2a1d54f0" providerId="ADAL" clId="{813D2426-873A-064E-AB5E-C350E777E155}" dt="2023-09-29T16:40:54.862" v="393" actId="1076"/>
          <ac:spMkLst>
            <pc:docMk/>
            <pc:sldMk cId="1047545529" sldId="268"/>
            <ac:spMk id="6" creationId="{40D510F4-08E5-FE4B-7F26-09021800DD78}"/>
          </ac:spMkLst>
        </pc:spChg>
        <pc:picChg chg="add mod">
          <ac:chgData name="Liz Goodman" userId="73691bf4-8c18-40ed-b85c-45af2a1d54f0" providerId="ADAL" clId="{813D2426-873A-064E-AB5E-C350E777E155}" dt="2023-09-29T16:38:55.649" v="382" actId="1076"/>
          <ac:picMkLst>
            <pc:docMk/>
            <pc:sldMk cId="1047545529" sldId="268"/>
            <ac:picMk id="1026" creationId="{BC64B5E1-55BB-8E6E-473E-C156F0907F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5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mailto:egoodman@hbstrategies.us"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sp>
        <p:nvSpPr>
          <p:cNvPr id="4" name="Text 1"/>
          <p:cNvSpPr/>
          <p:nvPr/>
        </p:nvSpPr>
        <p:spPr>
          <a:xfrm>
            <a:off x="6319599" y="2440186"/>
            <a:ext cx="7477601" cy="1666399"/>
          </a:xfrm>
          <a:prstGeom prst="rect">
            <a:avLst/>
          </a:prstGeom>
          <a:noFill/>
          <a:ln/>
        </p:spPr>
        <p:txBody>
          <a:bodyPr wrap="square" rtlCol="0" anchor="t"/>
          <a:lstStyle/>
          <a:p>
            <a:pPr marL="0" indent="0">
              <a:lnSpc>
                <a:spcPts val="6561"/>
              </a:lnSpc>
              <a:buNone/>
            </a:pPr>
            <a:r>
              <a:rPr lang="en-US" sz="5249" dirty="0">
                <a:solidFill>
                  <a:srgbClr val="5C4E3D"/>
                </a:solidFill>
                <a:latin typeface="Libre Baskerville" pitchFamily="34" charset="0"/>
                <a:ea typeface="Libre Baskerville" pitchFamily="34" charset="-122"/>
                <a:cs typeface="Libre Baskerville" pitchFamily="34" charset="-120"/>
              </a:rPr>
              <a:t>The Power of Lobbying</a:t>
            </a:r>
            <a:endParaRPr lang="en-US" sz="5249" dirty="0"/>
          </a:p>
        </p:txBody>
      </p:sp>
      <p:sp>
        <p:nvSpPr>
          <p:cNvPr id="5" name="Text 2"/>
          <p:cNvSpPr/>
          <p:nvPr/>
        </p:nvSpPr>
        <p:spPr>
          <a:xfrm>
            <a:off x="6319599" y="4439841"/>
            <a:ext cx="7477601" cy="710803"/>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Learn about the art of lobbying, from the strategies to the controversies, and understand its impact on our political system.</a:t>
            </a:r>
            <a:endParaRPr lang="en-US" sz="1750" dirty="0"/>
          </a:p>
        </p:txBody>
      </p:sp>
      <p:sp>
        <p:nvSpPr>
          <p:cNvPr id="6" name="Shape 3"/>
          <p:cNvSpPr/>
          <p:nvPr/>
        </p:nvSpPr>
        <p:spPr>
          <a:xfrm>
            <a:off x="6319599" y="5417225"/>
            <a:ext cx="355402" cy="355402"/>
          </a:xfrm>
          <a:prstGeom prst="roundRect">
            <a:avLst>
              <a:gd name="adj" fmla="val 25726039"/>
            </a:avLst>
          </a:prstGeom>
          <a:solidFill>
            <a:srgbClr val="4804E5"/>
          </a:solidFill>
          <a:ln w="7620">
            <a:solidFill>
              <a:srgbClr val="FFFFFF"/>
            </a:solidFill>
            <a:prstDash val="solid"/>
          </a:ln>
        </p:spPr>
      </p:sp>
      <p:sp>
        <p:nvSpPr>
          <p:cNvPr id="7" name="Text 4"/>
          <p:cNvSpPr/>
          <p:nvPr/>
        </p:nvSpPr>
        <p:spPr>
          <a:xfrm>
            <a:off x="6398181" y="5412105"/>
            <a:ext cx="198120" cy="365760"/>
          </a:xfrm>
          <a:prstGeom prst="rect">
            <a:avLst/>
          </a:prstGeom>
          <a:noFill/>
          <a:ln/>
        </p:spPr>
        <p:txBody>
          <a:bodyPr wrap="none" rtlCol="0" anchor="t"/>
          <a:lstStyle/>
          <a:p>
            <a:pPr marL="0" indent="0" algn="ctr">
              <a:lnSpc>
                <a:spcPts val="2880"/>
              </a:lnSpc>
              <a:buNone/>
            </a:pPr>
            <a:r>
              <a:rPr lang="en-US" sz="1152" dirty="0">
                <a:solidFill>
                  <a:srgbClr val="FFFFFF"/>
                </a:solidFill>
                <a:latin typeface="DM Sans" pitchFamily="34" charset="0"/>
                <a:ea typeface="DM Sans" pitchFamily="34" charset="-122"/>
                <a:cs typeface="DM Sans" pitchFamily="34" charset="-120"/>
              </a:rPr>
              <a:t>EG</a:t>
            </a:r>
            <a:endParaRPr lang="en-US" sz="1152" dirty="0"/>
          </a:p>
        </p:txBody>
      </p:sp>
      <p:sp>
        <p:nvSpPr>
          <p:cNvPr id="8" name="Text 5"/>
          <p:cNvSpPr/>
          <p:nvPr/>
        </p:nvSpPr>
        <p:spPr>
          <a:xfrm>
            <a:off x="6786086" y="5400556"/>
            <a:ext cx="3048000" cy="388858"/>
          </a:xfrm>
          <a:prstGeom prst="rect">
            <a:avLst/>
          </a:prstGeom>
          <a:noFill/>
          <a:ln/>
        </p:spPr>
        <p:txBody>
          <a:bodyPr wrap="none" rtlCol="0" anchor="t"/>
          <a:lstStyle/>
          <a:p>
            <a:pPr marL="0" indent="0" algn="l">
              <a:lnSpc>
                <a:spcPts val="3062"/>
              </a:lnSpc>
              <a:buNone/>
            </a:pPr>
            <a:r>
              <a:rPr lang="en-US" sz="2187" b="1" dirty="0">
                <a:solidFill>
                  <a:srgbClr val="454240"/>
                </a:solidFill>
                <a:latin typeface="DM Sans" pitchFamily="34" charset="0"/>
                <a:ea typeface="DM Sans" pitchFamily="34" charset="-122"/>
                <a:cs typeface="DM Sans" pitchFamily="34" charset="-120"/>
              </a:rPr>
              <a:t>by Elizabeth Goodman</a:t>
            </a:r>
            <a:endParaRPr lang="en-US" sz="2187" dirty="0"/>
          </a:p>
        </p:txBody>
      </p:sp>
      <p:pic>
        <p:nvPicPr>
          <p:cNvPr id="9"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1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2502">
            <a:solidFill>
              <a:srgbClr val="E5E0DF"/>
            </a:solidFill>
            <a:prstDash val="solid"/>
          </a:ln>
        </p:spPr>
      </p:sp>
      <p:sp>
        <p:nvSpPr>
          <p:cNvPr id="4" name="Text 1"/>
          <p:cNvSpPr/>
          <p:nvPr/>
        </p:nvSpPr>
        <p:spPr>
          <a:xfrm>
            <a:off x="756761" y="873204"/>
            <a:ext cx="7630477" cy="1261348"/>
          </a:xfrm>
          <a:prstGeom prst="rect">
            <a:avLst/>
          </a:prstGeom>
          <a:noFill/>
          <a:ln/>
        </p:spPr>
        <p:txBody>
          <a:bodyPr wrap="square" rtlCol="0" anchor="t"/>
          <a:lstStyle/>
          <a:p>
            <a:pPr marL="0" indent="0">
              <a:lnSpc>
                <a:spcPts val="4966"/>
              </a:lnSpc>
              <a:buNone/>
            </a:pPr>
            <a:r>
              <a:rPr lang="en-US" sz="3973" dirty="0">
                <a:solidFill>
                  <a:srgbClr val="5C4E3D"/>
                </a:solidFill>
                <a:latin typeface="Libre Baskerville" pitchFamily="34" charset="0"/>
                <a:ea typeface="Libre Baskerville" pitchFamily="34" charset="-122"/>
                <a:cs typeface="Libre Baskerville" pitchFamily="34" charset="-120"/>
              </a:rPr>
              <a:t>Controversies Surrounding Lobbying</a:t>
            </a:r>
            <a:endParaRPr lang="en-US" sz="3973" dirty="0"/>
          </a:p>
        </p:txBody>
      </p:sp>
      <p:sp>
        <p:nvSpPr>
          <p:cNvPr id="5" name="Shape 2"/>
          <p:cNvSpPr/>
          <p:nvPr/>
        </p:nvSpPr>
        <p:spPr>
          <a:xfrm>
            <a:off x="756761" y="2594848"/>
            <a:ext cx="454104" cy="454104"/>
          </a:xfrm>
          <a:prstGeom prst="roundRect">
            <a:avLst>
              <a:gd name="adj" fmla="val 20001"/>
            </a:avLst>
          </a:prstGeom>
          <a:solidFill>
            <a:srgbClr val="F7EDD4"/>
          </a:solidFill>
          <a:ln w="12502">
            <a:solidFill>
              <a:srgbClr val="EFDBA9"/>
            </a:solidFill>
            <a:prstDash val="solid"/>
          </a:ln>
        </p:spPr>
      </p:sp>
      <p:sp>
        <p:nvSpPr>
          <p:cNvPr id="6" name="Text 3"/>
          <p:cNvSpPr/>
          <p:nvPr/>
        </p:nvSpPr>
        <p:spPr>
          <a:xfrm>
            <a:off x="915233" y="2632710"/>
            <a:ext cx="137160" cy="378381"/>
          </a:xfrm>
          <a:prstGeom prst="rect">
            <a:avLst/>
          </a:prstGeom>
          <a:noFill/>
          <a:ln/>
        </p:spPr>
        <p:txBody>
          <a:bodyPr wrap="none" rtlCol="0" anchor="t"/>
          <a:lstStyle/>
          <a:p>
            <a:pPr marL="0" indent="0" algn="ctr">
              <a:lnSpc>
                <a:spcPts val="2980"/>
              </a:lnSpc>
              <a:buNone/>
            </a:pPr>
            <a:r>
              <a:rPr lang="en-US" sz="2384" dirty="0">
                <a:solidFill>
                  <a:srgbClr val="454240"/>
                </a:solidFill>
                <a:latin typeface="Libre Baskerville" pitchFamily="34" charset="0"/>
                <a:ea typeface="Libre Baskerville" pitchFamily="34" charset="-122"/>
                <a:cs typeface="Libre Baskerville" pitchFamily="34" charset="-120"/>
              </a:rPr>
              <a:t>1</a:t>
            </a:r>
            <a:endParaRPr lang="en-US" sz="2384" dirty="0"/>
          </a:p>
        </p:txBody>
      </p:sp>
      <p:sp>
        <p:nvSpPr>
          <p:cNvPr id="7" name="Text 4"/>
          <p:cNvSpPr/>
          <p:nvPr/>
        </p:nvSpPr>
        <p:spPr>
          <a:xfrm>
            <a:off x="1412677" y="2664262"/>
            <a:ext cx="2766060" cy="315278"/>
          </a:xfrm>
          <a:prstGeom prst="rect">
            <a:avLst/>
          </a:prstGeom>
          <a:noFill/>
          <a:ln/>
        </p:spPr>
        <p:txBody>
          <a:bodyPr wrap="none" rtlCol="0" anchor="t"/>
          <a:lstStyle/>
          <a:p>
            <a:pPr marL="0" indent="0">
              <a:lnSpc>
                <a:spcPts val="2483"/>
              </a:lnSpc>
              <a:buNone/>
            </a:pPr>
            <a:r>
              <a:rPr lang="en-US" sz="1987" dirty="0">
                <a:solidFill>
                  <a:srgbClr val="454240"/>
                </a:solidFill>
                <a:latin typeface="Libre Baskerville" pitchFamily="34" charset="0"/>
                <a:ea typeface="Libre Baskerville" pitchFamily="34" charset="-122"/>
                <a:cs typeface="Libre Baskerville" pitchFamily="34" charset="-120"/>
              </a:rPr>
              <a:t>Money and Influence</a:t>
            </a:r>
            <a:endParaRPr lang="en-US" sz="1987" dirty="0"/>
          </a:p>
        </p:txBody>
      </p:sp>
      <p:sp>
        <p:nvSpPr>
          <p:cNvPr id="8" name="Text 5"/>
          <p:cNvSpPr/>
          <p:nvPr/>
        </p:nvSpPr>
        <p:spPr>
          <a:xfrm>
            <a:off x="1412677" y="3181350"/>
            <a:ext cx="3058478" cy="1614488"/>
          </a:xfrm>
          <a:prstGeom prst="rect">
            <a:avLst/>
          </a:prstGeom>
          <a:noFill/>
          <a:ln/>
        </p:spPr>
        <p:txBody>
          <a:bodyPr wrap="square" rtlCol="0" anchor="t"/>
          <a:lstStyle/>
          <a:p>
            <a:pPr marL="0" indent="0">
              <a:lnSpc>
                <a:spcPts val="2543"/>
              </a:lnSpc>
              <a:buNone/>
            </a:pPr>
            <a:r>
              <a:rPr lang="en-US" sz="1589" dirty="0">
                <a:solidFill>
                  <a:srgbClr val="454240"/>
                </a:solidFill>
                <a:latin typeface="DM Sans" pitchFamily="34" charset="0"/>
                <a:ea typeface="DM Sans" pitchFamily="34" charset="-122"/>
                <a:cs typeface="DM Sans" pitchFamily="34" charset="-120"/>
              </a:rPr>
              <a:t>It's no secret that lobbying can be expensive. Critics argue that it gives those with more money and power an undue influence over policymaking.</a:t>
            </a:r>
            <a:endParaRPr lang="en-US" sz="1589" dirty="0"/>
          </a:p>
        </p:txBody>
      </p:sp>
      <p:sp>
        <p:nvSpPr>
          <p:cNvPr id="9" name="Shape 6"/>
          <p:cNvSpPr/>
          <p:nvPr/>
        </p:nvSpPr>
        <p:spPr>
          <a:xfrm>
            <a:off x="4672965" y="2594848"/>
            <a:ext cx="454104" cy="454104"/>
          </a:xfrm>
          <a:prstGeom prst="roundRect">
            <a:avLst>
              <a:gd name="adj" fmla="val 20001"/>
            </a:avLst>
          </a:prstGeom>
          <a:solidFill>
            <a:srgbClr val="F7EDD4"/>
          </a:solidFill>
          <a:ln w="12502">
            <a:solidFill>
              <a:srgbClr val="EFDBA9"/>
            </a:solidFill>
            <a:prstDash val="solid"/>
          </a:ln>
        </p:spPr>
      </p:sp>
      <p:sp>
        <p:nvSpPr>
          <p:cNvPr id="10" name="Text 7"/>
          <p:cNvSpPr/>
          <p:nvPr/>
        </p:nvSpPr>
        <p:spPr>
          <a:xfrm>
            <a:off x="4804767" y="2632710"/>
            <a:ext cx="190500" cy="378381"/>
          </a:xfrm>
          <a:prstGeom prst="rect">
            <a:avLst/>
          </a:prstGeom>
          <a:noFill/>
          <a:ln/>
        </p:spPr>
        <p:txBody>
          <a:bodyPr wrap="none" rtlCol="0" anchor="t"/>
          <a:lstStyle/>
          <a:p>
            <a:pPr marL="0" indent="0" algn="ctr">
              <a:lnSpc>
                <a:spcPts val="2980"/>
              </a:lnSpc>
              <a:buNone/>
            </a:pPr>
            <a:r>
              <a:rPr lang="en-US" sz="2384" dirty="0">
                <a:solidFill>
                  <a:srgbClr val="454240"/>
                </a:solidFill>
                <a:latin typeface="Libre Baskerville" pitchFamily="34" charset="0"/>
                <a:ea typeface="Libre Baskerville" pitchFamily="34" charset="-122"/>
                <a:cs typeface="Libre Baskerville" pitchFamily="34" charset="-120"/>
              </a:rPr>
              <a:t>2</a:t>
            </a:r>
            <a:endParaRPr lang="en-US" sz="2384" dirty="0"/>
          </a:p>
        </p:txBody>
      </p:sp>
      <p:sp>
        <p:nvSpPr>
          <p:cNvPr id="11" name="Text 8"/>
          <p:cNvSpPr/>
          <p:nvPr/>
        </p:nvSpPr>
        <p:spPr>
          <a:xfrm>
            <a:off x="5328880" y="2664262"/>
            <a:ext cx="2796540" cy="315278"/>
          </a:xfrm>
          <a:prstGeom prst="rect">
            <a:avLst/>
          </a:prstGeom>
          <a:noFill/>
          <a:ln/>
        </p:spPr>
        <p:txBody>
          <a:bodyPr wrap="none" rtlCol="0" anchor="t"/>
          <a:lstStyle/>
          <a:p>
            <a:pPr marL="0" indent="0">
              <a:lnSpc>
                <a:spcPts val="2483"/>
              </a:lnSpc>
              <a:buNone/>
            </a:pPr>
            <a:r>
              <a:rPr lang="en-US" sz="1987" dirty="0">
                <a:solidFill>
                  <a:srgbClr val="454240"/>
                </a:solidFill>
                <a:latin typeface="Libre Baskerville" pitchFamily="34" charset="0"/>
                <a:ea typeface="Libre Baskerville" pitchFamily="34" charset="-122"/>
                <a:cs typeface="Libre Baskerville" pitchFamily="34" charset="-120"/>
              </a:rPr>
              <a:t>Lack of Transparency</a:t>
            </a:r>
            <a:endParaRPr lang="en-US" sz="1987" dirty="0"/>
          </a:p>
        </p:txBody>
      </p:sp>
      <p:sp>
        <p:nvSpPr>
          <p:cNvPr id="12" name="Text 9"/>
          <p:cNvSpPr/>
          <p:nvPr/>
        </p:nvSpPr>
        <p:spPr>
          <a:xfrm>
            <a:off x="5328880" y="3181350"/>
            <a:ext cx="3058478" cy="2260283"/>
          </a:xfrm>
          <a:prstGeom prst="rect">
            <a:avLst/>
          </a:prstGeom>
          <a:noFill/>
          <a:ln/>
        </p:spPr>
        <p:txBody>
          <a:bodyPr wrap="square" rtlCol="0" anchor="t"/>
          <a:lstStyle/>
          <a:p>
            <a:pPr marL="0" indent="0">
              <a:lnSpc>
                <a:spcPts val="2543"/>
              </a:lnSpc>
              <a:buNone/>
            </a:pPr>
            <a:r>
              <a:rPr lang="en-US" sz="1589" dirty="0">
                <a:solidFill>
                  <a:srgbClr val="454240"/>
                </a:solidFill>
                <a:latin typeface="DM Sans" pitchFamily="34" charset="0"/>
                <a:ea typeface="DM Sans" pitchFamily="34" charset="-122"/>
                <a:cs typeface="DM Sans" pitchFamily="34" charset="-120"/>
              </a:rPr>
              <a:t>Opponents claim that lobbying is carried out behind closed doors and lacks transparency. It can be difficult to track the flow of money, the interests at play, or the actual contents of proposed legislation.</a:t>
            </a:r>
            <a:endParaRPr lang="en-US" sz="1589" dirty="0"/>
          </a:p>
        </p:txBody>
      </p:sp>
      <p:sp>
        <p:nvSpPr>
          <p:cNvPr id="13" name="Shape 10"/>
          <p:cNvSpPr/>
          <p:nvPr/>
        </p:nvSpPr>
        <p:spPr>
          <a:xfrm>
            <a:off x="756761" y="5801082"/>
            <a:ext cx="454104" cy="454104"/>
          </a:xfrm>
          <a:prstGeom prst="roundRect">
            <a:avLst>
              <a:gd name="adj" fmla="val 20001"/>
            </a:avLst>
          </a:prstGeom>
          <a:solidFill>
            <a:srgbClr val="F7EDD4"/>
          </a:solidFill>
          <a:ln w="12502">
            <a:solidFill>
              <a:srgbClr val="EFDBA9"/>
            </a:solidFill>
            <a:prstDash val="solid"/>
          </a:ln>
        </p:spPr>
      </p:sp>
      <p:sp>
        <p:nvSpPr>
          <p:cNvPr id="14" name="Text 11"/>
          <p:cNvSpPr/>
          <p:nvPr/>
        </p:nvSpPr>
        <p:spPr>
          <a:xfrm>
            <a:off x="888563" y="5838944"/>
            <a:ext cx="190500" cy="378381"/>
          </a:xfrm>
          <a:prstGeom prst="rect">
            <a:avLst/>
          </a:prstGeom>
          <a:noFill/>
          <a:ln/>
        </p:spPr>
        <p:txBody>
          <a:bodyPr wrap="none" rtlCol="0" anchor="t"/>
          <a:lstStyle/>
          <a:p>
            <a:pPr marL="0" indent="0" algn="ctr">
              <a:lnSpc>
                <a:spcPts val="2980"/>
              </a:lnSpc>
              <a:buNone/>
            </a:pPr>
            <a:r>
              <a:rPr lang="en-US" sz="2384" dirty="0">
                <a:solidFill>
                  <a:srgbClr val="454240"/>
                </a:solidFill>
                <a:latin typeface="Libre Baskerville" pitchFamily="34" charset="0"/>
                <a:ea typeface="Libre Baskerville" pitchFamily="34" charset="-122"/>
                <a:cs typeface="Libre Baskerville" pitchFamily="34" charset="-120"/>
              </a:rPr>
              <a:t>3</a:t>
            </a:r>
            <a:endParaRPr lang="en-US" sz="2384" dirty="0"/>
          </a:p>
        </p:txBody>
      </p:sp>
      <p:sp>
        <p:nvSpPr>
          <p:cNvPr id="15" name="Text 12"/>
          <p:cNvSpPr/>
          <p:nvPr/>
        </p:nvSpPr>
        <p:spPr>
          <a:xfrm>
            <a:off x="1412677" y="5870496"/>
            <a:ext cx="2560320" cy="315278"/>
          </a:xfrm>
          <a:prstGeom prst="rect">
            <a:avLst/>
          </a:prstGeom>
          <a:noFill/>
          <a:ln/>
        </p:spPr>
        <p:txBody>
          <a:bodyPr wrap="none" rtlCol="0" anchor="t"/>
          <a:lstStyle/>
          <a:p>
            <a:pPr marL="0" indent="0">
              <a:lnSpc>
                <a:spcPts val="2483"/>
              </a:lnSpc>
              <a:buNone/>
            </a:pPr>
            <a:r>
              <a:rPr lang="en-US" sz="1987" dirty="0">
                <a:solidFill>
                  <a:srgbClr val="454240"/>
                </a:solidFill>
                <a:latin typeface="Libre Baskerville" pitchFamily="34" charset="0"/>
                <a:ea typeface="Libre Baskerville" pitchFamily="34" charset="-122"/>
                <a:cs typeface="Libre Baskerville" pitchFamily="34" charset="-120"/>
              </a:rPr>
              <a:t>Conflicts of Interest</a:t>
            </a:r>
            <a:endParaRPr lang="en-US" sz="1987" dirty="0"/>
          </a:p>
        </p:txBody>
      </p:sp>
      <p:sp>
        <p:nvSpPr>
          <p:cNvPr id="16" name="Text 13"/>
          <p:cNvSpPr/>
          <p:nvPr/>
        </p:nvSpPr>
        <p:spPr>
          <a:xfrm>
            <a:off x="1412677" y="6387584"/>
            <a:ext cx="6974562" cy="968693"/>
          </a:xfrm>
          <a:prstGeom prst="rect">
            <a:avLst/>
          </a:prstGeom>
          <a:noFill/>
          <a:ln/>
        </p:spPr>
        <p:txBody>
          <a:bodyPr wrap="square" rtlCol="0" anchor="t"/>
          <a:lstStyle/>
          <a:p>
            <a:pPr marL="0" indent="0">
              <a:lnSpc>
                <a:spcPts val="2543"/>
              </a:lnSpc>
              <a:buNone/>
            </a:pPr>
            <a:r>
              <a:rPr lang="en-US" sz="1589" dirty="0">
                <a:solidFill>
                  <a:srgbClr val="454240"/>
                </a:solidFill>
                <a:latin typeface="DM Sans" pitchFamily="34" charset="0"/>
                <a:ea typeface="DM Sans" pitchFamily="34" charset="-122"/>
                <a:cs typeface="DM Sans" pitchFamily="34" charset="-120"/>
              </a:rPr>
              <a:t>There are concerns that some lobbyists may have conflicts of interest that could compromise their ability to represent their clients or influence policymaking in a balanced and fair manner.</a:t>
            </a:r>
            <a:endParaRPr lang="en-US" sz="1589" dirty="0"/>
          </a:p>
        </p:txBody>
      </p:sp>
      <p:pic>
        <p:nvPicPr>
          <p:cNvPr id="17"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1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sp>
        <p:nvSpPr>
          <p:cNvPr id="4" name="Text 1"/>
          <p:cNvSpPr/>
          <p:nvPr/>
        </p:nvSpPr>
        <p:spPr>
          <a:xfrm>
            <a:off x="2037993" y="2862382"/>
            <a:ext cx="10554414" cy="2083118"/>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The Benefits of Lobbying for Businesses, Industries, Local Government, and Non-Profits</a:t>
            </a:r>
            <a:endParaRPr lang="en-US" sz="4374" dirty="0"/>
          </a:p>
        </p:txBody>
      </p:sp>
      <p:sp>
        <p:nvSpPr>
          <p:cNvPr id="5" name="Text 2"/>
          <p:cNvSpPr/>
          <p:nvPr/>
        </p:nvSpPr>
        <p:spPr>
          <a:xfrm>
            <a:off x="2037993" y="5278755"/>
            <a:ext cx="10554414" cy="1421606"/>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Lobbying can provide valuable advocacy and representation for businesses, industries, local government, and non-profits. It can help shape policies, secure funding, and influence decision-making processes. Effective lobbying strategies can lead to positive outcomes and create opportunities for growth and success.</a:t>
            </a:r>
            <a:endParaRPr lang="en-US" sz="1750" dirty="0"/>
          </a:p>
        </p:txBody>
      </p:sp>
      <p:pic>
        <p:nvPicPr>
          <p:cNvPr id="6" name="Image 1" descr="preencoded.png"/>
          <p:cNvPicPr>
            <a:picLocks noChangeAspect="1"/>
          </p:cNvPicPr>
          <p:nvPr/>
        </p:nvPicPr>
        <p:blipFill>
          <a:blip r:embed="rId4"/>
          <a:stretch>
            <a:fillRect/>
          </a:stretch>
        </p:blipFill>
        <p:spPr>
          <a:xfrm>
            <a:off x="0" y="0"/>
            <a:ext cx="14630400" cy="1333143"/>
          </a:xfrm>
          <a:prstGeom prst="rect">
            <a:avLst/>
          </a:prstGeom>
        </p:spPr>
      </p:pic>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DFA">
              <a:alpha val="85000"/>
            </a:srgbClr>
          </a:solidFill>
          <a:ln/>
        </p:spPr>
      </p:sp>
      <p:sp>
        <p:nvSpPr>
          <p:cNvPr id="6" name="Text 2"/>
          <p:cNvSpPr/>
          <p:nvPr/>
        </p:nvSpPr>
        <p:spPr>
          <a:xfrm>
            <a:off x="2037993" y="3067883"/>
            <a:ext cx="8481060"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Conclusion and Call to Action</a:t>
            </a:r>
            <a:endParaRPr lang="en-US" sz="4374" dirty="0"/>
          </a:p>
        </p:txBody>
      </p:sp>
      <p:sp>
        <p:nvSpPr>
          <p:cNvPr id="7" name="Text 3"/>
          <p:cNvSpPr/>
          <p:nvPr/>
        </p:nvSpPr>
        <p:spPr>
          <a:xfrm>
            <a:off x="2037993" y="4095512"/>
            <a:ext cx="10554414"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Lobbying is an essential component of our political system that allows citizens and organizations to influence the government to represent their interests. However, to ensure a fair and transparent process, we must remain vigilant and ensure our laws work for everyone.</a:t>
            </a:r>
            <a:endParaRPr lang="en-US" sz="1750" dirty="0"/>
          </a:p>
        </p:txBody>
      </p:sp>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C64B5E1-55BB-8E6E-473E-C156F0907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0" y="394446"/>
            <a:ext cx="3218329" cy="3218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704228-8E34-D60B-ECF8-9472F05280F5}"/>
              </a:ext>
            </a:extLst>
          </p:cNvPr>
          <p:cNvSpPr txBox="1"/>
          <p:nvPr/>
        </p:nvSpPr>
        <p:spPr>
          <a:xfrm>
            <a:off x="475130" y="3739663"/>
            <a:ext cx="3424517" cy="2031325"/>
          </a:xfrm>
          <a:prstGeom prst="rect">
            <a:avLst/>
          </a:prstGeom>
          <a:noFill/>
        </p:spPr>
        <p:txBody>
          <a:bodyPr wrap="square" rtlCol="0">
            <a:spAutoFit/>
          </a:bodyPr>
          <a:lstStyle/>
          <a:p>
            <a:pPr algn="l"/>
            <a:r>
              <a:rPr lang="en-US" b="1" i="0" u="none" strike="noStrike" dirty="0">
                <a:solidFill>
                  <a:srgbClr val="0033A0"/>
                </a:solidFill>
                <a:effectLst/>
                <a:latin typeface="Georgia" panose="02040502050405020303" pitchFamily="18" charset="0"/>
              </a:rPr>
              <a:t>Elizabeth Goodman</a:t>
            </a:r>
            <a:endParaRPr lang="en-US" b="0" i="0" u="none" strike="noStrike" dirty="0">
              <a:solidFill>
                <a:srgbClr val="0033A0"/>
              </a:solidFill>
              <a:effectLst/>
              <a:latin typeface="Georgia" panose="02040502050405020303" pitchFamily="18" charset="0"/>
            </a:endParaRPr>
          </a:p>
          <a:p>
            <a:pPr algn="l"/>
            <a:r>
              <a:rPr lang="en-US" b="1" i="0" u="none" strike="noStrike" dirty="0">
                <a:solidFill>
                  <a:srgbClr val="0D0D0D"/>
                </a:solidFill>
                <a:effectLst/>
                <a:latin typeface="proxima-nova"/>
              </a:rPr>
              <a:t>Managing Principal</a:t>
            </a:r>
          </a:p>
          <a:p>
            <a:pPr algn="l"/>
            <a:r>
              <a:rPr lang="en-US" b="1" dirty="0">
                <a:solidFill>
                  <a:srgbClr val="0D0D0D"/>
                </a:solidFill>
                <a:latin typeface="proxima-nova"/>
              </a:rPr>
              <a:t>Husch Blackwell Strategies</a:t>
            </a:r>
            <a:br>
              <a:rPr lang="en-US" b="0" i="0" u="none" strike="noStrike" dirty="0">
                <a:solidFill>
                  <a:srgbClr val="0D0D0D"/>
                </a:solidFill>
                <a:effectLst/>
                <a:latin typeface="proxima-nova"/>
              </a:rPr>
            </a:br>
            <a:r>
              <a:rPr lang="en-US" b="0" i="0" u="none" strike="noStrike" dirty="0">
                <a:solidFill>
                  <a:srgbClr val="0D0D0D"/>
                </a:solidFill>
                <a:effectLst/>
                <a:latin typeface="proxima-nova"/>
              </a:rPr>
              <a:t>Phoenix</a:t>
            </a:r>
            <a:br>
              <a:rPr lang="en-US" b="0" i="0" u="none" strike="noStrike" dirty="0">
                <a:solidFill>
                  <a:srgbClr val="0D0D0D"/>
                </a:solidFill>
                <a:effectLst/>
                <a:latin typeface="proxima-nova"/>
              </a:rPr>
            </a:br>
            <a:r>
              <a:rPr lang="en-US" b="0" i="0" u="none" strike="noStrike" dirty="0">
                <a:solidFill>
                  <a:srgbClr val="0D0D0D"/>
                </a:solidFill>
                <a:effectLst/>
                <a:latin typeface="proxima-nova"/>
              </a:rPr>
              <a:t>Email: </a:t>
            </a:r>
            <a:r>
              <a:rPr lang="en-US" b="0" i="0" u="none" strike="noStrike" dirty="0">
                <a:solidFill>
                  <a:srgbClr val="0D0D0D"/>
                </a:solidFill>
                <a:effectLst/>
                <a:latin typeface="proxima-nova"/>
                <a:hlinkClick r:id="rId3"/>
              </a:rPr>
              <a:t>egoodman@hbstrategies.us</a:t>
            </a:r>
            <a:endParaRPr lang="en-US" b="0" i="0" u="none" strike="noStrike" dirty="0">
              <a:solidFill>
                <a:srgbClr val="0D0D0D"/>
              </a:solidFill>
              <a:effectLst/>
              <a:latin typeface="proxima-nova"/>
            </a:endParaRPr>
          </a:p>
          <a:p>
            <a:pPr algn="l"/>
            <a:br>
              <a:rPr lang="en-US" b="0" i="0" u="none" strike="noStrike" dirty="0">
                <a:solidFill>
                  <a:srgbClr val="232629"/>
                </a:solidFill>
                <a:effectLst/>
                <a:latin typeface="proxima-nova"/>
              </a:rPr>
            </a:br>
            <a:endParaRPr lang="en-US" b="0" i="0" u="none" strike="noStrike" dirty="0">
              <a:solidFill>
                <a:srgbClr val="232629"/>
              </a:solidFill>
              <a:effectLst/>
              <a:latin typeface="proxima-nova"/>
            </a:endParaRPr>
          </a:p>
        </p:txBody>
      </p:sp>
      <p:sp>
        <p:nvSpPr>
          <p:cNvPr id="4" name="TextBox 3">
            <a:extLst>
              <a:ext uri="{FF2B5EF4-FFF2-40B4-BE49-F238E27FC236}">
                <a16:creationId xmlns:a16="http://schemas.microsoft.com/office/drawing/2014/main" id="{5924EB77-0CD4-2160-0FFD-9344501825C1}"/>
              </a:ext>
            </a:extLst>
          </p:cNvPr>
          <p:cNvSpPr txBox="1"/>
          <p:nvPr/>
        </p:nvSpPr>
        <p:spPr>
          <a:xfrm>
            <a:off x="4087906" y="750453"/>
            <a:ext cx="7315200" cy="2862322"/>
          </a:xfrm>
          <a:prstGeom prst="rect">
            <a:avLst/>
          </a:prstGeom>
          <a:noFill/>
        </p:spPr>
        <p:txBody>
          <a:bodyPr wrap="square">
            <a:spAutoFit/>
          </a:bodyPr>
          <a:lstStyle/>
          <a:p>
            <a:r>
              <a:rPr lang="en-US" b="0" i="0" u="none" strike="noStrike" dirty="0">
                <a:solidFill>
                  <a:srgbClr val="232629"/>
                </a:solidFill>
                <a:effectLst/>
                <a:latin typeface="proxima-nova"/>
              </a:rPr>
              <a:t>With over 15 years of experience in law and government relations, Liz combines big-picture vision with intellect and attention to detail to build teams, effect change, and ultimately reach her clients’ goals, whether incremental or monumental. She believes that civil discourse is the key to sound policy solutions and prides herself on the ability to find connection and common ground across divides. Her record speaks for itself, having secured numerous legislative victories for vastly unique clients. Her proudest victories include securing a statewide college tuition waiver for children in foster care and championing legislation that reduces the prevalence of surprise out-of-network billing practices.</a:t>
            </a:r>
            <a:endParaRPr lang="en-US" dirty="0"/>
          </a:p>
        </p:txBody>
      </p:sp>
      <p:sp>
        <p:nvSpPr>
          <p:cNvPr id="6" name="TextBox 5">
            <a:extLst>
              <a:ext uri="{FF2B5EF4-FFF2-40B4-BE49-F238E27FC236}">
                <a16:creationId xmlns:a16="http://schemas.microsoft.com/office/drawing/2014/main" id="{40D510F4-08E5-FE4B-7F26-09021800DD78}"/>
              </a:ext>
            </a:extLst>
          </p:cNvPr>
          <p:cNvSpPr txBox="1"/>
          <p:nvPr/>
        </p:nvSpPr>
        <p:spPr>
          <a:xfrm>
            <a:off x="4087906" y="3612775"/>
            <a:ext cx="7315200" cy="3139321"/>
          </a:xfrm>
          <a:prstGeom prst="rect">
            <a:avLst/>
          </a:prstGeom>
          <a:noFill/>
        </p:spPr>
        <p:txBody>
          <a:bodyPr wrap="square">
            <a:spAutoFit/>
          </a:bodyPr>
          <a:lstStyle/>
          <a:p>
            <a:r>
              <a:rPr lang="en-US" b="0" i="0" u="none" strike="noStrike" dirty="0">
                <a:solidFill>
                  <a:srgbClr val="232629"/>
                </a:solidFill>
                <a:effectLst/>
                <a:latin typeface="proxima-nova"/>
              </a:rPr>
              <a:t>Liz holds a J.D. from Albany Law School, where she developed an interest in public health and policy through her work serving clients living with terminal illnesses and representing inmates in civil suits, often involving access to health care. Her policy expertise was honed while serving as Counsel in the New York State Senate and then as Staff Attorney at the Arizona House of Representatives, where she advised policymakers on a full range of issues including child welfare, domestic relations, health, and criminal justice reform. Liz was part of the bipartisan group of advisors responsible for shepherding Medicaid expansion through the Arizona Legislature and was among the team of aides who negotiated the terms of the new Department of Child Safety, Arizona’s revamped child protection agency.</a:t>
            </a:r>
            <a:endParaRPr lang="en-US" dirty="0"/>
          </a:p>
        </p:txBody>
      </p:sp>
    </p:spTree>
    <p:extLst>
      <p:ext uri="{BB962C8B-B14F-4D97-AF65-F5344CB8AC3E}">
        <p14:creationId xmlns:p14="http://schemas.microsoft.com/office/powerpoint/2010/main" val="104754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523339"/>
            <a:ext cx="14630400" cy="8230433"/>
          </a:xfrm>
          <a:prstGeom prst="rect">
            <a:avLst/>
          </a:prstGeom>
          <a:solidFill>
            <a:srgbClr val="FFFDFA"/>
          </a:solidFill>
          <a:ln w="13454">
            <a:solidFill>
              <a:srgbClr val="E5E0DF"/>
            </a:solidFill>
            <a:prstDash val="solid"/>
          </a:ln>
        </p:spPr>
      </p:sp>
      <p:sp>
        <p:nvSpPr>
          <p:cNvPr id="4" name="Text 1"/>
          <p:cNvSpPr/>
          <p:nvPr/>
        </p:nvSpPr>
        <p:spPr>
          <a:xfrm>
            <a:off x="2171343" y="595551"/>
            <a:ext cx="7063740" cy="676870"/>
          </a:xfrm>
          <a:prstGeom prst="rect">
            <a:avLst/>
          </a:prstGeom>
          <a:noFill/>
          <a:ln/>
        </p:spPr>
        <p:txBody>
          <a:bodyPr wrap="none" rtlCol="0" anchor="t"/>
          <a:lstStyle/>
          <a:p>
            <a:pPr marL="0" indent="0">
              <a:lnSpc>
                <a:spcPts val="5329"/>
              </a:lnSpc>
              <a:buNone/>
            </a:pPr>
            <a:r>
              <a:rPr lang="en-US" sz="4263" dirty="0">
                <a:solidFill>
                  <a:srgbClr val="5C4E3D"/>
                </a:solidFill>
                <a:latin typeface="Libre Baskerville" pitchFamily="34" charset="0"/>
                <a:ea typeface="Libre Baskerville" pitchFamily="34" charset="-122"/>
                <a:cs typeface="Libre Baskerville" pitchFamily="34" charset="-120"/>
              </a:rPr>
              <a:t>Introduction to Lobbying</a:t>
            </a:r>
            <a:endParaRPr lang="en-US" sz="4263" dirty="0"/>
          </a:p>
        </p:txBody>
      </p:sp>
      <p:pic>
        <p:nvPicPr>
          <p:cNvPr id="5" name="Image 1" descr="preencoded.png"/>
          <p:cNvPicPr>
            <a:picLocks noChangeAspect="1"/>
          </p:cNvPicPr>
          <p:nvPr/>
        </p:nvPicPr>
        <p:blipFill>
          <a:blip r:embed="rId4"/>
          <a:stretch>
            <a:fillRect/>
          </a:stretch>
        </p:blipFill>
        <p:spPr>
          <a:xfrm>
            <a:off x="2171343" y="1705570"/>
            <a:ext cx="3212663" cy="1985486"/>
          </a:xfrm>
          <a:prstGeom prst="rect">
            <a:avLst/>
          </a:prstGeom>
        </p:spPr>
      </p:pic>
      <p:sp>
        <p:nvSpPr>
          <p:cNvPr id="6" name="Text 2"/>
          <p:cNvSpPr/>
          <p:nvPr/>
        </p:nvSpPr>
        <p:spPr>
          <a:xfrm>
            <a:off x="2171343" y="3961686"/>
            <a:ext cx="2903220" cy="338376"/>
          </a:xfrm>
          <a:prstGeom prst="rect">
            <a:avLst/>
          </a:prstGeom>
          <a:noFill/>
          <a:ln/>
        </p:spPr>
        <p:txBody>
          <a:bodyPr wrap="none" rtlCol="0" anchor="t"/>
          <a:lstStyle/>
          <a:p>
            <a:pPr marL="0" indent="0" algn="l">
              <a:lnSpc>
                <a:spcPts val="2665"/>
              </a:lnSpc>
              <a:buNone/>
            </a:pPr>
            <a:r>
              <a:rPr lang="en-US" sz="2132" dirty="0">
                <a:solidFill>
                  <a:srgbClr val="5C4E3D"/>
                </a:solidFill>
                <a:latin typeface="Libre Baskerville" pitchFamily="34" charset="0"/>
                <a:ea typeface="Libre Baskerville" pitchFamily="34" charset="-122"/>
                <a:cs typeface="Libre Baskerville" pitchFamily="34" charset="-120"/>
              </a:rPr>
              <a:t>The Art of Lobbying</a:t>
            </a:r>
            <a:endParaRPr lang="en-US" sz="2132" dirty="0"/>
          </a:p>
        </p:txBody>
      </p:sp>
      <p:sp>
        <p:nvSpPr>
          <p:cNvPr id="7" name="Text 3"/>
          <p:cNvSpPr/>
          <p:nvPr/>
        </p:nvSpPr>
        <p:spPr>
          <a:xfrm>
            <a:off x="2171343" y="4516636"/>
            <a:ext cx="3212663" cy="3118247"/>
          </a:xfrm>
          <a:prstGeom prst="rect">
            <a:avLst/>
          </a:prstGeom>
          <a:noFill/>
          <a:ln/>
        </p:spPr>
        <p:txBody>
          <a:bodyPr wrap="square" rtlCol="0" anchor="t"/>
          <a:lstStyle/>
          <a:p>
            <a:pPr marL="0" indent="0" algn="l">
              <a:lnSpc>
                <a:spcPts val="2729"/>
              </a:lnSpc>
              <a:buNone/>
            </a:pPr>
            <a:r>
              <a:rPr lang="en-US" sz="1705" dirty="0">
                <a:solidFill>
                  <a:srgbClr val="454240"/>
                </a:solidFill>
                <a:latin typeface="DM Sans" pitchFamily="34" charset="0"/>
                <a:ea typeface="DM Sans" pitchFamily="34" charset="-122"/>
                <a:cs typeface="DM Sans" pitchFamily="34" charset="-120"/>
              </a:rPr>
              <a:t>Lobbying refers to the act of influencing key policymakers at the local, state and federal levels of government. Lobbyists do so by taking a stance on issues that align with the client’s goals and persuade decisionmakers to support those goals. </a:t>
            </a:r>
            <a:endParaRPr lang="en-US" sz="1705" dirty="0"/>
          </a:p>
        </p:txBody>
      </p:sp>
      <p:pic>
        <p:nvPicPr>
          <p:cNvPr id="8" name="Image 2" descr="preencoded.png"/>
          <p:cNvPicPr>
            <a:picLocks noChangeAspect="1"/>
          </p:cNvPicPr>
          <p:nvPr/>
        </p:nvPicPr>
        <p:blipFill>
          <a:blip r:embed="rId5"/>
          <a:stretch>
            <a:fillRect/>
          </a:stretch>
        </p:blipFill>
        <p:spPr>
          <a:xfrm>
            <a:off x="5708809" y="1705570"/>
            <a:ext cx="3212663" cy="1985486"/>
          </a:xfrm>
          <a:prstGeom prst="rect">
            <a:avLst/>
          </a:prstGeom>
        </p:spPr>
      </p:pic>
      <p:sp>
        <p:nvSpPr>
          <p:cNvPr id="9" name="Text 4"/>
          <p:cNvSpPr/>
          <p:nvPr/>
        </p:nvSpPr>
        <p:spPr>
          <a:xfrm>
            <a:off x="5708809" y="3961686"/>
            <a:ext cx="2232660" cy="338376"/>
          </a:xfrm>
          <a:prstGeom prst="rect">
            <a:avLst/>
          </a:prstGeom>
          <a:noFill/>
          <a:ln/>
        </p:spPr>
        <p:txBody>
          <a:bodyPr wrap="none" rtlCol="0" anchor="t"/>
          <a:lstStyle/>
          <a:p>
            <a:pPr marL="0" indent="0" algn="l">
              <a:lnSpc>
                <a:spcPts val="2665"/>
              </a:lnSpc>
              <a:buNone/>
            </a:pPr>
            <a:r>
              <a:rPr lang="en-US" sz="2132" dirty="0">
                <a:solidFill>
                  <a:srgbClr val="5C4E3D"/>
                </a:solidFill>
                <a:latin typeface="Libre Baskerville" pitchFamily="34" charset="0"/>
                <a:ea typeface="Libre Baskerville" pitchFamily="34" charset="-122"/>
                <a:cs typeface="Libre Baskerville" pitchFamily="34" charset="-120"/>
              </a:rPr>
              <a:t>What's at Stake?</a:t>
            </a:r>
            <a:endParaRPr lang="en-US" sz="2132" dirty="0"/>
          </a:p>
        </p:txBody>
      </p:sp>
      <p:sp>
        <p:nvSpPr>
          <p:cNvPr id="10" name="Text 5"/>
          <p:cNvSpPr/>
          <p:nvPr/>
        </p:nvSpPr>
        <p:spPr>
          <a:xfrm>
            <a:off x="5708809" y="4516636"/>
            <a:ext cx="3212663" cy="2078831"/>
          </a:xfrm>
          <a:prstGeom prst="rect">
            <a:avLst/>
          </a:prstGeom>
          <a:noFill/>
          <a:ln/>
        </p:spPr>
        <p:txBody>
          <a:bodyPr wrap="square" rtlCol="0" anchor="t"/>
          <a:lstStyle/>
          <a:p>
            <a:pPr marL="0" indent="0" algn="l">
              <a:lnSpc>
                <a:spcPts val="2729"/>
              </a:lnSpc>
              <a:buNone/>
            </a:pPr>
            <a:r>
              <a:rPr lang="en-US" sz="1705" dirty="0">
                <a:solidFill>
                  <a:srgbClr val="454240"/>
                </a:solidFill>
                <a:latin typeface="DM Sans" pitchFamily="34" charset="0"/>
                <a:ea typeface="DM Sans" pitchFamily="34" charset="-122"/>
                <a:cs typeface="DM Sans" pitchFamily="34" charset="-120"/>
              </a:rPr>
              <a:t>Lobbying can impact legislation, public policies, and regulations, leading to changes that can have a significant impact on individuals, organizations, and even entire industries.</a:t>
            </a:r>
            <a:endParaRPr lang="en-US" sz="1705" dirty="0"/>
          </a:p>
        </p:txBody>
      </p:sp>
      <p:pic>
        <p:nvPicPr>
          <p:cNvPr id="11" name="Image 3" descr="preencoded.png"/>
          <p:cNvPicPr>
            <a:picLocks noChangeAspect="1"/>
          </p:cNvPicPr>
          <p:nvPr/>
        </p:nvPicPr>
        <p:blipFill>
          <a:blip r:embed="rId6"/>
          <a:stretch>
            <a:fillRect/>
          </a:stretch>
        </p:blipFill>
        <p:spPr>
          <a:xfrm>
            <a:off x="9246275" y="1705570"/>
            <a:ext cx="3212783" cy="1985605"/>
          </a:xfrm>
          <a:prstGeom prst="rect">
            <a:avLst/>
          </a:prstGeom>
        </p:spPr>
      </p:pic>
      <p:sp>
        <p:nvSpPr>
          <p:cNvPr id="12" name="Text 6"/>
          <p:cNvSpPr/>
          <p:nvPr/>
        </p:nvSpPr>
        <p:spPr>
          <a:xfrm>
            <a:off x="9246275" y="3961805"/>
            <a:ext cx="3212783" cy="676751"/>
          </a:xfrm>
          <a:prstGeom prst="rect">
            <a:avLst/>
          </a:prstGeom>
          <a:noFill/>
          <a:ln/>
        </p:spPr>
        <p:txBody>
          <a:bodyPr wrap="square" rtlCol="0" anchor="t"/>
          <a:lstStyle/>
          <a:p>
            <a:pPr marL="0" indent="0" algn="l">
              <a:lnSpc>
                <a:spcPts val="2665"/>
              </a:lnSpc>
              <a:buNone/>
            </a:pPr>
            <a:r>
              <a:rPr lang="en-US" sz="2132" dirty="0">
                <a:solidFill>
                  <a:srgbClr val="5C4E3D"/>
                </a:solidFill>
                <a:latin typeface="Libre Baskerville" pitchFamily="34" charset="0"/>
                <a:ea typeface="Libre Baskerville" pitchFamily="34" charset="-122"/>
                <a:cs typeface="Libre Baskerville" pitchFamily="34" charset="-120"/>
              </a:rPr>
              <a:t>Exercising Free Speech</a:t>
            </a:r>
            <a:endParaRPr lang="en-US" sz="2132" dirty="0"/>
          </a:p>
        </p:txBody>
      </p:sp>
      <p:sp>
        <p:nvSpPr>
          <p:cNvPr id="13" name="Text 7"/>
          <p:cNvSpPr/>
          <p:nvPr/>
        </p:nvSpPr>
        <p:spPr>
          <a:xfrm>
            <a:off x="9246275" y="4855131"/>
            <a:ext cx="3212783" cy="2425303"/>
          </a:xfrm>
          <a:prstGeom prst="rect">
            <a:avLst/>
          </a:prstGeom>
          <a:noFill/>
          <a:ln/>
        </p:spPr>
        <p:txBody>
          <a:bodyPr wrap="square" rtlCol="0" anchor="t"/>
          <a:lstStyle/>
          <a:p>
            <a:pPr marL="0" indent="0" algn="l">
              <a:lnSpc>
                <a:spcPts val="2729"/>
              </a:lnSpc>
              <a:buNone/>
            </a:pPr>
            <a:r>
              <a:rPr lang="en-US" sz="1705" dirty="0">
                <a:solidFill>
                  <a:srgbClr val="454240"/>
                </a:solidFill>
                <a:latin typeface="DM Sans" pitchFamily="34" charset="0"/>
                <a:ea typeface="DM Sans" pitchFamily="34" charset="-122"/>
                <a:cs typeface="DM Sans" pitchFamily="34" charset="-120"/>
              </a:rPr>
              <a:t>While lobbying can sometimes carry a negative connotation, it is a constitutionally protected right. It can make a meaningful difference in how decisions are made.</a:t>
            </a:r>
            <a:endParaRPr lang="en-US" sz="1705" dirty="0"/>
          </a:p>
        </p:txBody>
      </p:sp>
      <p:pic>
        <p:nvPicPr>
          <p:cNvPr id="14"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sp>
        <p:nvSpPr>
          <p:cNvPr id="4" name="Text 1"/>
          <p:cNvSpPr/>
          <p:nvPr/>
        </p:nvSpPr>
        <p:spPr>
          <a:xfrm>
            <a:off x="2037993" y="1251823"/>
            <a:ext cx="10294620"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The Purpose and Goals of Lobbying</a:t>
            </a:r>
            <a:endParaRPr lang="en-US" sz="4374" dirty="0"/>
          </a:p>
        </p:txBody>
      </p:sp>
      <p:sp>
        <p:nvSpPr>
          <p:cNvPr id="5" name="Shape 2"/>
          <p:cNvSpPr/>
          <p:nvPr/>
        </p:nvSpPr>
        <p:spPr>
          <a:xfrm>
            <a:off x="2037993" y="2390537"/>
            <a:ext cx="3370064" cy="4587121"/>
          </a:xfrm>
          <a:prstGeom prst="roundRect">
            <a:avLst>
              <a:gd name="adj" fmla="val 2967"/>
            </a:avLst>
          </a:prstGeom>
          <a:solidFill>
            <a:srgbClr val="F7EDD4"/>
          </a:solidFill>
          <a:ln w="13811">
            <a:solidFill>
              <a:srgbClr val="EFDBA9"/>
            </a:solidFill>
            <a:prstDash val="solid"/>
          </a:ln>
        </p:spPr>
      </p:sp>
      <p:sp>
        <p:nvSpPr>
          <p:cNvPr id="6" name="Text 3"/>
          <p:cNvSpPr/>
          <p:nvPr/>
        </p:nvSpPr>
        <p:spPr>
          <a:xfrm>
            <a:off x="2273975" y="2626519"/>
            <a:ext cx="2898100" cy="694373"/>
          </a:xfrm>
          <a:prstGeom prst="rect">
            <a:avLst/>
          </a:prstGeom>
          <a:noFill/>
          <a:ln/>
        </p:spPr>
        <p:txBody>
          <a:bodyPr wrap="squar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Influence Decision-Making</a:t>
            </a:r>
            <a:endParaRPr lang="en-US" sz="2187" dirty="0"/>
          </a:p>
        </p:txBody>
      </p:sp>
      <p:sp>
        <p:nvSpPr>
          <p:cNvPr id="7" name="Text 4"/>
          <p:cNvSpPr/>
          <p:nvPr/>
        </p:nvSpPr>
        <p:spPr>
          <a:xfrm>
            <a:off x="2273975" y="3543062"/>
            <a:ext cx="2898100" cy="3198614"/>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The goal of lobbying is to influence policymakers and persuade them to take a particular course of action. It can range from implementing new policies to defeating proposed regulations or legislation.</a:t>
            </a:r>
            <a:endParaRPr lang="en-US" sz="1750" dirty="0"/>
          </a:p>
        </p:txBody>
      </p:sp>
      <p:sp>
        <p:nvSpPr>
          <p:cNvPr id="8" name="Shape 5"/>
          <p:cNvSpPr/>
          <p:nvPr/>
        </p:nvSpPr>
        <p:spPr>
          <a:xfrm>
            <a:off x="5630228" y="2390537"/>
            <a:ext cx="3370064" cy="4587121"/>
          </a:xfrm>
          <a:prstGeom prst="roundRect">
            <a:avLst>
              <a:gd name="adj" fmla="val 2967"/>
            </a:avLst>
          </a:prstGeom>
          <a:solidFill>
            <a:srgbClr val="F7EDD4"/>
          </a:solidFill>
          <a:ln w="13811">
            <a:solidFill>
              <a:srgbClr val="EFDBA9"/>
            </a:solidFill>
            <a:prstDash val="solid"/>
          </a:ln>
        </p:spPr>
      </p:sp>
      <p:sp>
        <p:nvSpPr>
          <p:cNvPr id="9" name="Text 6"/>
          <p:cNvSpPr/>
          <p:nvPr/>
        </p:nvSpPr>
        <p:spPr>
          <a:xfrm>
            <a:off x="5866209" y="2626519"/>
            <a:ext cx="271272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Represent Interests</a:t>
            </a:r>
            <a:endParaRPr lang="en-US" sz="2187" dirty="0"/>
          </a:p>
        </p:txBody>
      </p:sp>
      <p:sp>
        <p:nvSpPr>
          <p:cNvPr id="10" name="Text 7"/>
          <p:cNvSpPr/>
          <p:nvPr/>
        </p:nvSpPr>
        <p:spPr>
          <a:xfrm>
            <a:off x="5866209" y="3195876"/>
            <a:ext cx="2898100" cy="3198614"/>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Lobbyists represent, advocate, and promote the interests of individuals, organizations, or causes. They bridge the gap between government officials and their clients, working to achieve mutually beneficial outcomes.</a:t>
            </a:r>
            <a:endParaRPr lang="en-US" sz="1750" dirty="0"/>
          </a:p>
        </p:txBody>
      </p:sp>
      <p:sp>
        <p:nvSpPr>
          <p:cNvPr id="11" name="Shape 8"/>
          <p:cNvSpPr/>
          <p:nvPr/>
        </p:nvSpPr>
        <p:spPr>
          <a:xfrm>
            <a:off x="9222462" y="2390537"/>
            <a:ext cx="3370064" cy="4587121"/>
          </a:xfrm>
          <a:prstGeom prst="roundRect">
            <a:avLst>
              <a:gd name="adj" fmla="val 2967"/>
            </a:avLst>
          </a:prstGeom>
          <a:solidFill>
            <a:srgbClr val="F7EDD4"/>
          </a:solidFill>
          <a:ln w="13811">
            <a:solidFill>
              <a:srgbClr val="EFDBA9"/>
            </a:solidFill>
            <a:prstDash val="solid"/>
          </a:ln>
        </p:spPr>
      </p:sp>
      <p:sp>
        <p:nvSpPr>
          <p:cNvPr id="12" name="Text 9"/>
          <p:cNvSpPr/>
          <p:nvPr/>
        </p:nvSpPr>
        <p:spPr>
          <a:xfrm>
            <a:off x="9458444" y="2626519"/>
            <a:ext cx="283464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Educate and Inform</a:t>
            </a:r>
            <a:endParaRPr lang="en-US" sz="2187" dirty="0"/>
          </a:p>
        </p:txBody>
      </p:sp>
      <p:sp>
        <p:nvSpPr>
          <p:cNvPr id="13" name="Text 10"/>
          <p:cNvSpPr/>
          <p:nvPr/>
        </p:nvSpPr>
        <p:spPr>
          <a:xfrm>
            <a:off x="9458444" y="3195876"/>
            <a:ext cx="2898100" cy="2843213"/>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Lobbyists provide policymakers with information and data about relevant issues, trends, and concerns. They help lawmakers make more informed decisions based on evidence and research.</a:t>
            </a:r>
            <a:endParaRPr lang="en-US" sz="1750" dirty="0"/>
          </a:p>
        </p:txBody>
      </p:sp>
      <p:pic>
        <p:nvPicPr>
          <p:cNvPr id="14"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2502">
            <a:solidFill>
              <a:srgbClr val="E5E0DF"/>
            </a:solidFill>
            <a:prstDash val="solid"/>
          </a:ln>
        </p:spPr>
      </p:sp>
      <p:sp>
        <p:nvSpPr>
          <p:cNvPr id="4" name="Text 1"/>
          <p:cNvSpPr/>
          <p:nvPr/>
        </p:nvSpPr>
        <p:spPr>
          <a:xfrm>
            <a:off x="2541865" y="552926"/>
            <a:ext cx="6400800" cy="628055"/>
          </a:xfrm>
          <a:prstGeom prst="rect">
            <a:avLst/>
          </a:prstGeom>
          <a:noFill/>
          <a:ln/>
        </p:spPr>
        <p:txBody>
          <a:bodyPr wrap="none" rtlCol="0" anchor="t"/>
          <a:lstStyle/>
          <a:p>
            <a:pPr marL="0" indent="0">
              <a:lnSpc>
                <a:spcPts val="4945"/>
              </a:lnSpc>
              <a:buNone/>
            </a:pPr>
            <a:r>
              <a:rPr lang="en-US" sz="3956" dirty="0">
                <a:solidFill>
                  <a:srgbClr val="5C4E3D"/>
                </a:solidFill>
                <a:latin typeface="Libre Baskerville" pitchFamily="34" charset="0"/>
                <a:ea typeface="Libre Baskerville" pitchFamily="34" charset="-122"/>
                <a:cs typeface="Libre Baskerville" pitchFamily="34" charset="-120"/>
              </a:rPr>
              <a:t>The Process of Lobbying</a:t>
            </a:r>
            <a:endParaRPr lang="en-US" sz="3956" dirty="0"/>
          </a:p>
        </p:txBody>
      </p:sp>
      <p:sp>
        <p:nvSpPr>
          <p:cNvPr id="5" name="Shape 2"/>
          <p:cNvSpPr/>
          <p:nvPr/>
        </p:nvSpPr>
        <p:spPr>
          <a:xfrm>
            <a:off x="7295198" y="1582936"/>
            <a:ext cx="40124" cy="6093619"/>
          </a:xfrm>
          <a:prstGeom prst="rect">
            <a:avLst/>
          </a:prstGeom>
          <a:solidFill>
            <a:srgbClr val="EFDBA9"/>
          </a:solidFill>
          <a:ln/>
        </p:spPr>
      </p:sp>
      <p:sp>
        <p:nvSpPr>
          <p:cNvPr id="6" name="Shape 3"/>
          <p:cNvSpPr/>
          <p:nvPr/>
        </p:nvSpPr>
        <p:spPr>
          <a:xfrm>
            <a:off x="7541300" y="1945898"/>
            <a:ext cx="703421" cy="40124"/>
          </a:xfrm>
          <a:prstGeom prst="rect">
            <a:avLst/>
          </a:prstGeom>
          <a:solidFill>
            <a:srgbClr val="EFDBA9"/>
          </a:solidFill>
          <a:ln/>
        </p:spPr>
      </p:sp>
      <p:sp>
        <p:nvSpPr>
          <p:cNvPr id="7" name="Shape 4"/>
          <p:cNvSpPr/>
          <p:nvPr/>
        </p:nvSpPr>
        <p:spPr>
          <a:xfrm>
            <a:off x="7089100" y="1739979"/>
            <a:ext cx="452199" cy="452199"/>
          </a:xfrm>
          <a:prstGeom prst="roundRect">
            <a:avLst>
              <a:gd name="adj" fmla="val 20001"/>
            </a:avLst>
          </a:prstGeom>
          <a:solidFill>
            <a:srgbClr val="F7EDD4"/>
          </a:solidFill>
          <a:ln w="12502">
            <a:solidFill>
              <a:srgbClr val="EFDBA9"/>
            </a:solidFill>
            <a:prstDash val="solid"/>
          </a:ln>
        </p:spPr>
      </p:sp>
      <p:sp>
        <p:nvSpPr>
          <p:cNvPr id="8" name="Text 5"/>
          <p:cNvSpPr/>
          <p:nvPr/>
        </p:nvSpPr>
        <p:spPr>
          <a:xfrm>
            <a:off x="7246620" y="1777603"/>
            <a:ext cx="137160" cy="376833"/>
          </a:xfrm>
          <a:prstGeom prst="rect">
            <a:avLst/>
          </a:prstGeom>
          <a:noFill/>
          <a:ln/>
        </p:spPr>
        <p:txBody>
          <a:bodyPr wrap="none" rtlCol="0" anchor="t"/>
          <a:lstStyle/>
          <a:p>
            <a:pPr marL="0" indent="0" algn="ctr">
              <a:lnSpc>
                <a:spcPts val="2967"/>
              </a:lnSpc>
              <a:buNone/>
            </a:pPr>
            <a:r>
              <a:rPr lang="en-US" sz="2374" dirty="0">
                <a:solidFill>
                  <a:srgbClr val="454240"/>
                </a:solidFill>
                <a:latin typeface="Libre Baskerville" pitchFamily="34" charset="0"/>
                <a:ea typeface="Libre Baskerville" pitchFamily="34" charset="-122"/>
                <a:cs typeface="Libre Baskerville" pitchFamily="34" charset="-120"/>
              </a:rPr>
              <a:t>1</a:t>
            </a:r>
            <a:endParaRPr lang="en-US" sz="2374" dirty="0"/>
          </a:p>
        </p:txBody>
      </p:sp>
      <p:sp>
        <p:nvSpPr>
          <p:cNvPr id="9" name="Text 6"/>
          <p:cNvSpPr/>
          <p:nvPr/>
        </p:nvSpPr>
        <p:spPr>
          <a:xfrm>
            <a:off x="8420576" y="1783913"/>
            <a:ext cx="2346960" cy="313968"/>
          </a:xfrm>
          <a:prstGeom prst="rect">
            <a:avLst/>
          </a:prstGeom>
          <a:noFill/>
          <a:ln/>
        </p:spPr>
        <p:txBody>
          <a:bodyPr wrap="none" rtlCol="0" anchor="t"/>
          <a:lstStyle/>
          <a:p>
            <a:pPr marL="0" indent="0" algn="l">
              <a:lnSpc>
                <a:spcPts val="2473"/>
              </a:lnSpc>
              <a:buNone/>
            </a:pPr>
            <a:r>
              <a:rPr lang="en-US" sz="1978" dirty="0">
                <a:solidFill>
                  <a:srgbClr val="454240"/>
                </a:solidFill>
                <a:latin typeface="Libre Baskerville" pitchFamily="34" charset="0"/>
                <a:ea typeface="Libre Baskerville" pitchFamily="34" charset="-122"/>
                <a:cs typeface="Libre Baskerville" pitchFamily="34" charset="-120"/>
              </a:rPr>
              <a:t>Identify the Client</a:t>
            </a:r>
            <a:endParaRPr lang="en-US" sz="1978" dirty="0"/>
          </a:p>
        </p:txBody>
      </p:sp>
      <p:sp>
        <p:nvSpPr>
          <p:cNvPr id="10" name="Text 7"/>
          <p:cNvSpPr/>
          <p:nvPr/>
        </p:nvSpPr>
        <p:spPr>
          <a:xfrm>
            <a:off x="8420576" y="2298859"/>
            <a:ext cx="3667958" cy="964406"/>
          </a:xfrm>
          <a:prstGeom prst="rect">
            <a:avLst/>
          </a:prstGeom>
          <a:noFill/>
          <a:ln/>
        </p:spPr>
        <p:txBody>
          <a:bodyPr wrap="square" rtlCol="0" anchor="t"/>
          <a:lstStyle/>
          <a:p>
            <a:pPr marL="0" indent="0" algn="l">
              <a:lnSpc>
                <a:spcPts val="2532"/>
              </a:lnSpc>
              <a:buNone/>
            </a:pPr>
            <a:r>
              <a:rPr lang="en-US" sz="1583" dirty="0">
                <a:solidFill>
                  <a:srgbClr val="454240"/>
                </a:solidFill>
                <a:latin typeface="DM Sans" pitchFamily="34" charset="0"/>
                <a:ea typeface="DM Sans" pitchFamily="34" charset="-122"/>
                <a:cs typeface="DM Sans" pitchFamily="34" charset="-120"/>
              </a:rPr>
              <a:t>Before beginning the lobbying process, it's important to identify the client's interests and objectives.</a:t>
            </a:r>
            <a:endParaRPr lang="en-US" sz="1583" dirty="0"/>
          </a:p>
        </p:txBody>
      </p:sp>
      <p:sp>
        <p:nvSpPr>
          <p:cNvPr id="11" name="Shape 8"/>
          <p:cNvSpPr/>
          <p:nvPr/>
        </p:nvSpPr>
        <p:spPr>
          <a:xfrm>
            <a:off x="6385679" y="2950785"/>
            <a:ext cx="703421" cy="40124"/>
          </a:xfrm>
          <a:prstGeom prst="rect">
            <a:avLst/>
          </a:prstGeom>
          <a:solidFill>
            <a:srgbClr val="EFDBA9"/>
          </a:solidFill>
          <a:ln/>
        </p:spPr>
      </p:sp>
      <p:sp>
        <p:nvSpPr>
          <p:cNvPr id="12" name="Shape 9"/>
          <p:cNvSpPr/>
          <p:nvPr/>
        </p:nvSpPr>
        <p:spPr>
          <a:xfrm>
            <a:off x="7089100" y="2744867"/>
            <a:ext cx="452199" cy="452199"/>
          </a:xfrm>
          <a:prstGeom prst="roundRect">
            <a:avLst>
              <a:gd name="adj" fmla="val 20001"/>
            </a:avLst>
          </a:prstGeom>
          <a:solidFill>
            <a:srgbClr val="F7EDD4"/>
          </a:solidFill>
          <a:ln w="12502">
            <a:solidFill>
              <a:srgbClr val="EFDBA9"/>
            </a:solidFill>
            <a:prstDash val="solid"/>
          </a:ln>
        </p:spPr>
      </p:sp>
      <p:sp>
        <p:nvSpPr>
          <p:cNvPr id="13" name="Text 10"/>
          <p:cNvSpPr/>
          <p:nvPr/>
        </p:nvSpPr>
        <p:spPr>
          <a:xfrm>
            <a:off x="7219950" y="2782491"/>
            <a:ext cx="190500" cy="376833"/>
          </a:xfrm>
          <a:prstGeom prst="rect">
            <a:avLst/>
          </a:prstGeom>
          <a:noFill/>
          <a:ln/>
        </p:spPr>
        <p:txBody>
          <a:bodyPr wrap="none" rtlCol="0" anchor="t"/>
          <a:lstStyle/>
          <a:p>
            <a:pPr marL="0" indent="0" algn="ctr">
              <a:lnSpc>
                <a:spcPts val="2967"/>
              </a:lnSpc>
              <a:buNone/>
            </a:pPr>
            <a:r>
              <a:rPr lang="en-US" sz="2374" dirty="0">
                <a:solidFill>
                  <a:srgbClr val="454240"/>
                </a:solidFill>
                <a:latin typeface="Libre Baskerville" pitchFamily="34" charset="0"/>
                <a:ea typeface="Libre Baskerville" pitchFamily="34" charset="-122"/>
                <a:cs typeface="Libre Baskerville" pitchFamily="34" charset="-120"/>
              </a:rPr>
              <a:t>2</a:t>
            </a:r>
            <a:endParaRPr lang="en-US" sz="2374" dirty="0"/>
          </a:p>
        </p:txBody>
      </p:sp>
      <p:sp>
        <p:nvSpPr>
          <p:cNvPr id="14" name="Text 11"/>
          <p:cNvSpPr/>
          <p:nvPr/>
        </p:nvSpPr>
        <p:spPr>
          <a:xfrm>
            <a:off x="4106704" y="2788801"/>
            <a:ext cx="2103120" cy="313968"/>
          </a:xfrm>
          <a:prstGeom prst="rect">
            <a:avLst/>
          </a:prstGeom>
          <a:noFill/>
          <a:ln/>
        </p:spPr>
        <p:txBody>
          <a:bodyPr wrap="none" rtlCol="0" anchor="t"/>
          <a:lstStyle/>
          <a:p>
            <a:pPr marL="0" indent="0" algn="r">
              <a:lnSpc>
                <a:spcPts val="2473"/>
              </a:lnSpc>
              <a:buNone/>
            </a:pPr>
            <a:r>
              <a:rPr lang="en-US" sz="1978" dirty="0">
                <a:solidFill>
                  <a:srgbClr val="454240"/>
                </a:solidFill>
                <a:latin typeface="Libre Baskerville" pitchFamily="34" charset="0"/>
                <a:ea typeface="Libre Baskerville" pitchFamily="34" charset="-122"/>
                <a:cs typeface="Libre Baskerville" pitchFamily="34" charset="-120"/>
              </a:rPr>
              <a:t>Target Audience</a:t>
            </a:r>
            <a:endParaRPr lang="en-US" sz="1978" dirty="0"/>
          </a:p>
        </p:txBody>
      </p:sp>
      <p:sp>
        <p:nvSpPr>
          <p:cNvPr id="15" name="Text 12"/>
          <p:cNvSpPr/>
          <p:nvPr/>
        </p:nvSpPr>
        <p:spPr>
          <a:xfrm>
            <a:off x="2541865" y="3303746"/>
            <a:ext cx="3667958" cy="1285875"/>
          </a:xfrm>
          <a:prstGeom prst="rect">
            <a:avLst/>
          </a:prstGeom>
          <a:noFill/>
          <a:ln/>
        </p:spPr>
        <p:txBody>
          <a:bodyPr wrap="square" rtlCol="0" anchor="t"/>
          <a:lstStyle/>
          <a:p>
            <a:pPr marL="0" indent="0" algn="r">
              <a:lnSpc>
                <a:spcPts val="2532"/>
              </a:lnSpc>
              <a:buNone/>
            </a:pPr>
            <a:r>
              <a:rPr lang="en-US" sz="1583" dirty="0">
                <a:solidFill>
                  <a:srgbClr val="454240"/>
                </a:solidFill>
                <a:latin typeface="DM Sans" pitchFamily="34" charset="0"/>
                <a:ea typeface="DM Sans" pitchFamily="34" charset="-122"/>
                <a:cs typeface="DM Sans" pitchFamily="34" charset="-120"/>
              </a:rPr>
              <a:t>Once the client's goals are defined, lobbyists identify the key lawmakers, officials, or decision-makers who need to be persuaded.</a:t>
            </a:r>
            <a:endParaRPr lang="en-US" sz="1583" dirty="0"/>
          </a:p>
        </p:txBody>
      </p:sp>
      <p:sp>
        <p:nvSpPr>
          <p:cNvPr id="16" name="Shape 13"/>
          <p:cNvSpPr/>
          <p:nvPr/>
        </p:nvSpPr>
        <p:spPr>
          <a:xfrm>
            <a:off x="7541300" y="4152602"/>
            <a:ext cx="703421" cy="40124"/>
          </a:xfrm>
          <a:prstGeom prst="rect">
            <a:avLst/>
          </a:prstGeom>
          <a:solidFill>
            <a:srgbClr val="EFDBA9"/>
          </a:solidFill>
          <a:ln/>
        </p:spPr>
      </p:sp>
      <p:sp>
        <p:nvSpPr>
          <p:cNvPr id="17" name="Shape 14"/>
          <p:cNvSpPr/>
          <p:nvPr/>
        </p:nvSpPr>
        <p:spPr>
          <a:xfrm>
            <a:off x="7089100" y="3946684"/>
            <a:ext cx="452199" cy="452199"/>
          </a:xfrm>
          <a:prstGeom prst="roundRect">
            <a:avLst>
              <a:gd name="adj" fmla="val 20001"/>
            </a:avLst>
          </a:prstGeom>
          <a:solidFill>
            <a:srgbClr val="F7EDD4"/>
          </a:solidFill>
          <a:ln w="12502">
            <a:solidFill>
              <a:srgbClr val="EFDBA9"/>
            </a:solidFill>
            <a:prstDash val="solid"/>
          </a:ln>
        </p:spPr>
      </p:sp>
      <p:sp>
        <p:nvSpPr>
          <p:cNvPr id="18" name="Text 15"/>
          <p:cNvSpPr/>
          <p:nvPr/>
        </p:nvSpPr>
        <p:spPr>
          <a:xfrm>
            <a:off x="7219950" y="3984308"/>
            <a:ext cx="190500" cy="376833"/>
          </a:xfrm>
          <a:prstGeom prst="rect">
            <a:avLst/>
          </a:prstGeom>
          <a:noFill/>
          <a:ln/>
        </p:spPr>
        <p:txBody>
          <a:bodyPr wrap="none" rtlCol="0" anchor="t"/>
          <a:lstStyle/>
          <a:p>
            <a:pPr marL="0" indent="0" algn="ctr">
              <a:lnSpc>
                <a:spcPts val="2967"/>
              </a:lnSpc>
              <a:buNone/>
            </a:pPr>
            <a:r>
              <a:rPr lang="en-US" sz="2374" dirty="0">
                <a:solidFill>
                  <a:srgbClr val="454240"/>
                </a:solidFill>
                <a:latin typeface="Libre Baskerville" pitchFamily="34" charset="0"/>
                <a:ea typeface="Libre Baskerville" pitchFamily="34" charset="-122"/>
                <a:cs typeface="Libre Baskerville" pitchFamily="34" charset="-120"/>
              </a:rPr>
              <a:t>3</a:t>
            </a:r>
            <a:endParaRPr lang="en-US" sz="2374" dirty="0"/>
          </a:p>
        </p:txBody>
      </p:sp>
      <p:sp>
        <p:nvSpPr>
          <p:cNvPr id="19" name="Text 16"/>
          <p:cNvSpPr/>
          <p:nvPr/>
        </p:nvSpPr>
        <p:spPr>
          <a:xfrm>
            <a:off x="8420576" y="3990618"/>
            <a:ext cx="2545080" cy="313968"/>
          </a:xfrm>
          <a:prstGeom prst="rect">
            <a:avLst/>
          </a:prstGeom>
          <a:noFill/>
          <a:ln/>
        </p:spPr>
        <p:txBody>
          <a:bodyPr wrap="none" rtlCol="0" anchor="t"/>
          <a:lstStyle/>
          <a:p>
            <a:pPr marL="0" indent="0" algn="l">
              <a:lnSpc>
                <a:spcPts val="2473"/>
              </a:lnSpc>
              <a:buNone/>
            </a:pPr>
            <a:r>
              <a:rPr lang="en-US" sz="1978" dirty="0">
                <a:solidFill>
                  <a:srgbClr val="454240"/>
                </a:solidFill>
                <a:latin typeface="Libre Baskerville" pitchFamily="34" charset="0"/>
                <a:ea typeface="Libre Baskerville" pitchFamily="34" charset="-122"/>
                <a:cs typeface="Libre Baskerville" pitchFamily="34" charset="-120"/>
              </a:rPr>
              <a:t>Strategy and Tactics</a:t>
            </a:r>
            <a:endParaRPr lang="en-US" sz="1978" dirty="0"/>
          </a:p>
        </p:txBody>
      </p:sp>
      <p:sp>
        <p:nvSpPr>
          <p:cNvPr id="20" name="Text 17"/>
          <p:cNvSpPr/>
          <p:nvPr/>
        </p:nvSpPr>
        <p:spPr>
          <a:xfrm>
            <a:off x="8420576" y="4505563"/>
            <a:ext cx="3667958" cy="1607344"/>
          </a:xfrm>
          <a:prstGeom prst="rect">
            <a:avLst/>
          </a:prstGeom>
          <a:noFill/>
          <a:ln/>
        </p:spPr>
        <p:txBody>
          <a:bodyPr wrap="square" rtlCol="0" anchor="t"/>
          <a:lstStyle/>
          <a:p>
            <a:pPr marL="0" indent="0" algn="l">
              <a:lnSpc>
                <a:spcPts val="2532"/>
              </a:lnSpc>
              <a:buNone/>
            </a:pPr>
            <a:r>
              <a:rPr lang="en-US" sz="1583" dirty="0">
                <a:solidFill>
                  <a:srgbClr val="454240"/>
                </a:solidFill>
                <a:latin typeface="DM Sans" pitchFamily="34" charset="0"/>
                <a:ea typeface="DM Sans" pitchFamily="34" charset="-122"/>
                <a:cs typeface="DM Sans" pitchFamily="34" charset="-120"/>
              </a:rPr>
              <a:t>Lobbyists carefully design a comprehensive strategy that includes persuasion tactics, such as public relations campaigns, grassroots activism, and direct lobbying efforts.</a:t>
            </a:r>
            <a:endParaRPr lang="en-US" sz="1583" dirty="0"/>
          </a:p>
        </p:txBody>
      </p:sp>
      <p:sp>
        <p:nvSpPr>
          <p:cNvPr id="21" name="Shape 18"/>
          <p:cNvSpPr/>
          <p:nvPr/>
        </p:nvSpPr>
        <p:spPr>
          <a:xfrm>
            <a:off x="6385679" y="5515154"/>
            <a:ext cx="703421" cy="40124"/>
          </a:xfrm>
          <a:prstGeom prst="rect">
            <a:avLst/>
          </a:prstGeom>
          <a:solidFill>
            <a:srgbClr val="EFDBA9"/>
          </a:solidFill>
          <a:ln/>
        </p:spPr>
      </p:sp>
      <p:sp>
        <p:nvSpPr>
          <p:cNvPr id="22" name="Shape 19"/>
          <p:cNvSpPr/>
          <p:nvPr/>
        </p:nvSpPr>
        <p:spPr>
          <a:xfrm>
            <a:off x="7089100" y="5309235"/>
            <a:ext cx="452199" cy="452199"/>
          </a:xfrm>
          <a:prstGeom prst="roundRect">
            <a:avLst>
              <a:gd name="adj" fmla="val 20001"/>
            </a:avLst>
          </a:prstGeom>
          <a:solidFill>
            <a:srgbClr val="F7EDD4"/>
          </a:solidFill>
          <a:ln w="12502">
            <a:solidFill>
              <a:srgbClr val="EFDBA9"/>
            </a:solidFill>
            <a:prstDash val="solid"/>
          </a:ln>
        </p:spPr>
      </p:sp>
      <p:sp>
        <p:nvSpPr>
          <p:cNvPr id="23" name="Text 20"/>
          <p:cNvSpPr/>
          <p:nvPr/>
        </p:nvSpPr>
        <p:spPr>
          <a:xfrm>
            <a:off x="7227570" y="5346859"/>
            <a:ext cx="175260" cy="376833"/>
          </a:xfrm>
          <a:prstGeom prst="rect">
            <a:avLst/>
          </a:prstGeom>
          <a:noFill/>
          <a:ln/>
        </p:spPr>
        <p:txBody>
          <a:bodyPr wrap="none" rtlCol="0" anchor="t"/>
          <a:lstStyle/>
          <a:p>
            <a:pPr marL="0" indent="0" algn="ctr">
              <a:lnSpc>
                <a:spcPts val="2967"/>
              </a:lnSpc>
              <a:buNone/>
            </a:pPr>
            <a:r>
              <a:rPr lang="en-US" sz="2374" dirty="0">
                <a:solidFill>
                  <a:srgbClr val="454240"/>
                </a:solidFill>
                <a:latin typeface="Libre Baskerville" pitchFamily="34" charset="0"/>
                <a:ea typeface="Libre Baskerville" pitchFamily="34" charset="-122"/>
                <a:cs typeface="Libre Baskerville" pitchFamily="34" charset="-120"/>
              </a:rPr>
              <a:t>4</a:t>
            </a:r>
            <a:endParaRPr lang="en-US" sz="2374" dirty="0"/>
          </a:p>
        </p:txBody>
      </p:sp>
      <p:sp>
        <p:nvSpPr>
          <p:cNvPr id="24" name="Text 21"/>
          <p:cNvSpPr/>
          <p:nvPr/>
        </p:nvSpPr>
        <p:spPr>
          <a:xfrm>
            <a:off x="3298984" y="5353169"/>
            <a:ext cx="2910840" cy="313968"/>
          </a:xfrm>
          <a:prstGeom prst="rect">
            <a:avLst/>
          </a:prstGeom>
          <a:noFill/>
          <a:ln/>
        </p:spPr>
        <p:txBody>
          <a:bodyPr wrap="none" rtlCol="0" anchor="t"/>
          <a:lstStyle/>
          <a:p>
            <a:pPr marL="0" indent="0" algn="r">
              <a:lnSpc>
                <a:spcPts val="2473"/>
              </a:lnSpc>
              <a:buNone/>
            </a:pPr>
            <a:r>
              <a:rPr lang="en-US" sz="1978" dirty="0">
                <a:solidFill>
                  <a:srgbClr val="454240"/>
                </a:solidFill>
                <a:latin typeface="Libre Baskerville" pitchFamily="34" charset="0"/>
                <a:ea typeface="Libre Baskerville" pitchFamily="34" charset="-122"/>
                <a:cs typeface="Libre Baskerville" pitchFamily="34" charset="-120"/>
              </a:rPr>
              <a:t>Building Relationships</a:t>
            </a:r>
            <a:endParaRPr lang="en-US" sz="1978" dirty="0"/>
          </a:p>
        </p:txBody>
      </p:sp>
      <p:sp>
        <p:nvSpPr>
          <p:cNvPr id="25" name="Text 22"/>
          <p:cNvSpPr/>
          <p:nvPr/>
        </p:nvSpPr>
        <p:spPr>
          <a:xfrm>
            <a:off x="2541865" y="5868114"/>
            <a:ext cx="3667958" cy="1607344"/>
          </a:xfrm>
          <a:prstGeom prst="rect">
            <a:avLst/>
          </a:prstGeom>
          <a:noFill/>
          <a:ln/>
        </p:spPr>
        <p:txBody>
          <a:bodyPr wrap="square" rtlCol="0" anchor="t"/>
          <a:lstStyle/>
          <a:p>
            <a:pPr marL="0" indent="0" algn="r">
              <a:lnSpc>
                <a:spcPts val="2532"/>
              </a:lnSpc>
              <a:buNone/>
            </a:pPr>
            <a:r>
              <a:rPr lang="en-US" sz="1583" dirty="0">
                <a:solidFill>
                  <a:srgbClr val="454240"/>
                </a:solidFill>
                <a:latin typeface="DM Sans" pitchFamily="34" charset="0"/>
                <a:ea typeface="DM Sans" pitchFamily="34" charset="-122"/>
                <a:cs typeface="DM Sans" pitchFamily="34" charset="-120"/>
              </a:rPr>
              <a:t>Relationship building is critical to successful lobbying. This involves establishing and maintaining connections with government officials, staffers, and stakeholders.</a:t>
            </a:r>
            <a:endParaRPr lang="en-US" sz="1583" dirty="0"/>
          </a:p>
        </p:txBody>
      </p:sp>
      <p:pic>
        <p:nvPicPr>
          <p:cNvPr id="26"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sp>
        <p:nvSpPr>
          <p:cNvPr id="4" name="Text 1"/>
          <p:cNvSpPr/>
          <p:nvPr/>
        </p:nvSpPr>
        <p:spPr>
          <a:xfrm>
            <a:off x="2037993" y="859512"/>
            <a:ext cx="8481060"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Techniques Used in Lobbying</a:t>
            </a:r>
            <a:endParaRPr lang="en-US" sz="4374" dirty="0"/>
          </a:p>
        </p:txBody>
      </p:sp>
      <p:pic>
        <p:nvPicPr>
          <p:cNvPr id="5" name="Image 1" descr="preencoded.png"/>
          <p:cNvPicPr>
            <a:picLocks noChangeAspect="1"/>
          </p:cNvPicPr>
          <p:nvPr/>
        </p:nvPicPr>
        <p:blipFill>
          <a:blip r:embed="rId4"/>
          <a:stretch>
            <a:fillRect/>
          </a:stretch>
        </p:blipFill>
        <p:spPr>
          <a:xfrm>
            <a:off x="2037993" y="1998226"/>
            <a:ext cx="3295888" cy="2036921"/>
          </a:xfrm>
          <a:prstGeom prst="rect">
            <a:avLst/>
          </a:prstGeom>
        </p:spPr>
      </p:pic>
      <p:sp>
        <p:nvSpPr>
          <p:cNvPr id="6" name="Text 2"/>
          <p:cNvSpPr/>
          <p:nvPr/>
        </p:nvSpPr>
        <p:spPr>
          <a:xfrm>
            <a:off x="2037993" y="4312801"/>
            <a:ext cx="2270760" cy="347186"/>
          </a:xfrm>
          <a:prstGeom prst="rect">
            <a:avLst/>
          </a:prstGeom>
          <a:noFill/>
          <a:ln/>
        </p:spPr>
        <p:txBody>
          <a:bodyPr wrap="none" rtlCol="0" anchor="t"/>
          <a:lstStyle/>
          <a:p>
            <a:pPr marL="0" indent="0" algn="l">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Public Relations</a:t>
            </a:r>
            <a:endParaRPr lang="en-US" sz="2187" dirty="0"/>
          </a:p>
        </p:txBody>
      </p:sp>
      <p:sp>
        <p:nvSpPr>
          <p:cNvPr id="7" name="Text 3"/>
          <p:cNvSpPr/>
          <p:nvPr/>
        </p:nvSpPr>
        <p:spPr>
          <a:xfrm>
            <a:off x="2037993" y="4882158"/>
            <a:ext cx="3295888" cy="2132409"/>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Public relations tactics like creating campaigns, advertisements, and promotional material can help promote the client's position on a particular issue.</a:t>
            </a:r>
            <a:endParaRPr lang="en-US" sz="1750" dirty="0"/>
          </a:p>
        </p:txBody>
      </p:sp>
      <p:pic>
        <p:nvPicPr>
          <p:cNvPr id="8" name="Image 2" descr="preencoded.png"/>
          <p:cNvPicPr>
            <a:picLocks noChangeAspect="1"/>
          </p:cNvPicPr>
          <p:nvPr/>
        </p:nvPicPr>
        <p:blipFill>
          <a:blip r:embed="rId5"/>
          <a:stretch>
            <a:fillRect/>
          </a:stretch>
        </p:blipFill>
        <p:spPr>
          <a:xfrm>
            <a:off x="5667137" y="1998226"/>
            <a:ext cx="3296007" cy="2037040"/>
          </a:xfrm>
          <a:prstGeom prst="rect">
            <a:avLst/>
          </a:prstGeom>
        </p:spPr>
      </p:pic>
      <p:sp>
        <p:nvSpPr>
          <p:cNvPr id="9" name="Text 4"/>
          <p:cNvSpPr/>
          <p:nvPr/>
        </p:nvSpPr>
        <p:spPr>
          <a:xfrm>
            <a:off x="5667137" y="4312920"/>
            <a:ext cx="2781300" cy="347186"/>
          </a:xfrm>
          <a:prstGeom prst="rect">
            <a:avLst/>
          </a:prstGeom>
          <a:noFill/>
          <a:ln/>
        </p:spPr>
        <p:txBody>
          <a:bodyPr wrap="none" rtlCol="0" anchor="t"/>
          <a:lstStyle/>
          <a:p>
            <a:pPr marL="0" indent="0" algn="l">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Grassroots Activism</a:t>
            </a:r>
            <a:endParaRPr lang="en-US" sz="2187" dirty="0"/>
          </a:p>
        </p:txBody>
      </p:sp>
      <p:sp>
        <p:nvSpPr>
          <p:cNvPr id="10" name="Text 5"/>
          <p:cNvSpPr/>
          <p:nvPr/>
        </p:nvSpPr>
        <p:spPr>
          <a:xfrm>
            <a:off x="5667137" y="4882277"/>
            <a:ext cx="3296007" cy="2487811"/>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Lobbyists can also mobilize citizens, supporters, or advocates to promote a position or sway policymakers. It can include letter-writing campaigns, petitions, and social media activism.</a:t>
            </a:r>
            <a:endParaRPr lang="en-US" sz="1750" dirty="0"/>
          </a:p>
        </p:txBody>
      </p:sp>
      <p:pic>
        <p:nvPicPr>
          <p:cNvPr id="11" name="Image 3" descr="preencoded.png"/>
          <p:cNvPicPr>
            <a:picLocks noChangeAspect="1"/>
          </p:cNvPicPr>
          <p:nvPr/>
        </p:nvPicPr>
        <p:blipFill>
          <a:blip r:embed="rId6"/>
          <a:stretch>
            <a:fillRect/>
          </a:stretch>
        </p:blipFill>
        <p:spPr>
          <a:xfrm>
            <a:off x="9296400" y="1998226"/>
            <a:ext cx="3296007" cy="2037040"/>
          </a:xfrm>
          <a:prstGeom prst="rect">
            <a:avLst/>
          </a:prstGeom>
        </p:spPr>
      </p:pic>
      <p:sp>
        <p:nvSpPr>
          <p:cNvPr id="12" name="Text 6"/>
          <p:cNvSpPr/>
          <p:nvPr/>
        </p:nvSpPr>
        <p:spPr>
          <a:xfrm>
            <a:off x="9296400" y="4312920"/>
            <a:ext cx="2316480" cy="347186"/>
          </a:xfrm>
          <a:prstGeom prst="rect">
            <a:avLst/>
          </a:prstGeom>
          <a:noFill/>
          <a:ln/>
        </p:spPr>
        <p:txBody>
          <a:bodyPr wrap="none" rtlCol="0" anchor="t"/>
          <a:lstStyle/>
          <a:p>
            <a:pPr marL="0" indent="0" algn="l">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Direct Lobbying</a:t>
            </a:r>
            <a:endParaRPr lang="en-US" sz="2187" dirty="0"/>
          </a:p>
        </p:txBody>
      </p:sp>
      <p:sp>
        <p:nvSpPr>
          <p:cNvPr id="13" name="Text 7"/>
          <p:cNvSpPr/>
          <p:nvPr/>
        </p:nvSpPr>
        <p:spPr>
          <a:xfrm>
            <a:off x="9296400" y="4882277"/>
            <a:ext cx="3296007" cy="2132409"/>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In-person meetings between lobbyists and policymakers can also be effective. This can include sponsored events, personal meetings, and discussions.</a:t>
            </a:r>
            <a:endParaRPr lang="en-US" sz="1750" dirty="0"/>
          </a:p>
        </p:txBody>
      </p:sp>
      <p:pic>
        <p:nvPicPr>
          <p:cNvPr id="14"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sp>
        <p:nvSpPr>
          <p:cNvPr id="4" name="Text 1"/>
          <p:cNvSpPr/>
          <p:nvPr/>
        </p:nvSpPr>
        <p:spPr>
          <a:xfrm>
            <a:off x="2037993" y="1376958"/>
            <a:ext cx="10096500"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The Impact of Successful Lobbying</a:t>
            </a:r>
            <a:endParaRPr lang="en-US" sz="4374" dirty="0"/>
          </a:p>
        </p:txBody>
      </p:sp>
      <p:sp>
        <p:nvSpPr>
          <p:cNvPr id="5" name="Shape 2"/>
          <p:cNvSpPr/>
          <p:nvPr/>
        </p:nvSpPr>
        <p:spPr>
          <a:xfrm>
            <a:off x="2037993" y="2515672"/>
            <a:ext cx="10554414" cy="4336971"/>
          </a:xfrm>
          <a:prstGeom prst="roundRect">
            <a:avLst>
              <a:gd name="adj" fmla="val 2306"/>
            </a:avLst>
          </a:prstGeom>
          <a:noFill/>
          <a:ln w="13811">
            <a:solidFill>
              <a:srgbClr val="000000">
                <a:alpha val="8000"/>
              </a:srgbClr>
            </a:solidFill>
            <a:prstDash val="solid"/>
          </a:ln>
        </p:spPr>
      </p:sp>
      <p:sp>
        <p:nvSpPr>
          <p:cNvPr id="6" name="Shape 3"/>
          <p:cNvSpPr/>
          <p:nvPr/>
        </p:nvSpPr>
        <p:spPr>
          <a:xfrm>
            <a:off x="2051804" y="2529483"/>
            <a:ext cx="10526792" cy="806768"/>
          </a:xfrm>
          <a:prstGeom prst="rect">
            <a:avLst/>
          </a:prstGeom>
          <a:solidFill>
            <a:srgbClr val="FFFFFF">
              <a:alpha val="4000"/>
            </a:srgbClr>
          </a:solidFill>
          <a:ln/>
        </p:spPr>
      </p:sp>
      <p:sp>
        <p:nvSpPr>
          <p:cNvPr id="7" name="Text 4"/>
          <p:cNvSpPr/>
          <p:nvPr/>
        </p:nvSpPr>
        <p:spPr>
          <a:xfrm>
            <a:off x="2273975" y="2759273"/>
            <a:ext cx="437388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Legislation and Policy Changes</a:t>
            </a:r>
            <a:endParaRPr lang="en-US" sz="2187" dirty="0"/>
          </a:p>
        </p:txBody>
      </p:sp>
      <p:sp>
        <p:nvSpPr>
          <p:cNvPr id="8" name="Text 5"/>
          <p:cNvSpPr/>
          <p:nvPr/>
        </p:nvSpPr>
        <p:spPr>
          <a:xfrm>
            <a:off x="7541181" y="2759273"/>
            <a:ext cx="427482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Increased Profits and Revenue</a:t>
            </a:r>
            <a:endParaRPr lang="en-US" sz="2187" dirty="0"/>
          </a:p>
        </p:txBody>
      </p:sp>
      <p:sp>
        <p:nvSpPr>
          <p:cNvPr id="9" name="Shape 6"/>
          <p:cNvSpPr/>
          <p:nvPr/>
        </p:nvSpPr>
        <p:spPr>
          <a:xfrm>
            <a:off x="2051804" y="3336250"/>
            <a:ext cx="10526792" cy="1347907"/>
          </a:xfrm>
          <a:prstGeom prst="rect">
            <a:avLst/>
          </a:prstGeom>
          <a:solidFill>
            <a:srgbClr val="000000">
              <a:alpha val="4000"/>
            </a:srgbClr>
          </a:solidFill>
          <a:ln/>
        </p:spPr>
      </p:sp>
      <p:sp>
        <p:nvSpPr>
          <p:cNvPr id="10" name="Text 7"/>
          <p:cNvSpPr/>
          <p:nvPr/>
        </p:nvSpPr>
        <p:spPr>
          <a:xfrm>
            <a:off x="2273975" y="3477101"/>
            <a:ext cx="4815245"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Successful lobbying can result in legislative changes or new policies that benefit clients and specific interests.</a:t>
            </a:r>
            <a:endParaRPr lang="en-US" sz="1750" dirty="0"/>
          </a:p>
        </p:txBody>
      </p:sp>
      <p:sp>
        <p:nvSpPr>
          <p:cNvPr id="11" name="Text 8"/>
          <p:cNvSpPr/>
          <p:nvPr/>
        </p:nvSpPr>
        <p:spPr>
          <a:xfrm>
            <a:off x="7541181" y="3477101"/>
            <a:ext cx="4815245"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Effective lobbying can have a big payoff for clients. It can lead to increased profits, earnings, or revenue.</a:t>
            </a:r>
            <a:endParaRPr lang="en-US" sz="1750" dirty="0"/>
          </a:p>
        </p:txBody>
      </p:sp>
      <p:sp>
        <p:nvSpPr>
          <p:cNvPr id="12" name="Shape 9"/>
          <p:cNvSpPr/>
          <p:nvPr/>
        </p:nvSpPr>
        <p:spPr>
          <a:xfrm>
            <a:off x="2051804" y="4684157"/>
            <a:ext cx="10526792" cy="806768"/>
          </a:xfrm>
          <a:prstGeom prst="rect">
            <a:avLst/>
          </a:prstGeom>
          <a:solidFill>
            <a:srgbClr val="FFFFFF">
              <a:alpha val="4000"/>
            </a:srgbClr>
          </a:solidFill>
          <a:ln/>
        </p:spPr>
      </p:sp>
      <p:sp>
        <p:nvSpPr>
          <p:cNvPr id="13" name="Text 10"/>
          <p:cNvSpPr/>
          <p:nvPr/>
        </p:nvSpPr>
        <p:spPr>
          <a:xfrm>
            <a:off x="2273975" y="4913948"/>
            <a:ext cx="397002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New Business Opportunities</a:t>
            </a:r>
            <a:endParaRPr lang="en-US" sz="2187" dirty="0"/>
          </a:p>
        </p:txBody>
      </p:sp>
      <p:sp>
        <p:nvSpPr>
          <p:cNvPr id="14" name="Text 11"/>
          <p:cNvSpPr/>
          <p:nvPr/>
        </p:nvSpPr>
        <p:spPr>
          <a:xfrm>
            <a:off x="7541181" y="4913948"/>
            <a:ext cx="284226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Expanded Influence</a:t>
            </a:r>
            <a:endParaRPr lang="en-US" sz="2187" dirty="0"/>
          </a:p>
        </p:txBody>
      </p:sp>
      <p:sp>
        <p:nvSpPr>
          <p:cNvPr id="15" name="Shape 12"/>
          <p:cNvSpPr/>
          <p:nvPr/>
        </p:nvSpPr>
        <p:spPr>
          <a:xfrm>
            <a:off x="2051804" y="5490924"/>
            <a:ext cx="10526792" cy="1347907"/>
          </a:xfrm>
          <a:prstGeom prst="rect">
            <a:avLst/>
          </a:prstGeom>
          <a:solidFill>
            <a:srgbClr val="000000">
              <a:alpha val="4000"/>
            </a:srgbClr>
          </a:solidFill>
          <a:ln/>
        </p:spPr>
      </p:sp>
      <p:sp>
        <p:nvSpPr>
          <p:cNvPr id="16" name="Text 13"/>
          <p:cNvSpPr/>
          <p:nvPr/>
        </p:nvSpPr>
        <p:spPr>
          <a:xfrm>
            <a:off x="2273975" y="5631775"/>
            <a:ext cx="4815245"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New policy changes or legislative initiatives can open up new business opportunities that clients can take advantage of.</a:t>
            </a:r>
            <a:endParaRPr lang="en-US" sz="1750" dirty="0"/>
          </a:p>
        </p:txBody>
      </p:sp>
      <p:sp>
        <p:nvSpPr>
          <p:cNvPr id="17" name="Text 14"/>
          <p:cNvSpPr/>
          <p:nvPr/>
        </p:nvSpPr>
        <p:spPr>
          <a:xfrm>
            <a:off x="7541181" y="5631775"/>
            <a:ext cx="4815245"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Lobbying can also increase the influence and reach of clients and promote their messages to a wider audience.</a:t>
            </a:r>
            <a:endParaRPr lang="en-US" sz="1750" dirty="0"/>
          </a:p>
        </p:txBody>
      </p:sp>
      <p:pic>
        <p:nvPicPr>
          <p:cNvPr id="1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466164"/>
            <a:ext cx="14630400" cy="8229600"/>
          </a:xfrm>
          <a:prstGeom prst="rect">
            <a:avLst/>
          </a:prstGeom>
          <a:solidFill>
            <a:srgbClr val="FFFDFA"/>
          </a:solidFill>
          <a:ln w="13811">
            <a:solidFill>
              <a:srgbClr val="E5E0DF"/>
            </a:solidFill>
            <a:prstDash val="solid"/>
          </a:ln>
        </p:spPr>
      </p:sp>
      <p:sp>
        <p:nvSpPr>
          <p:cNvPr id="4" name="Text 1"/>
          <p:cNvSpPr/>
          <p:nvPr/>
        </p:nvSpPr>
        <p:spPr>
          <a:xfrm>
            <a:off x="833199" y="2542937"/>
            <a:ext cx="7477601"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Examples of Successful Lobbying</a:t>
            </a:r>
            <a:endParaRPr lang="en-US" sz="4374" dirty="0"/>
          </a:p>
        </p:txBody>
      </p:sp>
      <p:sp>
        <p:nvSpPr>
          <p:cNvPr id="5" name="Text 2"/>
          <p:cNvSpPr/>
          <p:nvPr/>
        </p:nvSpPr>
        <p:spPr>
          <a:xfrm>
            <a:off x="833199" y="4264938"/>
            <a:ext cx="7477601" cy="1421606"/>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Real-life examples of successful lobbying efforts that have resulted in significant policy changes and advancements in various industries. Discover how effective lobbying can shape legislation and influence decision-making processes.</a:t>
            </a:r>
            <a:endParaRPr lang="en-US" sz="1750" dirty="0"/>
          </a:p>
        </p:txBody>
      </p:sp>
      <p:pic>
        <p:nvPicPr>
          <p:cNvPr id="6"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sp>
        <p:nvSpPr>
          <p:cNvPr id="4" name="Text 1"/>
          <p:cNvSpPr/>
          <p:nvPr/>
        </p:nvSpPr>
        <p:spPr>
          <a:xfrm>
            <a:off x="6319599" y="2187535"/>
            <a:ext cx="7477601"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Tobacco Cessation and Control </a:t>
            </a:r>
            <a:endParaRPr lang="en-US" sz="4374" dirty="0"/>
          </a:p>
        </p:txBody>
      </p:sp>
      <p:sp>
        <p:nvSpPr>
          <p:cNvPr id="5" name="Text 2"/>
          <p:cNvSpPr/>
          <p:nvPr/>
        </p:nvSpPr>
        <p:spPr>
          <a:xfrm>
            <a:off x="6319599" y="3909536"/>
            <a:ext cx="7477601" cy="2132409"/>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The Tobacco Master Settlement Agreement was a groundbreaking outcome led by state attorneys general that resulted in billions of dollars in compensation from tobacco companies and significant public health reforms. This landmark agreement has continued to shape tobacco regulation and influence future lobbying strategies.</a:t>
            </a:r>
            <a:endParaRPr lang="en-US" sz="1750" dirty="0"/>
          </a:p>
        </p:txBody>
      </p:sp>
      <p:pic>
        <p:nvPicPr>
          <p:cNvPr id="6"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sp>
      <p:sp>
        <p:nvSpPr>
          <p:cNvPr id="4" name="Text 1"/>
          <p:cNvSpPr/>
          <p:nvPr/>
        </p:nvSpPr>
        <p:spPr>
          <a:xfrm>
            <a:off x="2037993" y="3031808"/>
            <a:ext cx="10554414"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The Clean Air Act Amendments of 1990</a:t>
            </a:r>
            <a:endParaRPr lang="en-US" sz="4374" dirty="0"/>
          </a:p>
        </p:txBody>
      </p:sp>
      <p:sp>
        <p:nvSpPr>
          <p:cNvPr id="5" name="Text 2"/>
          <p:cNvSpPr/>
          <p:nvPr/>
        </p:nvSpPr>
        <p:spPr>
          <a:xfrm>
            <a:off x="2037993" y="4753808"/>
            <a:ext cx="10554414" cy="1777008"/>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Public health groups like the American Lung Association and the American Cancer Society were behind the Clean Air Act Amendments of 1990, which aimed to reduce air pollution and protect public health. This legislation transformed environmental regulations and paved the way for cleaner air and improved quality of life. This legislation set the stage for similar state and local legislation. In AZ, public health groups influenced the Passage of the Smoke Free AZ Act, which is still being debated today. </a:t>
            </a:r>
            <a:endParaRPr lang="en-US" sz="1750" dirty="0"/>
          </a:p>
        </p:txBody>
      </p:sp>
      <p:pic>
        <p:nvPicPr>
          <p:cNvPr id="6" name="Image 1" descr="preencoded.png"/>
          <p:cNvPicPr>
            <a:picLocks noChangeAspect="1"/>
          </p:cNvPicPr>
          <p:nvPr/>
        </p:nvPicPr>
        <p:blipFill>
          <a:blip r:embed="rId4"/>
          <a:stretch>
            <a:fillRect/>
          </a:stretch>
        </p:blipFill>
        <p:spPr>
          <a:xfrm>
            <a:off x="0" y="0"/>
            <a:ext cx="14630400" cy="1333143"/>
          </a:xfrm>
          <a:prstGeom prst="rect">
            <a:avLst/>
          </a:prstGeom>
        </p:spPr>
      </p:pic>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6253</TotalTime>
  <Words>1225</Words>
  <Application>Microsoft Macintosh PowerPoint</Application>
  <PresentationFormat>Custom</PresentationFormat>
  <Paragraphs>85</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DM Sans</vt:lpstr>
      <vt:lpstr>Georgia</vt:lpstr>
      <vt:lpstr>Libre Baskerville</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Liz Goodman</cp:lastModifiedBy>
  <cp:revision>2</cp:revision>
  <dcterms:created xsi:type="dcterms:W3CDTF">2023-09-08T02:10:00Z</dcterms:created>
  <dcterms:modified xsi:type="dcterms:W3CDTF">2023-09-29T16:41:19Z</dcterms:modified>
</cp:coreProperties>
</file>