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8" r:id="rId2"/>
    <p:sldId id="273" r:id="rId3"/>
    <p:sldId id="259" r:id="rId4"/>
    <p:sldId id="262" r:id="rId5"/>
    <p:sldId id="268" r:id="rId6"/>
    <p:sldId id="261" r:id="rId7"/>
    <p:sldId id="260" r:id="rId8"/>
    <p:sldId id="263" r:id="rId9"/>
    <p:sldId id="265" r:id="rId10"/>
    <p:sldId id="266" r:id="rId11"/>
    <p:sldId id="272" r:id="rId12"/>
    <p:sldId id="267" r:id="rId13"/>
    <p:sldId id="269" r:id="rId14"/>
    <p:sldId id="270" r:id="rId15"/>
    <p:sldId id="271" r:id="rId16"/>
    <p:sldId id="283" r:id="rId17"/>
    <p:sldId id="284" r:id="rId18"/>
    <p:sldId id="282" r:id="rId19"/>
    <p:sldId id="285" r:id="rId20"/>
    <p:sldId id="281" r:id="rId21"/>
    <p:sldId id="274" r:id="rId22"/>
    <p:sldId id="276" r:id="rId23"/>
    <p:sldId id="275" r:id="rId24"/>
    <p:sldId id="277" r:id="rId25"/>
    <p:sldId id="278" r:id="rId26"/>
    <p:sldId id="279" r:id="rId27"/>
    <p:sldId id="257" r:id="rId28"/>
    <p:sldId id="280" r:id="rId29"/>
    <p:sldId id="286" r:id="rId30"/>
    <p:sldId id="2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481937-E874-4D59-AA50-8B74EC97BD0B}" type="datetimeFigureOut">
              <a:rPr lang="en-US" smtClean="0"/>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6D2BC7-FA67-4ADA-A66B-D88274EE6E57}" type="slidenum">
              <a:rPr lang="en-US" smtClean="0"/>
              <a:t>‹#›</a:t>
            </a:fld>
            <a:endParaRPr lang="en-US"/>
          </a:p>
        </p:txBody>
      </p:sp>
    </p:spTree>
    <p:extLst>
      <p:ext uri="{BB962C8B-B14F-4D97-AF65-F5344CB8AC3E}">
        <p14:creationId xmlns:p14="http://schemas.microsoft.com/office/powerpoint/2010/main" val="901201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A7FC9-D251-CBE7-C037-4B8213C9E9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8C8AB2E-FBED-E20A-8E32-139348E8EB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3FDADD-A267-E091-AE29-040B66C6E4D4}"/>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28A584AD-6A5E-59AE-E3DA-BBF586CDA4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FE9E14-90B3-0D98-01FF-16AB1B3CEE8D}"/>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1795204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A534C-72A0-8978-36C0-130BAAF20C4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4C94A2-9A5E-E41E-D9A1-F3207991F0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1A3BDE-DC18-F48C-71C3-AE2F6FD014DE}"/>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F2AA514D-7F5D-B980-027F-97480B84D8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C44575-4E16-2902-308B-8209E3578CE7}"/>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285886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6C0517-1246-CB95-4FA1-260261CBA4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854A7A-F3FC-17A8-F9AA-8E6DED6AC8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8F9E47-E08E-B6A6-E4B0-9690817B6647}"/>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538D1946-BAC3-5186-1522-DA8945E2A4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D1BBC6-F83A-D805-DD5C-E7E93938228B}"/>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3898366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2B146-9DA6-745F-BBFF-DB40418A09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221A95-2C3A-2A43-E38D-74C16EF549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A50D01-8C85-5C5A-5DF9-A08EFFAA2812}"/>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5525868B-DDC7-348F-5BAA-59E427BDEC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3EE640-E9EF-CD54-115A-0DEE3FE00D10}"/>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1164289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B18C-2424-EBC2-AE52-63E27E831D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8A9283-E6EF-8069-C348-A2F6DEAA1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2345165-FFAB-24D5-C8B1-944112CEECC6}"/>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D2FF995E-1D38-BF16-E758-F09CB5A54D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CCA3011-B9D2-9CAB-85F3-C50757A4160D}"/>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17060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F2337-A238-D49C-8AB9-32769F322A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6548EF-5424-BEFD-7DF1-40F2CCE0FA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12DC46-3D09-ABCB-6AE1-4646751267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341D8C-3936-DDB1-2BD7-3EAAB03732DD}"/>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6" name="Footer Placeholder 5">
            <a:extLst>
              <a:ext uri="{FF2B5EF4-FFF2-40B4-BE49-F238E27FC236}">
                <a16:creationId xmlns:a16="http://schemas.microsoft.com/office/drawing/2014/main" id="{CA2FBAD1-F4EB-172E-A46B-E2F259CB4E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5F49C5-51EB-C4B3-537A-705431153D13}"/>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1133647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FC919-9E82-E02E-3BA9-D11BE8D93D1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F3094D0-409F-3FB7-02E2-6694049204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7D9F6A-D262-5822-603B-CF5C9D91BB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34C39E9-2A35-F347-23A2-A0B44C64184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5E23DF-06C1-455A-500B-BA1ACED869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D786DD2-75A1-5A0B-3C09-B553601AE178}"/>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8" name="Footer Placeholder 7">
            <a:extLst>
              <a:ext uri="{FF2B5EF4-FFF2-40B4-BE49-F238E27FC236}">
                <a16:creationId xmlns:a16="http://schemas.microsoft.com/office/drawing/2014/main" id="{414F069B-7DF8-CCA2-9CD2-CEC332893B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5C9CEC-322E-99DA-8169-5B6E5B06DFCD}"/>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3729466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7B134-71B5-DD58-02B1-C71082C6CE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05B86B-96CA-AE74-2F98-9A2178A77FFF}"/>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4" name="Footer Placeholder 3">
            <a:extLst>
              <a:ext uri="{FF2B5EF4-FFF2-40B4-BE49-F238E27FC236}">
                <a16:creationId xmlns:a16="http://schemas.microsoft.com/office/drawing/2014/main" id="{DDFFBDB4-4C79-36D0-816C-81E5F2D3B69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590FA7-3DCF-A72A-431D-62D3F198C5A7}"/>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2241091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B77C05-D894-3C86-DF76-052F78053240}"/>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3" name="Footer Placeholder 2">
            <a:extLst>
              <a:ext uri="{FF2B5EF4-FFF2-40B4-BE49-F238E27FC236}">
                <a16:creationId xmlns:a16="http://schemas.microsoft.com/office/drawing/2014/main" id="{B1689C5D-1E53-2714-4E3D-65EBCEF9E9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6DDABE-775A-3F78-34AE-3DC06E5E05DB}"/>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848530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21504-A98A-A27F-5E89-2B056FA213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3462A7-708A-E48D-C6D4-803D4BFDD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62C731-B559-473F-0A44-6D4A624E34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A4F1A-4CD2-B069-900D-EBCA24D06758}"/>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6" name="Footer Placeholder 5">
            <a:extLst>
              <a:ext uri="{FF2B5EF4-FFF2-40B4-BE49-F238E27FC236}">
                <a16:creationId xmlns:a16="http://schemas.microsoft.com/office/drawing/2014/main" id="{74505CCC-6AE9-01BF-244D-9F6D857553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7ABCB0-CD3D-7150-83EB-00408182482D}"/>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573467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39083-9B99-D945-C633-68AECA67F7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A47A4F-719C-AAEE-4124-CE4C0F0317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2892A7-E2AB-67D0-D4D3-F258060CEE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AEE5BC-4D08-966D-8626-112DA2C2AA54}"/>
              </a:ext>
            </a:extLst>
          </p:cNvPr>
          <p:cNvSpPr>
            <a:spLocks noGrp="1"/>
          </p:cNvSpPr>
          <p:nvPr>
            <p:ph type="dt" sz="half" idx="10"/>
          </p:nvPr>
        </p:nvSpPr>
        <p:spPr/>
        <p:txBody>
          <a:bodyPr/>
          <a:lstStyle/>
          <a:p>
            <a:fld id="{60FA8355-0FF8-465F-B9C3-31A978454150}" type="datetimeFigureOut">
              <a:rPr lang="en-US" smtClean="0"/>
              <a:t>8/21/2023</a:t>
            </a:fld>
            <a:endParaRPr lang="en-US"/>
          </a:p>
        </p:txBody>
      </p:sp>
      <p:sp>
        <p:nvSpPr>
          <p:cNvPr id="6" name="Footer Placeholder 5">
            <a:extLst>
              <a:ext uri="{FF2B5EF4-FFF2-40B4-BE49-F238E27FC236}">
                <a16:creationId xmlns:a16="http://schemas.microsoft.com/office/drawing/2014/main" id="{DD6A5C8E-D809-9B16-0354-F7A8E48D1A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3531A0-FA99-E6E2-2B42-453E6599E665}"/>
              </a:ext>
            </a:extLst>
          </p:cNvPr>
          <p:cNvSpPr>
            <a:spLocks noGrp="1"/>
          </p:cNvSpPr>
          <p:nvPr>
            <p:ph type="sldNum" sz="quarter" idx="12"/>
          </p:nvPr>
        </p:nvSpPr>
        <p:spPr/>
        <p:txBody>
          <a:bodyPr/>
          <a:lstStyle/>
          <a:p>
            <a:fld id="{E485B6E4-FD6F-41EA-A211-4967DB652271}" type="slidenum">
              <a:rPr lang="en-US" smtClean="0"/>
              <a:t>‹#›</a:t>
            </a:fld>
            <a:endParaRPr lang="en-US"/>
          </a:p>
        </p:txBody>
      </p:sp>
    </p:spTree>
    <p:extLst>
      <p:ext uri="{BB962C8B-B14F-4D97-AF65-F5344CB8AC3E}">
        <p14:creationId xmlns:p14="http://schemas.microsoft.com/office/powerpoint/2010/main" val="270083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9D0788-38A7-6628-6B7E-43D75BA557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0E155C-CC43-35CF-1323-584203DD1F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89BD38-FED2-37CC-B432-73328F83FC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FA8355-0FF8-465F-B9C3-31A978454150}" type="datetimeFigureOut">
              <a:rPr lang="en-US" smtClean="0"/>
              <a:t>8/21/2023</a:t>
            </a:fld>
            <a:endParaRPr lang="en-US"/>
          </a:p>
        </p:txBody>
      </p:sp>
      <p:sp>
        <p:nvSpPr>
          <p:cNvPr id="5" name="Footer Placeholder 4">
            <a:extLst>
              <a:ext uri="{FF2B5EF4-FFF2-40B4-BE49-F238E27FC236}">
                <a16:creationId xmlns:a16="http://schemas.microsoft.com/office/drawing/2014/main" id="{FAF84AC6-2EB3-7BC8-4107-B26280BB26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4E92730-13E2-1DBC-BF59-8145D319E9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85B6E4-FD6F-41EA-A211-4967DB652271}" type="slidenum">
              <a:rPr lang="en-US" smtClean="0"/>
              <a:t>‹#›</a:t>
            </a:fld>
            <a:endParaRPr lang="en-US"/>
          </a:p>
        </p:txBody>
      </p:sp>
    </p:spTree>
    <p:extLst>
      <p:ext uri="{BB962C8B-B14F-4D97-AF65-F5344CB8AC3E}">
        <p14:creationId xmlns:p14="http://schemas.microsoft.com/office/powerpoint/2010/main" val="2639303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1452B-1A52-AF63-BC98-C3919EF785A0}"/>
              </a:ext>
            </a:extLst>
          </p:cNvPr>
          <p:cNvSpPr>
            <a:spLocks noGrp="1"/>
          </p:cNvSpPr>
          <p:nvPr>
            <p:ph type="title"/>
          </p:nvPr>
        </p:nvSpPr>
        <p:spPr/>
        <p:txBody>
          <a:bodyPr/>
          <a:lstStyle/>
          <a:p>
            <a:pPr algn="ctr"/>
            <a:r>
              <a:rPr lang="en-US" dirty="0"/>
              <a:t>Tips from the bench</a:t>
            </a:r>
          </a:p>
        </p:txBody>
      </p:sp>
      <p:sp>
        <p:nvSpPr>
          <p:cNvPr id="3" name="Content Placeholder 2">
            <a:extLst>
              <a:ext uri="{FF2B5EF4-FFF2-40B4-BE49-F238E27FC236}">
                <a16:creationId xmlns:a16="http://schemas.microsoft.com/office/drawing/2014/main" id="{CF7B9886-4AFC-F00F-7E68-E7B31E7BE78F}"/>
              </a:ext>
            </a:extLst>
          </p:cNvPr>
          <p:cNvSpPr>
            <a:spLocks noGrp="1"/>
          </p:cNvSpPr>
          <p:nvPr>
            <p:ph idx="1"/>
          </p:nvPr>
        </p:nvSpPr>
        <p:spPr/>
        <p:txBody>
          <a:bodyPr>
            <a:normAutofit/>
          </a:bodyPr>
          <a:lstStyle/>
          <a:p>
            <a:r>
              <a:rPr lang="en-US" dirty="0"/>
              <a:t>Presented on August 25, 2023 </a:t>
            </a:r>
          </a:p>
          <a:p>
            <a:r>
              <a:rPr lang="en-US" dirty="0"/>
              <a:t>Commissioner Tom Marquoit, Superior Court of Maricopa County </a:t>
            </a:r>
          </a:p>
          <a:p>
            <a:pPr marL="457200" lvl="1" indent="0">
              <a:buNone/>
            </a:pPr>
            <a:r>
              <a:rPr lang="en-US" dirty="0"/>
              <a:t>Tom is currently assigned to the juvenile court, where he hears delinquency matters and private severance petitions. Tom has also served on the probate and mental health bench. </a:t>
            </a:r>
          </a:p>
          <a:p>
            <a:pPr marL="457200" lvl="1" indent="0">
              <a:buNone/>
            </a:pPr>
            <a:r>
              <a:rPr lang="en-US" dirty="0"/>
              <a:t>Tom attended American University in Washington, DC for his undergraduate degree, and Villanova School of Law for his law degree. Before joining the bench, he worked as a civil litigator in Philadelphia and as a prosecutor at the Maricopa County Attorney’s Office. </a:t>
            </a:r>
          </a:p>
          <a:p>
            <a:endParaRPr lang="en-US" dirty="0"/>
          </a:p>
        </p:txBody>
      </p:sp>
    </p:spTree>
    <p:extLst>
      <p:ext uri="{BB962C8B-B14F-4D97-AF65-F5344CB8AC3E}">
        <p14:creationId xmlns:p14="http://schemas.microsoft.com/office/powerpoint/2010/main" val="2594421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BE65-45F3-9F89-DD1B-C25269D040FA}"/>
              </a:ext>
            </a:extLst>
          </p:cNvPr>
          <p:cNvSpPr>
            <a:spLocks noGrp="1"/>
          </p:cNvSpPr>
          <p:nvPr>
            <p:ph type="title"/>
          </p:nvPr>
        </p:nvSpPr>
        <p:spPr/>
        <p:txBody>
          <a:bodyPr/>
          <a:lstStyle/>
          <a:p>
            <a:r>
              <a:rPr lang="en-US" dirty="0"/>
              <a:t>Millennials</a:t>
            </a:r>
          </a:p>
        </p:txBody>
      </p:sp>
      <p:sp>
        <p:nvSpPr>
          <p:cNvPr id="3" name="Content Placeholder 2">
            <a:extLst>
              <a:ext uri="{FF2B5EF4-FFF2-40B4-BE49-F238E27FC236}">
                <a16:creationId xmlns:a16="http://schemas.microsoft.com/office/drawing/2014/main" id="{74EFD26C-A9E0-8998-EDF7-54F0FC7A1ABF}"/>
              </a:ext>
            </a:extLst>
          </p:cNvPr>
          <p:cNvSpPr>
            <a:spLocks noGrp="1"/>
          </p:cNvSpPr>
          <p:nvPr>
            <p:ph idx="1"/>
          </p:nvPr>
        </p:nvSpPr>
        <p:spPr/>
        <p:txBody>
          <a:bodyPr>
            <a:normAutofit/>
          </a:bodyPr>
          <a:lstStyle/>
          <a:p>
            <a:r>
              <a:rPr lang="en-US" dirty="0"/>
              <a:t>Born between 1981 and 1996.</a:t>
            </a:r>
          </a:p>
          <a:p>
            <a:r>
              <a:rPr lang="en-US" dirty="0"/>
              <a:t>72 million – largest population group in the U.S.</a:t>
            </a:r>
          </a:p>
          <a:p>
            <a:r>
              <a:rPr lang="en-US" dirty="0"/>
              <a:t>Young adulthood included war, the great recession, and underemployment.</a:t>
            </a:r>
          </a:p>
          <a:p>
            <a:r>
              <a:rPr lang="en-US" dirty="0"/>
              <a:t>Less likely to marry or have children.</a:t>
            </a:r>
          </a:p>
          <a:p>
            <a:r>
              <a:rPr lang="en-US" dirty="0"/>
              <a:t>Debt is higher than previous generations.</a:t>
            </a:r>
          </a:p>
          <a:p>
            <a:r>
              <a:rPr lang="en-US" dirty="0"/>
              <a:t>Less conservative and more diverse.</a:t>
            </a:r>
          </a:p>
          <a:p>
            <a:endParaRPr lang="en-US" dirty="0"/>
          </a:p>
        </p:txBody>
      </p:sp>
      <p:sp>
        <p:nvSpPr>
          <p:cNvPr id="4" name="TextBox 3">
            <a:extLst>
              <a:ext uri="{FF2B5EF4-FFF2-40B4-BE49-F238E27FC236}">
                <a16:creationId xmlns:a16="http://schemas.microsoft.com/office/drawing/2014/main" id="{5375E168-9F12-88B3-21F2-09FA59154C66}"/>
              </a:ext>
            </a:extLst>
          </p:cNvPr>
          <p:cNvSpPr txBox="1"/>
          <p:nvPr/>
        </p:nvSpPr>
        <p:spPr>
          <a:xfrm>
            <a:off x="719090" y="6365289"/>
            <a:ext cx="8913182" cy="646331"/>
          </a:xfrm>
          <a:prstGeom prst="rect">
            <a:avLst/>
          </a:prstGeom>
          <a:noFill/>
        </p:spPr>
        <p:txBody>
          <a:bodyPr wrap="square" rtlCol="0">
            <a:spAutoFit/>
          </a:bodyPr>
          <a:lstStyle/>
          <a:p>
            <a:r>
              <a:rPr lang="en-US" dirty="0"/>
              <a:t>Source: “Millennial | Definition, Characteristics, Age Range, &amp; Birth Years | Britannica” by Alicia </a:t>
            </a:r>
            <a:r>
              <a:rPr lang="en-US" dirty="0" err="1"/>
              <a:t>Zelazko</a:t>
            </a:r>
            <a:r>
              <a:rPr lang="en-US" dirty="0"/>
              <a:t>, last updated June 29, 2023. </a:t>
            </a:r>
          </a:p>
        </p:txBody>
      </p:sp>
    </p:spTree>
    <p:extLst>
      <p:ext uri="{BB962C8B-B14F-4D97-AF65-F5344CB8AC3E}">
        <p14:creationId xmlns:p14="http://schemas.microsoft.com/office/powerpoint/2010/main" val="1082434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24BA3E-6CA0-48DC-220F-1014E4031191}"/>
              </a:ext>
            </a:extLst>
          </p:cNvPr>
          <p:cNvSpPr>
            <a:spLocks noGrp="1"/>
          </p:cNvSpPr>
          <p:nvPr>
            <p:ph idx="1"/>
          </p:nvPr>
        </p:nvSpPr>
        <p:spPr/>
        <p:txBody>
          <a:bodyPr/>
          <a:lstStyle/>
          <a:p>
            <a:r>
              <a:rPr lang="en-US" dirty="0">
                <a:solidFill>
                  <a:srgbClr val="000000"/>
                </a:solidFill>
                <a:effectLst/>
                <a:latin typeface="Source Sans Pro" panose="020B0503030403020204" pitchFamily="34" charset="0"/>
              </a:rPr>
              <a:t>A judge shall not permit family, social, political, financial, or other interests or relationships to influence the judge's judicial conduct or judgment.  AZ ST S CT RULE 81 CJC Rule 2.4</a:t>
            </a:r>
          </a:p>
          <a:p>
            <a:r>
              <a:rPr lang="en-US" dirty="0">
                <a:solidFill>
                  <a:srgbClr val="000000"/>
                </a:solidFill>
                <a:latin typeface="Source Sans Pro" panose="020B0503030403020204" pitchFamily="34" charset="0"/>
              </a:rPr>
              <a:t>How can a person set aside all of their life experiences?</a:t>
            </a:r>
          </a:p>
          <a:p>
            <a:r>
              <a:rPr lang="en-US" dirty="0">
                <a:solidFill>
                  <a:srgbClr val="000000"/>
                </a:solidFill>
                <a:effectLst/>
                <a:latin typeface="Source Sans Pro" panose="020B0503030403020204" pitchFamily="34" charset="0"/>
              </a:rPr>
              <a:t>Those experiences vary from age, background, etc. </a:t>
            </a:r>
          </a:p>
          <a:p>
            <a:endParaRPr lang="en-US" dirty="0"/>
          </a:p>
        </p:txBody>
      </p:sp>
    </p:spTree>
    <p:extLst>
      <p:ext uri="{BB962C8B-B14F-4D97-AF65-F5344CB8AC3E}">
        <p14:creationId xmlns:p14="http://schemas.microsoft.com/office/powerpoint/2010/main" val="42471518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Background matters</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Depending on the judicial officer, they may come from a completely different background, in work experience and in life experience.</a:t>
            </a:r>
          </a:p>
          <a:p>
            <a:r>
              <a:rPr lang="en-US" dirty="0"/>
              <a:t>Arguments that failed in the past may be more effective now.</a:t>
            </a:r>
          </a:p>
          <a:p>
            <a:r>
              <a:rPr lang="en-US" dirty="0"/>
              <a:t>Arguments that have “always been the case” may be less persuasive.</a:t>
            </a:r>
          </a:p>
          <a:p>
            <a:endParaRPr lang="en-US" dirty="0"/>
          </a:p>
        </p:txBody>
      </p:sp>
    </p:spTree>
    <p:extLst>
      <p:ext uri="{BB962C8B-B14F-4D97-AF65-F5344CB8AC3E}">
        <p14:creationId xmlns:p14="http://schemas.microsoft.com/office/powerpoint/2010/main" val="1814758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BF0767F-8B6D-BE8D-11E1-E80E39A5A6BE}"/>
              </a:ext>
            </a:extLst>
          </p:cNvPr>
          <p:cNvSpPr>
            <a:spLocks noGrp="1"/>
          </p:cNvSpPr>
          <p:nvPr>
            <p:ph type="subTitle" idx="1"/>
          </p:nvPr>
        </p:nvSpPr>
        <p:spPr>
          <a:xfrm>
            <a:off x="1524000" y="372863"/>
            <a:ext cx="9144000" cy="6347534"/>
          </a:xfrm>
        </p:spPr>
        <p:txBody>
          <a:bodyPr>
            <a:normAutofit fontScale="77500" lnSpcReduction="20000"/>
          </a:bodyPr>
          <a:lstStyle/>
          <a:p>
            <a:r>
              <a:rPr lang="en-US" sz="5700" dirty="0">
                <a:solidFill>
                  <a:srgbClr val="000000"/>
                </a:solidFill>
                <a:effectLst/>
                <a:latin typeface="Source Sans Pro" panose="020B0503030403020204" pitchFamily="34" charset="0"/>
              </a:rPr>
              <a:t>A judge shall require lawyers in proceedings before the court to refrain from manifesting bias or prejudice, or engaging in harassment, based upon attributes including but not limited to race, sex, gender, religion, national origin, ethnicity, disability, age, sexual orientation, marital status, socioeconomic status, or political affiliation, against parties, witnesses, lawyers, or others.</a:t>
            </a:r>
            <a:br>
              <a:rPr lang="en-US" sz="5700" dirty="0">
                <a:solidFill>
                  <a:srgbClr val="000000"/>
                </a:solidFill>
                <a:effectLst/>
                <a:latin typeface="Source Sans Pro" panose="020B0503030403020204" pitchFamily="34" charset="0"/>
              </a:rPr>
            </a:br>
            <a:br>
              <a:rPr lang="en-US" sz="5700" dirty="0">
                <a:solidFill>
                  <a:srgbClr val="000000"/>
                </a:solidFill>
                <a:effectLst/>
                <a:latin typeface="Source Sans Pro" panose="020B0503030403020204" pitchFamily="34" charset="0"/>
              </a:rPr>
            </a:br>
            <a:r>
              <a:rPr lang="en-US" sz="5700" dirty="0">
                <a:solidFill>
                  <a:srgbClr val="000000"/>
                </a:solidFill>
                <a:effectLst/>
                <a:latin typeface="Source Sans Pro" panose="020B0503030403020204" pitchFamily="34" charset="0"/>
              </a:rPr>
              <a:t>AZ ST S CT RULE 81 CJC Rule 2.3</a:t>
            </a:r>
          </a:p>
          <a:p>
            <a:endParaRPr lang="en-US" dirty="0"/>
          </a:p>
        </p:txBody>
      </p:sp>
    </p:spTree>
    <p:extLst>
      <p:ext uri="{BB962C8B-B14F-4D97-AF65-F5344CB8AC3E}">
        <p14:creationId xmlns:p14="http://schemas.microsoft.com/office/powerpoint/2010/main" val="2070803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ACA8F9-260C-3D7F-C189-E03CA87626D9}"/>
              </a:ext>
            </a:extLst>
          </p:cNvPr>
          <p:cNvSpPr>
            <a:spLocks noGrp="1"/>
          </p:cNvSpPr>
          <p:nvPr>
            <p:ph idx="1"/>
          </p:nvPr>
        </p:nvSpPr>
        <p:spPr>
          <a:xfrm>
            <a:off x="838200" y="1825625"/>
            <a:ext cx="10515600" cy="1911874"/>
          </a:xfrm>
        </p:spPr>
        <p:txBody>
          <a:bodyPr/>
          <a:lstStyle/>
          <a:p>
            <a:r>
              <a:rPr lang="en-US" dirty="0"/>
              <a:t>What if the judicial officer has a different opinion about what constitutes bias?</a:t>
            </a:r>
          </a:p>
          <a:p>
            <a:r>
              <a:rPr lang="en-US" dirty="0"/>
              <a:t>What if the judicial officer has a different definition of prejudice than the attorneys or the witnesses?</a:t>
            </a:r>
          </a:p>
        </p:txBody>
      </p:sp>
    </p:spTree>
    <p:extLst>
      <p:ext uri="{BB962C8B-B14F-4D97-AF65-F5344CB8AC3E}">
        <p14:creationId xmlns:p14="http://schemas.microsoft.com/office/powerpoint/2010/main" val="1527768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“Unusual” pleadings or complaints</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normAutofit fontScale="92500" lnSpcReduction="20000"/>
          </a:bodyPr>
          <a:lstStyle/>
          <a:p>
            <a:r>
              <a:rPr lang="en-US" b="1" dirty="0">
                <a:solidFill>
                  <a:srgbClr val="3D3D3D"/>
                </a:solidFill>
                <a:effectLst/>
                <a:latin typeface="Source Sans Pro" panose="020B0503030403020204" pitchFamily="34" charset="0"/>
              </a:rPr>
              <a:t>Representations to the Court.</a:t>
            </a:r>
            <a:r>
              <a:rPr lang="en-US" dirty="0">
                <a:solidFill>
                  <a:srgbClr val="000000"/>
                </a:solidFill>
                <a:effectLst/>
                <a:latin typeface="Source Sans Pro" panose="020B0503030403020204" pitchFamily="34" charset="0"/>
              </a:rPr>
              <a:t> By signing a pleading, motion, or other document, the attorney or party certifies that to the best of the person's knowledge, information, and belief formed after reasonable inquiry:</a:t>
            </a:r>
          </a:p>
          <a:p>
            <a:endParaRPr lang="en-US" dirty="0">
              <a:solidFill>
                <a:srgbClr val="000000"/>
              </a:solidFill>
              <a:effectLst/>
              <a:latin typeface="Source Sans Pro" panose="020B0503030403020204" pitchFamily="34" charset="0"/>
            </a:endParaRPr>
          </a:p>
          <a:p>
            <a:pPr lvl="1"/>
            <a:r>
              <a:rPr lang="en-US" dirty="0">
                <a:solidFill>
                  <a:srgbClr val="000000"/>
                </a:solidFill>
                <a:effectLst/>
                <a:latin typeface="Source Sans Pro" panose="020B0503030403020204" pitchFamily="34" charset="0"/>
              </a:rPr>
              <a:t>(1) it is not being presented for any improper purpose, such as to harass, cause unnecessary delay, or needlessly increase the cost of litigation;</a:t>
            </a:r>
          </a:p>
          <a:p>
            <a:pPr lvl="1"/>
            <a:r>
              <a:rPr lang="en-US" dirty="0">
                <a:solidFill>
                  <a:srgbClr val="000000"/>
                </a:solidFill>
                <a:effectLst/>
                <a:latin typeface="Source Sans Pro" panose="020B0503030403020204" pitchFamily="34" charset="0"/>
              </a:rPr>
              <a:t>(2) the claims, defenses, and other legal contentions are warranted by existing law or by a nonfrivolous argument for extending, modifying, or reversing existing law or for establishing new law.</a:t>
            </a:r>
          </a:p>
          <a:p>
            <a:pPr lvl="1"/>
            <a:r>
              <a:rPr lang="en-US" dirty="0">
                <a:solidFill>
                  <a:srgbClr val="000000"/>
                </a:solidFill>
                <a:effectLst/>
                <a:latin typeface="Source Sans Pro" panose="020B0503030403020204" pitchFamily="34" charset="0"/>
              </a:rPr>
              <a:t>(3) the factual contentions have evidentiary support or, if specifically so identified, will likely have evidentiary support after a reasonable opportunity for further investigation or discovery; and</a:t>
            </a:r>
          </a:p>
          <a:p>
            <a:pPr marL="0" indent="0">
              <a:buNone/>
            </a:pPr>
            <a:br>
              <a:rPr lang="en-US" dirty="0">
                <a:solidFill>
                  <a:srgbClr val="000000"/>
                </a:solidFill>
                <a:effectLst/>
                <a:latin typeface="Source Sans Pro" panose="020B0503030403020204" pitchFamily="34" charset="0"/>
              </a:rPr>
            </a:br>
            <a:r>
              <a:rPr lang="en-US" dirty="0">
                <a:solidFill>
                  <a:srgbClr val="000000"/>
                </a:solidFill>
                <a:effectLst/>
                <a:latin typeface="Source Sans Pro" panose="020B0503030403020204" pitchFamily="34" charset="0"/>
              </a:rPr>
              <a:t>Ariz. R. Civ. P. 11</a:t>
            </a:r>
          </a:p>
          <a:p>
            <a:endParaRPr lang="en-US" dirty="0">
              <a:solidFill>
                <a:srgbClr val="000000"/>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363013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What is a “reasonable inquiry”?</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normAutofit/>
          </a:bodyPr>
          <a:lstStyle/>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Court applies an objective standard of reasonableness.</a:t>
            </a:r>
          </a:p>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“Rule 11 therefore requires that before signing a pleading, a lawyer possess a good faith belief, formed on the basis of a reasonable investigation, that a colorable claim or defense exists..”  </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James, Cooke &amp; Hobson, Inc. v. Lake Havasu Plumbing &amp; Fire Prot.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177 Ariz. 316, 319, 868 P.2d 329, 332 (Ct. App. 1993).  </a:t>
            </a:r>
          </a:p>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attorney violates Rule 11 when he or she “knew, or should have known by such investigation of fact and law as was reasonable and feasible under all the circumstances, that the claim or defense was insubstantial, groundless, frivolous, or otherwise unjustified.” </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Boone v. Superior Court</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145 Ariz. 235, 241, 700 P.2d 1335, 1341 (1985).  </a:t>
            </a:r>
          </a:p>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 attorney has an obligation to review and reevaluate a client's position as the facts of a case develop and to re-evaluate previous Rule 11 certifications.  </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Standage v. </a:t>
            </a:r>
            <a:r>
              <a:rPr lang="en-US" sz="1800"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Jaburg</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&amp; Wilk, P.C.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177 Ariz. 221, 230, 866 P.2d 889, 898 (Ct. App. 1993).  </a:t>
            </a:r>
            <a:endParaRPr lang="en-US" dirty="0">
              <a:solidFill>
                <a:srgbClr val="000000"/>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21954682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What is a “reasonable inquiry”?</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normAutofit/>
          </a:bodyPr>
          <a:lstStyle/>
          <a:p>
            <a:pPr marR="0" indent="0">
              <a:lnSpc>
                <a:spcPct val="107000"/>
              </a:lnSpc>
              <a:spcBef>
                <a:spcPts val="0"/>
              </a:spcBef>
              <a:spcAft>
                <a:spcPts val="0"/>
              </a:spcAft>
              <a:buNone/>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“We will not condone the actions of an attorney who </a:t>
            </a:r>
            <a:r>
              <a:rPr lang="en-US"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attempts to hide behind the good faith component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of Rule 11 when he has conducted no formal discovery and has proceeded with complete disregard to whether the claim is well grounded and warranted by law. The good faith component of Rule 11 is not based on whether an attorney subjectively pursues claims in good faith, but instead is judged on an objective standard of </a:t>
            </a:r>
            <a:r>
              <a:rPr lang="en-US" sz="18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what a professional, competent attorney would do in similar circumstances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 satisfy the requirements of Rule 11. </a:t>
            </a:r>
            <a:b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fontAlgn="base">
              <a:lnSpc>
                <a:spcPct val="107000"/>
              </a:lnSpc>
              <a:spcBef>
                <a:spcPts val="0"/>
              </a:spcBef>
              <a:spcAft>
                <a:spcPts val="0"/>
              </a:spcAft>
            </a:pP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Standage v. </a:t>
            </a:r>
            <a:r>
              <a:rPr lang="en-US" sz="1800"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Jaburg</a:t>
            </a:r>
            <a:r>
              <a:rPr lang="en-US" sz="18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&amp; Wilk, P.C.</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177 Ariz. 221, 230, 866 P.2d 889, 898 (Ct. App. 1993).</a:t>
            </a:r>
          </a:p>
          <a:p>
            <a:pPr marL="0" marR="0" fontAlgn="base">
              <a:lnSpc>
                <a:spcPct val="107000"/>
              </a:lnSpc>
              <a:spcBef>
                <a:spcPts val="0"/>
              </a:spcBef>
              <a:spcAft>
                <a:spcPts val="0"/>
              </a:spcAft>
            </a:pPr>
            <a:endPar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marR="0" fontAlgn="base">
              <a:lnSpc>
                <a:spcPct val="107000"/>
              </a:lnSpc>
              <a:spcBef>
                <a:spcPts val="0"/>
              </a:spcBef>
              <a:spcAft>
                <a:spcPts val="0"/>
              </a:spcAft>
            </a:pPr>
            <a:endPar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fontAlgn="base">
              <a:lnSpc>
                <a:spcPct val="107000"/>
              </a:lnSpc>
              <a:spcBef>
                <a:spcPts val="0"/>
              </a:spcBef>
              <a:spcAft>
                <a:spcPts val="0"/>
              </a:spcAft>
            </a:pPr>
            <a:r>
              <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What did you do, other than take the client’s word for 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223684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“Unusual” pleadings or complaints</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normAutofit/>
          </a:bodyPr>
          <a:lstStyle/>
          <a:p>
            <a:pPr marL="457200" lvl="1" indent="0">
              <a:buNone/>
            </a:pPr>
            <a:r>
              <a:rPr lang="en-US" sz="2800" dirty="0">
                <a:solidFill>
                  <a:srgbClr val="000000"/>
                </a:solidFill>
                <a:latin typeface="Source Sans Pro Black" panose="020B0604020202020204" pitchFamily="34" charset="0"/>
              </a:rPr>
              <a:t>Rule 11 also requires: (T)</a:t>
            </a:r>
            <a:r>
              <a:rPr lang="en-US" sz="2800" dirty="0">
                <a:solidFill>
                  <a:srgbClr val="000000"/>
                </a:solidFill>
                <a:effectLst/>
                <a:latin typeface="Source Sans Pro Black" panose="020B0604020202020204" pitchFamily="34" charset="0"/>
              </a:rPr>
              <a:t>he denials of factual contentions are warranted on the evidence or, if specifically so identified, are reasonably based on belief or a lack of information.</a:t>
            </a:r>
          </a:p>
          <a:p>
            <a:pPr marL="457200" lvl="1" indent="0">
              <a:buNone/>
            </a:pPr>
            <a:endParaRPr lang="en-US" sz="2800" dirty="0">
              <a:solidFill>
                <a:srgbClr val="000000"/>
              </a:solidFill>
              <a:latin typeface="Source Sans Pro Black" panose="020B0604020202020204" pitchFamily="34" charset="0"/>
              <a:ea typeface="Calibri" panose="020F0502020204030204" pitchFamily="34" charset="0"/>
            </a:endParaRPr>
          </a:p>
          <a:p>
            <a:pPr marL="457200" lvl="1" indent="0">
              <a:buNone/>
            </a:pPr>
            <a:r>
              <a:rPr lang="en-US" sz="2800" dirty="0">
                <a:effectLst/>
                <a:latin typeface="Source Sans Pro Black" panose="020B0604020202020204" pitchFamily="34" charset="0"/>
                <a:ea typeface="Calibri" panose="020F0502020204030204" pitchFamily="34" charset="0"/>
              </a:rPr>
              <a:t>“</a:t>
            </a:r>
            <a:r>
              <a:rPr lang="en-US" sz="2800" dirty="0">
                <a:solidFill>
                  <a:srgbClr val="000000"/>
                </a:solidFill>
                <a:effectLst/>
                <a:latin typeface="Source Sans Pro Black" panose="020B0604020202020204" pitchFamily="34" charset="0"/>
                <a:ea typeface="Times New Roman" panose="02020603050405020304" pitchFamily="18" charset="0"/>
              </a:rPr>
              <a:t>The answering party may assert lack of knowledge or information as a reason for failing to admit or deny only if the party states that it has made reasonable inquiry and that the information it knows or can readily obtain is insufficient to enable it to admit or deny.”  </a:t>
            </a:r>
            <a:r>
              <a:rPr lang="en-US" sz="2800" u="sng" dirty="0">
                <a:solidFill>
                  <a:srgbClr val="000000"/>
                </a:solidFill>
                <a:effectLst/>
                <a:latin typeface="Source Sans Pro Black" panose="020B0604020202020204" pitchFamily="34" charset="0"/>
                <a:ea typeface="Times New Roman" panose="02020603050405020304" pitchFamily="18" charset="0"/>
              </a:rPr>
              <a:t>Ariz. R. Civ. P. 36(a)(5)(C)</a:t>
            </a:r>
            <a:r>
              <a:rPr lang="en-US" sz="2800" dirty="0">
                <a:solidFill>
                  <a:srgbClr val="000000"/>
                </a:solidFill>
                <a:effectLst/>
                <a:latin typeface="Source Sans Pro Black" panose="020B0604020202020204" pitchFamily="34" charset="0"/>
                <a:ea typeface="Times New Roman" panose="02020603050405020304" pitchFamily="18" charset="0"/>
              </a:rPr>
              <a:t>. </a:t>
            </a:r>
            <a:endParaRPr lang="en-US" sz="2800" dirty="0">
              <a:solidFill>
                <a:srgbClr val="000000"/>
              </a:solidFill>
              <a:effectLst/>
              <a:latin typeface="Source Sans Pro Black" panose="020B0604020202020204" pitchFamily="34" charset="0"/>
            </a:endParaRPr>
          </a:p>
          <a:p>
            <a:endParaRPr lang="en-US" dirty="0"/>
          </a:p>
        </p:txBody>
      </p:sp>
    </p:spTree>
    <p:extLst>
      <p:ext uri="{BB962C8B-B14F-4D97-AF65-F5344CB8AC3E}">
        <p14:creationId xmlns:p14="http://schemas.microsoft.com/office/powerpoint/2010/main" val="1439996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How to avoid a Rule 11 violation</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normAutofit/>
          </a:bodyPr>
          <a:lstStyle/>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Keep the conspiracy theories to a minimum.</a:t>
            </a:r>
          </a:p>
          <a:p>
            <a:pPr marL="0" marR="0" fontAlgn="base">
              <a:lnSpc>
                <a:spcPct val="107000"/>
              </a:lnSpc>
              <a:spcBef>
                <a:spcPts val="0"/>
              </a:spcBef>
              <a:spcAft>
                <a:spcPts val="0"/>
              </a:spcAft>
            </a:pPr>
            <a:r>
              <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Verify the client’s contentions before signing a pleading asserting them.</a:t>
            </a:r>
          </a:p>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Explain the consequences of not complying </a:t>
            </a:r>
            <a:r>
              <a:rPr lang="en-US"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with this to the client.</a:t>
            </a:r>
          </a:p>
          <a:p>
            <a:pPr marL="0" marR="0" fontAlgn="base">
              <a:lnSpc>
                <a:spcPct val="107000"/>
              </a:lnSpc>
              <a:spcBef>
                <a:spcPts val="0"/>
              </a:spcBef>
              <a:spcAft>
                <a:spcPts val="0"/>
              </a:spcAft>
            </a:pPr>
            <a:r>
              <a:rPr lang="en-US"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Don’t file cases that can’t comply with the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31310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Text, chat or text message&#10;&#10;Description automatically generated">
            <a:extLst>
              <a:ext uri="{FF2B5EF4-FFF2-40B4-BE49-F238E27FC236}">
                <a16:creationId xmlns:a16="http://schemas.microsoft.com/office/drawing/2014/main" id="{63A77790-0B92-B89D-E23B-CB4B6B7029E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30256" y="221673"/>
            <a:ext cx="3582220" cy="6795799"/>
          </a:xfrm>
        </p:spPr>
      </p:pic>
    </p:spTree>
    <p:extLst>
      <p:ext uri="{BB962C8B-B14F-4D97-AF65-F5344CB8AC3E}">
        <p14:creationId xmlns:p14="http://schemas.microsoft.com/office/powerpoint/2010/main" val="348942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89FD-483D-5D94-39C7-E4CC6C5355F0}"/>
              </a:ext>
            </a:extLst>
          </p:cNvPr>
          <p:cNvSpPr>
            <a:spLocks noGrp="1"/>
          </p:cNvSpPr>
          <p:nvPr>
            <p:ph type="title"/>
          </p:nvPr>
        </p:nvSpPr>
        <p:spPr/>
        <p:txBody>
          <a:bodyPr/>
          <a:lstStyle/>
          <a:p>
            <a:r>
              <a:rPr lang="en-US" dirty="0"/>
              <a:t>Pro per litigants</a:t>
            </a:r>
          </a:p>
        </p:txBody>
      </p:sp>
      <p:sp>
        <p:nvSpPr>
          <p:cNvPr id="3" name="Content Placeholder 2">
            <a:extLst>
              <a:ext uri="{FF2B5EF4-FFF2-40B4-BE49-F238E27FC236}">
                <a16:creationId xmlns:a16="http://schemas.microsoft.com/office/drawing/2014/main" id="{5BE46111-B14A-F3ED-A759-13326308DA0D}"/>
              </a:ext>
            </a:extLst>
          </p:cNvPr>
          <p:cNvSpPr>
            <a:spLocks noGrp="1"/>
          </p:cNvSpPr>
          <p:nvPr>
            <p:ph idx="1"/>
          </p:nvPr>
        </p:nvSpPr>
        <p:spPr/>
        <p:txBody>
          <a:bodyPr/>
          <a:lstStyle/>
          <a:p>
            <a:r>
              <a:rPr lang="en-US" dirty="0">
                <a:solidFill>
                  <a:srgbClr val="000000"/>
                </a:solidFill>
                <a:effectLst/>
                <a:latin typeface="Source Sans Pro" panose="020B0503030403020204" pitchFamily="34" charset="0"/>
              </a:rPr>
              <a:t>A judge shall accord to every person who has a legal interest in a proceeding, </a:t>
            </a:r>
            <a:r>
              <a:rPr lang="en-US" b="1" u="sng" dirty="0">
                <a:solidFill>
                  <a:srgbClr val="000000"/>
                </a:solidFill>
                <a:effectLst/>
                <a:latin typeface="Source Sans Pro" panose="020B0503030403020204" pitchFamily="34" charset="0"/>
              </a:rPr>
              <a:t>or</a:t>
            </a:r>
            <a:r>
              <a:rPr lang="en-US" dirty="0">
                <a:solidFill>
                  <a:srgbClr val="000000"/>
                </a:solidFill>
                <a:effectLst/>
                <a:latin typeface="Source Sans Pro" panose="020B0503030403020204" pitchFamily="34" charset="0"/>
              </a:rPr>
              <a:t> that person's lawyer, the right to be heard according to law.  AZ ST S CT RULE 81 CJC Rule 2.6.</a:t>
            </a:r>
          </a:p>
          <a:p>
            <a:r>
              <a:rPr lang="en-US" dirty="0">
                <a:solidFill>
                  <a:srgbClr val="000000"/>
                </a:solidFill>
                <a:latin typeface="Source Sans Pro" panose="020B0503030403020204" pitchFamily="34" charset="0"/>
              </a:rPr>
              <a:t>Balancing that right to be heard </a:t>
            </a:r>
            <a:r>
              <a:rPr lang="en-US">
                <a:solidFill>
                  <a:srgbClr val="000000"/>
                </a:solidFill>
                <a:latin typeface="Source Sans Pro" panose="020B0503030403020204" pitchFamily="34" charset="0"/>
              </a:rPr>
              <a:t>is difficult.</a:t>
            </a:r>
            <a:endParaRPr lang="en-US" dirty="0">
              <a:solidFill>
                <a:srgbClr val="000000"/>
              </a:solidFill>
              <a:effectLst/>
              <a:latin typeface="Source Sans Pro" panose="020B0503030403020204" pitchFamily="34" charset="0"/>
            </a:endParaRPr>
          </a:p>
          <a:p>
            <a:endParaRPr lang="en-US" dirty="0">
              <a:solidFill>
                <a:srgbClr val="000000"/>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991922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Preparation</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Professionalism</a:t>
            </a:r>
          </a:p>
          <a:p>
            <a:r>
              <a:rPr lang="en-US" dirty="0"/>
              <a:t>Understanding our duty to others who may only experience court one time.</a:t>
            </a:r>
          </a:p>
          <a:p>
            <a:r>
              <a:rPr lang="en-US" dirty="0"/>
              <a:t>Know what you are doing before taking a case.</a:t>
            </a:r>
          </a:p>
          <a:p>
            <a:r>
              <a:rPr lang="en-US" dirty="0"/>
              <a:t>Oral motions.</a:t>
            </a:r>
          </a:p>
          <a:p>
            <a:endParaRPr lang="en-US" dirty="0"/>
          </a:p>
          <a:p>
            <a:endParaRPr lang="en-US" dirty="0"/>
          </a:p>
        </p:txBody>
      </p:sp>
    </p:spTree>
    <p:extLst>
      <p:ext uri="{BB962C8B-B14F-4D97-AF65-F5344CB8AC3E}">
        <p14:creationId xmlns:p14="http://schemas.microsoft.com/office/powerpoint/2010/main" val="4178575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Oral argument</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Don’t repeat arguments, highlight them</a:t>
            </a:r>
          </a:p>
          <a:p>
            <a:r>
              <a:rPr lang="en-US" dirty="0"/>
              <a:t>Under advisement is equally possible to a ruling now</a:t>
            </a:r>
          </a:p>
          <a:p>
            <a:r>
              <a:rPr lang="en-US" dirty="0"/>
              <a:t>Win or lose gracefully</a:t>
            </a:r>
          </a:p>
          <a:p>
            <a:endParaRPr lang="en-US" dirty="0"/>
          </a:p>
          <a:p>
            <a:endParaRPr lang="en-US" dirty="0"/>
          </a:p>
          <a:p>
            <a:endParaRPr lang="en-US" dirty="0"/>
          </a:p>
        </p:txBody>
      </p:sp>
    </p:spTree>
    <p:extLst>
      <p:ext uri="{BB962C8B-B14F-4D97-AF65-F5344CB8AC3E}">
        <p14:creationId xmlns:p14="http://schemas.microsoft.com/office/powerpoint/2010/main" val="6085297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Prepare the client for court</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You can lose!</a:t>
            </a:r>
          </a:p>
          <a:p>
            <a:r>
              <a:rPr lang="en-US" dirty="0"/>
              <a:t>Let you do your job and they sit there.</a:t>
            </a:r>
          </a:p>
          <a:p>
            <a:endParaRPr lang="en-US" dirty="0"/>
          </a:p>
          <a:p>
            <a:endParaRPr lang="en-US" dirty="0"/>
          </a:p>
        </p:txBody>
      </p:sp>
    </p:spTree>
    <p:extLst>
      <p:ext uri="{BB962C8B-B14F-4D97-AF65-F5344CB8AC3E}">
        <p14:creationId xmlns:p14="http://schemas.microsoft.com/office/powerpoint/2010/main" val="21291082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Preparation for settlement conference</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Settlement memo should not be cut and paste.</a:t>
            </a:r>
          </a:p>
          <a:p>
            <a:r>
              <a:rPr lang="en-US" dirty="0"/>
              <a:t>Client should know that they will hear bad news.  Disagree if you like, but don’t debate it back and forth.</a:t>
            </a:r>
          </a:p>
          <a:p>
            <a:r>
              <a:rPr lang="en-US" dirty="0"/>
              <a:t>Come there to settle.</a:t>
            </a:r>
          </a:p>
        </p:txBody>
      </p:sp>
    </p:spTree>
    <p:extLst>
      <p:ext uri="{BB962C8B-B14F-4D97-AF65-F5344CB8AC3E}">
        <p14:creationId xmlns:p14="http://schemas.microsoft.com/office/powerpoint/2010/main" val="1927077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Petitioning for attorney fees</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normAutofit/>
          </a:bodyPr>
          <a:lstStyle/>
          <a:p>
            <a:pPr marL="0" marR="0">
              <a:spcBef>
                <a:spcPts val="0"/>
              </a:spcBef>
              <a:spcAft>
                <a:spcPts val="1200"/>
              </a:spcAft>
            </a:pPr>
            <a:r>
              <a:rPr lang="en-US" sz="1800" dirty="0">
                <a:solidFill>
                  <a:srgbClr val="000000"/>
                </a:solidFill>
                <a:effectLst/>
                <a:latin typeface="Times New Roman" panose="02020603050405020304" pitchFamily="18" charset="0"/>
                <a:ea typeface="Calibri" panose="020F0502020204030204" pitchFamily="34" charset="0"/>
              </a:rPr>
              <a:t>“Contingent fees are subject to regulation by this court.  Either a fixed or contingent fee, proper when contracted for, may later turn out to be excessive.”   </a:t>
            </a:r>
            <a:r>
              <a:rPr lang="en-US" sz="1800" u="sng" dirty="0">
                <a:solidFill>
                  <a:srgbClr val="000000"/>
                </a:solidFill>
                <a:effectLst/>
                <a:latin typeface="Times New Roman" panose="02020603050405020304" pitchFamily="18" charset="0"/>
                <a:ea typeface="Calibri" panose="020F0502020204030204" pitchFamily="34" charset="0"/>
              </a:rPr>
              <a:t>Matter of Swartz</a:t>
            </a:r>
            <a:r>
              <a:rPr lang="en-US" sz="1800" dirty="0">
                <a:solidFill>
                  <a:srgbClr val="000000"/>
                </a:solidFill>
                <a:effectLst/>
                <a:latin typeface="Times New Roman" panose="02020603050405020304" pitchFamily="18" charset="0"/>
                <a:ea typeface="Calibri" panose="020F0502020204030204" pitchFamily="34" charset="0"/>
              </a:rPr>
              <a:t>, 141 Ariz. 266, 273, 686 P.2d 1236, 1243 (1984). </a:t>
            </a:r>
            <a:endParaRPr lang="en-US" sz="1800" u="sng" dirty="0">
              <a:solidFill>
                <a:srgbClr val="000000"/>
              </a:solidFill>
              <a:effectLst/>
              <a:latin typeface="Times New Roman" panose="02020603050405020304" pitchFamily="18" charset="0"/>
              <a:ea typeface="Calibri" panose="020F0502020204030204" pitchFamily="34" charset="0"/>
            </a:endParaRPr>
          </a:p>
          <a:p>
            <a:pPr marL="0" marR="0">
              <a:spcBef>
                <a:spcPts val="0"/>
              </a:spcBef>
              <a:spcAft>
                <a:spcPts val="1200"/>
              </a:spcAft>
            </a:pPr>
            <a:r>
              <a:rPr lang="en-US" sz="1800" dirty="0">
                <a:solidFill>
                  <a:srgbClr val="000000"/>
                </a:solidFill>
                <a:effectLst/>
                <a:latin typeface="Times New Roman" panose="02020603050405020304" pitchFamily="18" charset="0"/>
                <a:ea typeface="Calibri" panose="020F0502020204030204" pitchFamily="34" charset="0"/>
              </a:rPr>
              <a:t> Appropriate factors to consider are ”the degree of uncertainty or contingency with respect to liability, amount of damages which may be recovered, or the funds available from which to collect any judgment; 2) the difficulty of the case and the skill required to handle it; 3) the time expended in pursuing it; and, 4) the results obtained.”  </a:t>
            </a:r>
            <a:r>
              <a:rPr lang="en-US" sz="1800" u="sng" dirty="0">
                <a:solidFill>
                  <a:srgbClr val="000000"/>
                </a:solidFill>
                <a:effectLst/>
                <a:latin typeface="Times New Roman" panose="02020603050405020304" pitchFamily="18" charset="0"/>
                <a:ea typeface="Calibri" panose="020F0502020204030204" pitchFamily="34" charset="0"/>
              </a:rPr>
              <a:t>Id</a:t>
            </a:r>
            <a:r>
              <a:rPr lang="en-US" sz="1800" dirty="0">
                <a:solidFill>
                  <a:srgbClr val="000000"/>
                </a:solidFill>
                <a:effectLst/>
                <a:latin typeface="Times New Roman" panose="02020603050405020304" pitchFamily="18" charset="0"/>
                <a:ea typeface="Calibri" panose="020F0502020204030204" pitchFamily="34" charset="0"/>
              </a:rPr>
              <a:t>.  </a:t>
            </a:r>
          </a:p>
          <a:p>
            <a:pPr marL="0" marR="0">
              <a:spcBef>
                <a:spcPts val="0"/>
              </a:spcBef>
              <a:spcAft>
                <a:spcPts val="1200"/>
              </a:spcAft>
            </a:pPr>
            <a:r>
              <a:rPr lang="en-US" sz="1800" dirty="0">
                <a:solidFill>
                  <a:srgbClr val="000000"/>
                </a:solidFill>
                <a:effectLst/>
                <a:latin typeface="Times New Roman" panose="02020603050405020304" pitchFamily="18" charset="0"/>
                <a:ea typeface="Calibri" panose="020F0502020204030204" pitchFamily="34" charset="0"/>
              </a:rPr>
              <a:t>“(T)he determination of whether a fee is unreasonable must be based on the individual facts of each case. (W)e recognize and affirm the probate court's discretion to determine a reasonable fee on a case by case analysis, pursuant to the standards established in ER 1.5(a) and </a:t>
            </a:r>
            <a:r>
              <a:rPr lang="en-US" sz="1800" u="sng" dirty="0">
                <a:solidFill>
                  <a:srgbClr val="000000"/>
                </a:solidFill>
                <a:effectLst/>
                <a:latin typeface="Times New Roman" panose="02020603050405020304" pitchFamily="18" charset="0"/>
                <a:ea typeface="Calibri" panose="020F0502020204030204" pitchFamily="34" charset="0"/>
              </a:rPr>
              <a:t>Swartz</a:t>
            </a:r>
            <a:r>
              <a:rPr lang="en-US" sz="1800" i="1" dirty="0">
                <a:solidFill>
                  <a:srgbClr val="000000"/>
                </a:solidFill>
                <a:effectLst/>
                <a:latin typeface="Times New Roman" panose="02020603050405020304" pitchFamily="18" charset="0"/>
                <a:ea typeface="Calibri" panose="020F0502020204030204" pitchFamily="34" charset="0"/>
              </a:rPr>
              <a:t>,</a:t>
            </a:r>
            <a:r>
              <a:rPr lang="en-US" sz="1800" dirty="0">
                <a:solidFill>
                  <a:srgbClr val="000000"/>
                </a:solidFill>
                <a:effectLst/>
                <a:latin typeface="Times New Roman" panose="02020603050405020304" pitchFamily="18" charset="0"/>
                <a:ea typeface="Calibri" panose="020F0502020204030204" pitchFamily="34" charset="0"/>
              </a:rPr>
              <a:t> as reflected in the probate court's Standards.”  </a:t>
            </a:r>
            <a:r>
              <a:rPr lang="en-US" sz="1800" u="sng" dirty="0">
                <a:solidFill>
                  <a:srgbClr val="000000"/>
                </a:solidFill>
                <a:effectLst/>
                <a:latin typeface="Times New Roman" panose="02020603050405020304" pitchFamily="18" charset="0"/>
                <a:ea typeface="Calibri" panose="020F0502020204030204" pitchFamily="34" charset="0"/>
              </a:rPr>
              <a:t>Matter of Conservatorship of Fallers</a:t>
            </a:r>
            <a:r>
              <a:rPr lang="en-US" sz="1800" dirty="0">
                <a:solidFill>
                  <a:srgbClr val="000000"/>
                </a:solidFill>
                <a:effectLst/>
                <a:latin typeface="Times New Roman" panose="02020603050405020304" pitchFamily="18" charset="0"/>
                <a:ea typeface="Calibri" panose="020F0502020204030204" pitchFamily="34" charset="0"/>
              </a:rPr>
              <a:t>, 181 Ariz. 227, 229, 889 P.2d 20, 22 (Ct. App. 1994). </a:t>
            </a:r>
            <a:endParaRPr lang="en-US" sz="1800" u="sng"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6608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p:txBody>
          <a:bodyPr/>
          <a:lstStyle/>
          <a:p>
            <a:r>
              <a:rPr lang="en-US" dirty="0"/>
              <a:t>Petitioning for attorney fees</a:t>
            </a:r>
          </a:p>
        </p:txBody>
      </p:sp>
      <p:sp>
        <p:nvSpPr>
          <p:cNvPr id="3" name="Content Placeholder 2">
            <a:extLst>
              <a:ext uri="{FF2B5EF4-FFF2-40B4-BE49-F238E27FC236}">
                <a16:creationId xmlns:a16="http://schemas.microsoft.com/office/drawing/2014/main" id="{523332AB-8BAC-90A7-FA22-9764BCA28A5E}"/>
              </a:ext>
            </a:extLst>
          </p:cNvPr>
          <p:cNvSpPr>
            <a:spLocks noGrp="1"/>
          </p:cNvSpPr>
          <p:nvPr>
            <p:ph idx="1"/>
          </p:nvPr>
        </p:nvSpPr>
        <p:spPr/>
        <p:txBody>
          <a:bodyPr/>
          <a:lstStyle/>
          <a:p>
            <a:r>
              <a:rPr lang="en-US" dirty="0"/>
              <a:t>Average PI settlement fees are 30% - why is that?</a:t>
            </a:r>
          </a:p>
          <a:p>
            <a:r>
              <a:rPr lang="en-US" dirty="0"/>
              <a:t>Convincing arguments vs. “less so”</a:t>
            </a:r>
          </a:p>
          <a:p>
            <a:endParaRPr lang="en-US" dirty="0"/>
          </a:p>
          <a:p>
            <a:endParaRPr lang="en-US" dirty="0"/>
          </a:p>
        </p:txBody>
      </p:sp>
    </p:spTree>
    <p:extLst>
      <p:ext uri="{BB962C8B-B14F-4D97-AF65-F5344CB8AC3E}">
        <p14:creationId xmlns:p14="http://schemas.microsoft.com/office/powerpoint/2010/main" val="2553767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A12E-9C2D-1872-71AA-BAFCE066E862}"/>
              </a:ext>
            </a:extLst>
          </p:cNvPr>
          <p:cNvSpPr>
            <a:spLocks noGrp="1"/>
          </p:cNvSpPr>
          <p:nvPr>
            <p:ph type="title"/>
          </p:nvPr>
        </p:nvSpPr>
        <p:spPr/>
        <p:txBody>
          <a:bodyPr/>
          <a:lstStyle/>
          <a:p>
            <a:r>
              <a:rPr lang="en-US" dirty="0"/>
              <a:t>Courtroom etiquette </a:t>
            </a:r>
          </a:p>
        </p:txBody>
      </p:sp>
      <p:sp>
        <p:nvSpPr>
          <p:cNvPr id="3" name="Content Placeholder 2">
            <a:extLst>
              <a:ext uri="{FF2B5EF4-FFF2-40B4-BE49-F238E27FC236}">
                <a16:creationId xmlns:a16="http://schemas.microsoft.com/office/drawing/2014/main" id="{13D500DF-24AC-4B0C-B83C-33410CD760D8}"/>
              </a:ext>
            </a:extLst>
          </p:cNvPr>
          <p:cNvSpPr>
            <a:spLocks noGrp="1"/>
          </p:cNvSpPr>
          <p:nvPr>
            <p:ph idx="1"/>
          </p:nvPr>
        </p:nvSpPr>
        <p:spPr>
          <a:xfrm>
            <a:off x="5180012" y="1777512"/>
            <a:ext cx="6172200" cy="3302976"/>
          </a:xfrm>
        </p:spPr>
        <p:txBody>
          <a:bodyPr/>
          <a:lstStyle/>
          <a:p>
            <a:r>
              <a:rPr lang="en-US" dirty="0"/>
              <a:t>Court staff tell </a:t>
            </a:r>
            <a:r>
              <a:rPr lang="en-US"/>
              <a:t>us everything.</a:t>
            </a:r>
          </a:p>
          <a:p>
            <a:r>
              <a:rPr lang="en-US" dirty="0"/>
              <a:t>Lots of exhibits for an uncontested hearing without using them.</a:t>
            </a:r>
          </a:p>
          <a:p>
            <a:r>
              <a:rPr lang="en-US" dirty="0"/>
              <a:t>Talk to each other beforehand, not just moments before the hearing.</a:t>
            </a:r>
          </a:p>
          <a:p>
            <a:r>
              <a:rPr lang="en-US" dirty="0"/>
              <a:t>Blaming your staff for errors.</a:t>
            </a:r>
          </a:p>
          <a:p>
            <a:endParaRPr lang="en-US" dirty="0"/>
          </a:p>
        </p:txBody>
      </p:sp>
    </p:spTree>
    <p:extLst>
      <p:ext uri="{BB962C8B-B14F-4D97-AF65-F5344CB8AC3E}">
        <p14:creationId xmlns:p14="http://schemas.microsoft.com/office/powerpoint/2010/main" val="515614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A12E-9C2D-1872-71AA-BAFCE066E862}"/>
              </a:ext>
            </a:extLst>
          </p:cNvPr>
          <p:cNvSpPr>
            <a:spLocks noGrp="1"/>
          </p:cNvSpPr>
          <p:nvPr>
            <p:ph type="title"/>
          </p:nvPr>
        </p:nvSpPr>
        <p:spPr/>
        <p:txBody>
          <a:bodyPr/>
          <a:lstStyle/>
          <a:p>
            <a:r>
              <a:rPr lang="en-US" dirty="0"/>
              <a:t>Courtroom etiquette </a:t>
            </a:r>
          </a:p>
        </p:txBody>
      </p:sp>
      <p:sp>
        <p:nvSpPr>
          <p:cNvPr id="3" name="Content Placeholder 2">
            <a:extLst>
              <a:ext uri="{FF2B5EF4-FFF2-40B4-BE49-F238E27FC236}">
                <a16:creationId xmlns:a16="http://schemas.microsoft.com/office/drawing/2014/main" id="{13D500DF-24AC-4B0C-B83C-33410CD760D8}"/>
              </a:ext>
            </a:extLst>
          </p:cNvPr>
          <p:cNvSpPr>
            <a:spLocks noGrp="1"/>
          </p:cNvSpPr>
          <p:nvPr>
            <p:ph idx="1"/>
          </p:nvPr>
        </p:nvSpPr>
        <p:spPr>
          <a:xfrm>
            <a:off x="5180012" y="992187"/>
            <a:ext cx="6172200" cy="4873625"/>
          </a:xfrm>
        </p:spPr>
        <p:txBody>
          <a:bodyPr>
            <a:normAutofit fontScale="92500"/>
          </a:bodyPr>
          <a:lstStyle/>
          <a:p>
            <a:r>
              <a:rPr lang="en-US" dirty="0"/>
              <a:t>Questioning witnesses should be professional.</a:t>
            </a:r>
          </a:p>
          <a:p>
            <a:r>
              <a:rPr lang="en-US" dirty="0"/>
              <a:t>Tone should be appropriate for a professional setting.</a:t>
            </a:r>
          </a:p>
          <a:p>
            <a:r>
              <a:rPr lang="en-US" dirty="0">
                <a:solidFill>
                  <a:srgbClr val="000000"/>
                </a:solidFill>
                <a:effectLst/>
                <a:latin typeface="Source Sans Pro" panose="020B0503030403020204" pitchFamily="34" charset="0"/>
              </a:rPr>
              <a:t>Victim’s bill of rights: Ariz. Const. art. 2, § 2.1(A)(5).</a:t>
            </a:r>
          </a:p>
          <a:p>
            <a:r>
              <a:rPr lang="en-US" dirty="0">
                <a:solidFill>
                  <a:srgbClr val="000000"/>
                </a:solidFill>
                <a:effectLst/>
                <a:latin typeface="Source Sans Pro" panose="020B0503030403020204" pitchFamily="34" charset="0"/>
              </a:rPr>
              <a:t>Is the victim being </a:t>
            </a:r>
            <a:r>
              <a:rPr lang="en-US" dirty="0">
                <a:solidFill>
                  <a:srgbClr val="000000"/>
                </a:solidFill>
                <a:latin typeface="Source Sans Pro" panose="020B0503030403020204" pitchFamily="34" charset="0"/>
              </a:rPr>
              <a:t>treated with respect?</a:t>
            </a:r>
          </a:p>
          <a:p>
            <a:r>
              <a:rPr lang="en-US" dirty="0">
                <a:solidFill>
                  <a:srgbClr val="000000"/>
                </a:solidFill>
                <a:latin typeface="Source Sans Pro" panose="020B0503030403020204" pitchFamily="34" charset="0"/>
              </a:rPr>
              <a:t>How does this impact the defendant’s right to cross examine?</a:t>
            </a:r>
            <a:endParaRPr lang="en-US" dirty="0">
              <a:solidFill>
                <a:srgbClr val="000000"/>
              </a:solidFill>
              <a:effectLst/>
              <a:latin typeface="Source Sans Pro" panose="020B0503030403020204" pitchFamily="34" charset="0"/>
            </a:endParaRPr>
          </a:p>
          <a:p>
            <a:endParaRPr lang="en-US" dirty="0"/>
          </a:p>
        </p:txBody>
      </p:sp>
    </p:spTree>
    <p:extLst>
      <p:ext uri="{BB962C8B-B14F-4D97-AF65-F5344CB8AC3E}">
        <p14:creationId xmlns:p14="http://schemas.microsoft.com/office/powerpoint/2010/main" val="641250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FA12E-9C2D-1872-71AA-BAFCE066E862}"/>
              </a:ext>
            </a:extLst>
          </p:cNvPr>
          <p:cNvSpPr>
            <a:spLocks noGrp="1"/>
          </p:cNvSpPr>
          <p:nvPr>
            <p:ph type="title"/>
          </p:nvPr>
        </p:nvSpPr>
        <p:spPr/>
        <p:txBody>
          <a:bodyPr/>
          <a:lstStyle/>
          <a:p>
            <a:r>
              <a:rPr lang="en-US" dirty="0"/>
              <a:t>Courtroom etiquette </a:t>
            </a:r>
          </a:p>
        </p:txBody>
      </p:sp>
      <p:sp>
        <p:nvSpPr>
          <p:cNvPr id="3" name="Content Placeholder 2">
            <a:extLst>
              <a:ext uri="{FF2B5EF4-FFF2-40B4-BE49-F238E27FC236}">
                <a16:creationId xmlns:a16="http://schemas.microsoft.com/office/drawing/2014/main" id="{13D500DF-24AC-4B0C-B83C-33410CD760D8}"/>
              </a:ext>
            </a:extLst>
          </p:cNvPr>
          <p:cNvSpPr>
            <a:spLocks noGrp="1"/>
          </p:cNvSpPr>
          <p:nvPr>
            <p:ph idx="1"/>
          </p:nvPr>
        </p:nvSpPr>
        <p:spPr>
          <a:xfrm>
            <a:off x="5180012" y="992187"/>
            <a:ext cx="6172200" cy="4873625"/>
          </a:xfrm>
        </p:spPr>
        <p:txBody>
          <a:bodyPr>
            <a:normAutofit/>
          </a:bodyPr>
          <a:lstStyle/>
          <a:p>
            <a:r>
              <a:rPr lang="en-US" dirty="0"/>
              <a:t>Tone of flings must be professional.</a:t>
            </a:r>
          </a:p>
          <a:p>
            <a:r>
              <a:rPr lang="en-US" dirty="0">
                <a:solidFill>
                  <a:srgbClr val="000000"/>
                </a:solidFill>
                <a:effectLst/>
                <a:latin typeface="Source Sans Pro" panose="020B0503030403020204" pitchFamily="34" charset="0"/>
              </a:rPr>
              <a:t>Manners </a:t>
            </a:r>
            <a:r>
              <a:rPr lang="en-US" dirty="0">
                <a:solidFill>
                  <a:srgbClr val="000000"/>
                </a:solidFill>
                <a:latin typeface="Source Sans Pro" panose="020B0503030403020204" pitchFamily="34" charset="0"/>
              </a:rPr>
              <a:t>matter to many of us.</a:t>
            </a:r>
          </a:p>
          <a:p>
            <a:r>
              <a:rPr lang="en-US" dirty="0">
                <a:solidFill>
                  <a:srgbClr val="000000"/>
                </a:solidFill>
                <a:effectLst/>
                <a:latin typeface="Source Sans Pro" panose="020B0503030403020204" pitchFamily="34" charset="0"/>
              </a:rPr>
              <a:t>Respect for opposing counsel and opposing party should be obvious.</a:t>
            </a:r>
          </a:p>
          <a:p>
            <a:endParaRPr lang="en-US" dirty="0"/>
          </a:p>
        </p:txBody>
      </p:sp>
    </p:spTree>
    <p:extLst>
      <p:ext uri="{BB962C8B-B14F-4D97-AF65-F5344CB8AC3E}">
        <p14:creationId xmlns:p14="http://schemas.microsoft.com/office/powerpoint/2010/main" val="538726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232D8-755B-9D22-5C78-10B7502AD45E}"/>
              </a:ext>
            </a:extLst>
          </p:cNvPr>
          <p:cNvSpPr>
            <a:spLocks noGrp="1"/>
          </p:cNvSpPr>
          <p:nvPr>
            <p:ph type="title"/>
          </p:nvPr>
        </p:nvSpPr>
        <p:spPr/>
        <p:txBody>
          <a:bodyPr/>
          <a:lstStyle/>
          <a:p>
            <a:r>
              <a:rPr lang="en-US" dirty="0"/>
              <a:t>Topics for the day</a:t>
            </a:r>
          </a:p>
        </p:txBody>
      </p:sp>
      <p:sp>
        <p:nvSpPr>
          <p:cNvPr id="3" name="Content Placeholder 2">
            <a:extLst>
              <a:ext uri="{FF2B5EF4-FFF2-40B4-BE49-F238E27FC236}">
                <a16:creationId xmlns:a16="http://schemas.microsoft.com/office/drawing/2014/main" id="{BF18133A-5517-6777-3E47-9E7ACF28EEF5}"/>
              </a:ext>
            </a:extLst>
          </p:cNvPr>
          <p:cNvSpPr>
            <a:spLocks noGrp="1"/>
          </p:cNvSpPr>
          <p:nvPr>
            <p:ph idx="1"/>
          </p:nvPr>
        </p:nvSpPr>
        <p:spPr>
          <a:xfrm>
            <a:off x="838200" y="1825625"/>
            <a:ext cx="8758806" cy="4351338"/>
          </a:xfrm>
        </p:spPr>
        <p:txBody>
          <a:bodyPr/>
          <a:lstStyle/>
          <a:p>
            <a:r>
              <a:rPr lang="en-US" dirty="0"/>
              <a:t>How did I get here?</a:t>
            </a:r>
          </a:p>
          <a:p>
            <a:r>
              <a:rPr lang="en-US" dirty="0"/>
              <a:t>What arguments work and what arguments don’t? </a:t>
            </a:r>
          </a:p>
          <a:p>
            <a:r>
              <a:rPr lang="en-US" dirty="0"/>
              <a:t>How to prepare</a:t>
            </a:r>
          </a:p>
          <a:p>
            <a:r>
              <a:rPr lang="en-US" dirty="0"/>
              <a:t>Legal and ethical considerations for courtroom conduct</a:t>
            </a:r>
          </a:p>
          <a:p>
            <a:r>
              <a:rPr lang="en-US" dirty="0"/>
              <a:t>Self-improvement</a:t>
            </a:r>
          </a:p>
          <a:p>
            <a:endParaRPr lang="en-US" dirty="0"/>
          </a:p>
          <a:p>
            <a:endParaRPr lang="en-US" dirty="0"/>
          </a:p>
        </p:txBody>
      </p:sp>
    </p:spTree>
    <p:extLst>
      <p:ext uri="{BB962C8B-B14F-4D97-AF65-F5344CB8AC3E}">
        <p14:creationId xmlns:p14="http://schemas.microsoft.com/office/powerpoint/2010/main" val="194526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4FAC1-12E0-C3DB-2448-B5D1EB0C6848}"/>
              </a:ext>
            </a:extLst>
          </p:cNvPr>
          <p:cNvSpPr>
            <a:spLocks noGrp="1"/>
          </p:cNvSpPr>
          <p:nvPr>
            <p:ph type="title"/>
          </p:nvPr>
        </p:nvSpPr>
        <p:spPr>
          <a:xfrm>
            <a:off x="2641833" y="2588207"/>
            <a:ext cx="10515600" cy="1325563"/>
          </a:xfrm>
        </p:spPr>
        <p:txBody>
          <a:bodyPr/>
          <a:lstStyle/>
          <a:p>
            <a:r>
              <a:rPr lang="en-US" dirty="0"/>
              <a:t>How can we do better?</a:t>
            </a:r>
          </a:p>
        </p:txBody>
      </p:sp>
    </p:spTree>
    <p:extLst>
      <p:ext uri="{BB962C8B-B14F-4D97-AF65-F5344CB8AC3E}">
        <p14:creationId xmlns:p14="http://schemas.microsoft.com/office/powerpoint/2010/main" val="420414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010D-7771-7FC4-C602-7218DAF05B45}"/>
              </a:ext>
            </a:extLst>
          </p:cNvPr>
          <p:cNvSpPr>
            <a:spLocks noGrp="1"/>
          </p:cNvSpPr>
          <p:nvPr>
            <p:ph type="title"/>
          </p:nvPr>
        </p:nvSpPr>
        <p:spPr>
          <a:xfrm>
            <a:off x="836612" y="2392532"/>
            <a:ext cx="3932237" cy="1600200"/>
          </a:xfrm>
        </p:spPr>
        <p:txBody>
          <a:bodyPr/>
          <a:lstStyle/>
          <a:p>
            <a:r>
              <a:rPr lang="en-US" dirty="0"/>
              <a:t>Process for becoming a commissioner</a:t>
            </a:r>
          </a:p>
        </p:txBody>
      </p:sp>
      <p:sp>
        <p:nvSpPr>
          <p:cNvPr id="3" name="Content Placeholder 2">
            <a:extLst>
              <a:ext uri="{FF2B5EF4-FFF2-40B4-BE49-F238E27FC236}">
                <a16:creationId xmlns:a16="http://schemas.microsoft.com/office/drawing/2014/main" id="{915D2B09-0A3D-F782-0813-6E1138512C7B}"/>
              </a:ext>
            </a:extLst>
          </p:cNvPr>
          <p:cNvSpPr>
            <a:spLocks noGrp="1"/>
          </p:cNvSpPr>
          <p:nvPr>
            <p:ph idx="1"/>
          </p:nvPr>
        </p:nvSpPr>
        <p:spPr>
          <a:xfrm>
            <a:off x="5183188" y="987425"/>
            <a:ext cx="6172200" cy="5022757"/>
          </a:xfrm>
        </p:spPr>
        <p:txBody>
          <a:bodyPr>
            <a:normAutofit/>
          </a:bodyPr>
          <a:lstStyle/>
          <a:p>
            <a:r>
              <a:rPr lang="en-US" dirty="0"/>
              <a:t>Have to practice for 5 years.</a:t>
            </a:r>
          </a:p>
          <a:p>
            <a:r>
              <a:rPr lang="en-US" dirty="0"/>
              <a:t>Have to fill out large application.</a:t>
            </a:r>
          </a:p>
          <a:p>
            <a:r>
              <a:rPr lang="en-US" dirty="0"/>
              <a:t>Have to list references of people you have worked with, worked against, and appeared before.</a:t>
            </a:r>
          </a:p>
          <a:p>
            <a:r>
              <a:rPr lang="en-US" dirty="0"/>
              <a:t>Have to include non-attorney references</a:t>
            </a:r>
          </a:p>
          <a:p>
            <a:r>
              <a:rPr lang="en-US" dirty="0"/>
              <a:t>Why does your background make you a good candidate?</a:t>
            </a:r>
          </a:p>
        </p:txBody>
      </p:sp>
    </p:spTree>
    <p:extLst>
      <p:ext uri="{BB962C8B-B14F-4D97-AF65-F5344CB8AC3E}">
        <p14:creationId xmlns:p14="http://schemas.microsoft.com/office/powerpoint/2010/main" val="237184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010D-7771-7FC4-C602-7218DAF05B45}"/>
              </a:ext>
            </a:extLst>
          </p:cNvPr>
          <p:cNvSpPr>
            <a:spLocks noGrp="1"/>
          </p:cNvSpPr>
          <p:nvPr>
            <p:ph type="title"/>
          </p:nvPr>
        </p:nvSpPr>
        <p:spPr>
          <a:xfrm>
            <a:off x="836612" y="1629052"/>
            <a:ext cx="3932237" cy="1600200"/>
          </a:xfrm>
        </p:spPr>
        <p:txBody>
          <a:bodyPr/>
          <a:lstStyle/>
          <a:p>
            <a:r>
              <a:rPr lang="en-US" dirty="0"/>
              <a:t>First day as a commissioner</a:t>
            </a:r>
          </a:p>
        </p:txBody>
      </p:sp>
      <p:sp>
        <p:nvSpPr>
          <p:cNvPr id="3" name="Content Placeholder 2">
            <a:extLst>
              <a:ext uri="{FF2B5EF4-FFF2-40B4-BE49-F238E27FC236}">
                <a16:creationId xmlns:a16="http://schemas.microsoft.com/office/drawing/2014/main" id="{915D2B09-0A3D-F782-0813-6E1138512C7B}"/>
              </a:ext>
            </a:extLst>
          </p:cNvPr>
          <p:cNvSpPr>
            <a:spLocks noGrp="1"/>
          </p:cNvSpPr>
          <p:nvPr>
            <p:ph idx="1"/>
          </p:nvPr>
        </p:nvSpPr>
        <p:spPr>
          <a:xfrm>
            <a:off x="5183188" y="987425"/>
            <a:ext cx="6172200" cy="5022757"/>
          </a:xfrm>
        </p:spPr>
        <p:txBody>
          <a:bodyPr>
            <a:normAutofit/>
          </a:bodyPr>
          <a:lstStyle/>
          <a:p>
            <a:r>
              <a:rPr lang="en-US" dirty="0"/>
              <a:t>Training is a combination of education and shadowing.</a:t>
            </a:r>
          </a:p>
          <a:p>
            <a:r>
              <a:rPr lang="en-US" dirty="0"/>
              <a:t>Often have no background in the practice area.</a:t>
            </a:r>
          </a:p>
          <a:p>
            <a:r>
              <a:rPr lang="en-US" dirty="0"/>
              <a:t>Most of the time, have not taken the judicial training course before taking the bench.</a:t>
            </a:r>
          </a:p>
          <a:p>
            <a:endParaRPr lang="en-US" dirty="0"/>
          </a:p>
          <a:p>
            <a:endParaRPr lang="en-US" dirty="0"/>
          </a:p>
        </p:txBody>
      </p:sp>
    </p:spTree>
    <p:extLst>
      <p:ext uri="{BB962C8B-B14F-4D97-AF65-F5344CB8AC3E}">
        <p14:creationId xmlns:p14="http://schemas.microsoft.com/office/powerpoint/2010/main" val="2218939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EDB69-5DEF-ADD3-70D7-EFFBC4D80FAC}"/>
              </a:ext>
            </a:extLst>
          </p:cNvPr>
          <p:cNvSpPr>
            <a:spLocks noGrp="1"/>
          </p:cNvSpPr>
          <p:nvPr>
            <p:ph type="title"/>
          </p:nvPr>
        </p:nvSpPr>
        <p:spPr/>
        <p:txBody>
          <a:bodyPr/>
          <a:lstStyle/>
          <a:p>
            <a:r>
              <a:rPr lang="en-US" dirty="0"/>
              <a:t>Did you know?</a:t>
            </a:r>
          </a:p>
        </p:txBody>
      </p:sp>
      <p:sp>
        <p:nvSpPr>
          <p:cNvPr id="3" name="Content Placeholder 2">
            <a:extLst>
              <a:ext uri="{FF2B5EF4-FFF2-40B4-BE49-F238E27FC236}">
                <a16:creationId xmlns:a16="http://schemas.microsoft.com/office/drawing/2014/main" id="{FD5E26BA-4305-8EF8-DCA1-D75F889E196E}"/>
              </a:ext>
            </a:extLst>
          </p:cNvPr>
          <p:cNvSpPr>
            <a:spLocks noGrp="1"/>
          </p:cNvSpPr>
          <p:nvPr>
            <p:ph idx="1"/>
          </p:nvPr>
        </p:nvSpPr>
        <p:spPr/>
        <p:txBody>
          <a:bodyPr/>
          <a:lstStyle/>
          <a:p>
            <a:r>
              <a:rPr lang="en-US" dirty="0"/>
              <a:t>Most people tune out in about 10 minutes according to “</a:t>
            </a:r>
            <a:r>
              <a:rPr lang="en-US" b="1" dirty="0">
                <a:solidFill>
                  <a:srgbClr val="333333"/>
                </a:solidFill>
                <a:effectLst/>
                <a:latin typeface="Merriweather" panose="020B0604020202020204" pitchFamily="2" charset="0"/>
              </a:rPr>
              <a:t>Your Audience Tunes Out After 10 Minutes. Here's How To Keep Their Attention” (Carmine Gallo, Forbes, February 8, 2019).</a:t>
            </a:r>
          </a:p>
          <a:p>
            <a:r>
              <a:rPr lang="en-US" b="1" dirty="0">
                <a:solidFill>
                  <a:srgbClr val="333333"/>
                </a:solidFill>
                <a:latin typeface="Merriweather" panose="020B0604020202020204" pitchFamily="2" charset="0"/>
              </a:rPr>
              <a:t>Ways to keep attention require me to keep you engaged.</a:t>
            </a:r>
          </a:p>
          <a:p>
            <a:pPr marL="0" indent="0">
              <a:buNone/>
            </a:pPr>
            <a:endParaRPr lang="en-US" b="1" dirty="0">
              <a:solidFill>
                <a:srgbClr val="333333"/>
              </a:solidFill>
              <a:effectLst/>
              <a:latin typeface="Merriweather" panose="020B0604020202020204" pitchFamily="2" charset="0"/>
            </a:endParaRPr>
          </a:p>
          <a:p>
            <a:endParaRPr lang="en-US" dirty="0"/>
          </a:p>
          <a:p>
            <a:endParaRPr lang="en-US" dirty="0"/>
          </a:p>
        </p:txBody>
      </p:sp>
    </p:spTree>
    <p:extLst>
      <p:ext uri="{BB962C8B-B14F-4D97-AF65-F5344CB8AC3E}">
        <p14:creationId xmlns:p14="http://schemas.microsoft.com/office/powerpoint/2010/main" val="2109062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18">
            <a:extLst>
              <a:ext uri="{FF2B5EF4-FFF2-40B4-BE49-F238E27FC236}">
                <a16:creationId xmlns:a16="http://schemas.microsoft.com/office/drawing/2014/main" id="{C83A5C14-ED91-4CD1-809E-D29FF97C9A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1" name="Freeform: Shape 20">
            <a:extLst>
              <a:ext uri="{FF2B5EF4-FFF2-40B4-BE49-F238E27FC236}">
                <a16:creationId xmlns:a16="http://schemas.microsoft.com/office/drawing/2014/main" id="{56065185-5C34-4F86-AA96-AA4D065B0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01600" sx="102000" sy="102000" algn="ctr"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descr="A dog lying on a couch&#10;&#10;Description automatically generated">
            <a:extLst>
              <a:ext uri="{FF2B5EF4-FFF2-40B4-BE49-F238E27FC236}">
                <a16:creationId xmlns:a16="http://schemas.microsoft.com/office/drawing/2014/main" id="{650F099D-907E-B3F5-AA29-305A91C150EE}"/>
              </a:ext>
            </a:extLst>
          </p:cNvPr>
          <p:cNvPicPr>
            <a:picLocks noChangeAspect="1"/>
          </p:cNvPicPr>
          <p:nvPr/>
        </p:nvPicPr>
        <p:blipFill rotWithShape="1">
          <a:blip r:embed="rId2">
            <a:extLst>
              <a:ext uri="{28A0092B-C50C-407E-A947-70E740481C1C}">
                <a14:useLocalDpi xmlns:a14="http://schemas.microsoft.com/office/drawing/2010/main" val="0"/>
              </a:ext>
            </a:extLst>
          </a:blip>
          <a:srcRect t="35817" b="33208"/>
          <a:stretch/>
        </p:blipFill>
        <p:spPr>
          <a:xfrm>
            <a:off x="1114426" y="10"/>
            <a:ext cx="9963149" cy="6857990"/>
          </a:xfrm>
          <a:custGeom>
            <a:avLst/>
            <a:gdLst/>
            <a:ahLst/>
            <a:cxnLst/>
            <a:rect l="l" t="t" r="r" b="b"/>
            <a:pathLst>
              <a:path w="9948672" h="6858000">
                <a:moveTo>
                  <a:pt x="1593452" y="0"/>
                </a:moveTo>
                <a:lnTo>
                  <a:pt x="8355220" y="0"/>
                </a:lnTo>
                <a:lnTo>
                  <a:pt x="8491722" y="130333"/>
                </a:lnTo>
                <a:cubicBezTo>
                  <a:pt x="9391900" y="1031820"/>
                  <a:pt x="9948672" y="2277214"/>
                  <a:pt x="9948672" y="3652838"/>
                </a:cubicBezTo>
                <a:cubicBezTo>
                  <a:pt x="9948672" y="4856509"/>
                  <a:pt x="9522393" y="5960473"/>
                  <a:pt x="8812775" y="6821583"/>
                </a:cubicBezTo>
                <a:lnTo>
                  <a:pt x="8781276" y="6858000"/>
                </a:lnTo>
                <a:lnTo>
                  <a:pt x="1167397" y="6858000"/>
                </a:lnTo>
                <a:lnTo>
                  <a:pt x="1135897" y="6821583"/>
                </a:lnTo>
                <a:cubicBezTo>
                  <a:pt x="426279" y="5960473"/>
                  <a:pt x="0" y="4856509"/>
                  <a:pt x="0" y="3652838"/>
                </a:cubicBezTo>
                <a:cubicBezTo>
                  <a:pt x="0" y="2277214"/>
                  <a:pt x="556772" y="1031820"/>
                  <a:pt x="1456950" y="130333"/>
                </a:cubicBezTo>
                <a:close/>
              </a:path>
            </a:pathLst>
          </a:custGeom>
        </p:spPr>
      </p:pic>
    </p:spTree>
    <p:extLst>
      <p:ext uri="{BB962C8B-B14F-4D97-AF65-F5344CB8AC3E}">
        <p14:creationId xmlns:p14="http://schemas.microsoft.com/office/powerpoint/2010/main" val="448802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E9659-8D7A-3CA4-200F-1C6172625798}"/>
              </a:ext>
            </a:extLst>
          </p:cNvPr>
          <p:cNvSpPr>
            <a:spLocks noGrp="1"/>
          </p:cNvSpPr>
          <p:nvPr>
            <p:ph type="title"/>
          </p:nvPr>
        </p:nvSpPr>
        <p:spPr/>
        <p:txBody>
          <a:bodyPr/>
          <a:lstStyle/>
          <a:p>
            <a:r>
              <a:rPr lang="en-US" dirty="0"/>
              <a:t>Commissioners</a:t>
            </a:r>
          </a:p>
        </p:txBody>
      </p:sp>
      <p:sp>
        <p:nvSpPr>
          <p:cNvPr id="3" name="Content Placeholder 2">
            <a:extLst>
              <a:ext uri="{FF2B5EF4-FFF2-40B4-BE49-F238E27FC236}">
                <a16:creationId xmlns:a16="http://schemas.microsoft.com/office/drawing/2014/main" id="{85441E10-2BBA-B9A8-6DC4-9C983971CB25}"/>
              </a:ext>
            </a:extLst>
          </p:cNvPr>
          <p:cNvSpPr>
            <a:spLocks noGrp="1"/>
          </p:cNvSpPr>
          <p:nvPr>
            <p:ph idx="1"/>
          </p:nvPr>
        </p:nvSpPr>
        <p:spPr/>
        <p:txBody>
          <a:bodyPr>
            <a:normAutofit/>
          </a:bodyPr>
          <a:lstStyle/>
          <a:p>
            <a:r>
              <a:rPr lang="en-US" dirty="0"/>
              <a:t>Range from 1975 to 2011</a:t>
            </a:r>
          </a:p>
          <a:p>
            <a:r>
              <a:rPr lang="en-US" dirty="0"/>
              <a:t>Average year of graduating college: 1994</a:t>
            </a:r>
          </a:p>
          <a:p>
            <a:r>
              <a:rPr lang="en-US" dirty="0"/>
              <a:t>Average age likely 51</a:t>
            </a:r>
          </a:p>
          <a:p>
            <a:r>
              <a:rPr lang="en-US" dirty="0"/>
              <a:t>Oldest is 70</a:t>
            </a:r>
          </a:p>
          <a:p>
            <a:r>
              <a:rPr lang="en-US" dirty="0"/>
              <a:t>Youngest is 34</a:t>
            </a:r>
          </a:p>
        </p:txBody>
      </p:sp>
    </p:spTree>
    <p:extLst>
      <p:ext uri="{BB962C8B-B14F-4D97-AF65-F5344CB8AC3E}">
        <p14:creationId xmlns:p14="http://schemas.microsoft.com/office/powerpoint/2010/main" val="443026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DBE65-45F3-9F89-DD1B-C25269D040FA}"/>
              </a:ext>
            </a:extLst>
          </p:cNvPr>
          <p:cNvSpPr>
            <a:spLocks noGrp="1"/>
          </p:cNvSpPr>
          <p:nvPr>
            <p:ph type="title"/>
          </p:nvPr>
        </p:nvSpPr>
        <p:spPr/>
        <p:txBody>
          <a:bodyPr/>
          <a:lstStyle/>
          <a:p>
            <a:r>
              <a:rPr lang="en-US" dirty="0"/>
              <a:t>Generation X</a:t>
            </a:r>
          </a:p>
        </p:txBody>
      </p:sp>
      <p:sp>
        <p:nvSpPr>
          <p:cNvPr id="3" name="Content Placeholder 2">
            <a:extLst>
              <a:ext uri="{FF2B5EF4-FFF2-40B4-BE49-F238E27FC236}">
                <a16:creationId xmlns:a16="http://schemas.microsoft.com/office/drawing/2014/main" id="{74EFD26C-A9E0-8998-EDF7-54F0FC7A1ABF}"/>
              </a:ext>
            </a:extLst>
          </p:cNvPr>
          <p:cNvSpPr>
            <a:spLocks noGrp="1"/>
          </p:cNvSpPr>
          <p:nvPr>
            <p:ph idx="1"/>
          </p:nvPr>
        </p:nvSpPr>
        <p:spPr/>
        <p:txBody>
          <a:bodyPr/>
          <a:lstStyle/>
          <a:p>
            <a:r>
              <a:rPr lang="en-US" dirty="0"/>
              <a:t>Born between 1965 and 1980.</a:t>
            </a:r>
          </a:p>
          <a:p>
            <a:r>
              <a:rPr lang="en-US" dirty="0"/>
              <a:t>65.1 million – third largest population</a:t>
            </a:r>
          </a:p>
          <a:p>
            <a:r>
              <a:rPr lang="en-US" dirty="0"/>
              <a:t>Young adulthood included AIDS, changing world order, and dot com/2008 recessions.</a:t>
            </a:r>
          </a:p>
          <a:p>
            <a:r>
              <a:rPr lang="en-US" dirty="0"/>
              <a:t>Boomerang kids.</a:t>
            </a:r>
          </a:p>
          <a:p>
            <a:r>
              <a:rPr lang="en-US" dirty="0"/>
              <a:t>Fairly even split politically, tilting right.</a:t>
            </a:r>
          </a:p>
          <a:p>
            <a:r>
              <a:rPr lang="en-US" dirty="0"/>
              <a:t> Hit hard by COVID impact to retirement plans</a:t>
            </a:r>
          </a:p>
          <a:p>
            <a:endParaRPr lang="en-US" dirty="0"/>
          </a:p>
        </p:txBody>
      </p:sp>
      <p:sp>
        <p:nvSpPr>
          <p:cNvPr id="4" name="TextBox 3">
            <a:extLst>
              <a:ext uri="{FF2B5EF4-FFF2-40B4-BE49-F238E27FC236}">
                <a16:creationId xmlns:a16="http://schemas.microsoft.com/office/drawing/2014/main" id="{F2728238-0E7B-699F-C2A5-BA510C955292}"/>
              </a:ext>
            </a:extLst>
          </p:cNvPr>
          <p:cNvSpPr txBox="1"/>
          <p:nvPr/>
        </p:nvSpPr>
        <p:spPr>
          <a:xfrm>
            <a:off x="328474" y="5942568"/>
            <a:ext cx="11345350" cy="369332"/>
          </a:xfrm>
          <a:prstGeom prst="rect">
            <a:avLst/>
          </a:prstGeom>
          <a:noFill/>
        </p:spPr>
        <p:txBody>
          <a:bodyPr wrap="none" rtlCol="0">
            <a:spAutoFit/>
          </a:bodyPr>
          <a:lstStyle/>
          <a:p>
            <a:r>
              <a:rPr lang="en-US" dirty="0"/>
              <a:t>Source: Generation X | Origin, Years, Characteristics, &amp; Facts | Britannica, by Amy McKenna, last updated June 292, 203</a:t>
            </a:r>
          </a:p>
        </p:txBody>
      </p:sp>
    </p:spTree>
    <p:extLst>
      <p:ext uri="{BB962C8B-B14F-4D97-AF65-F5344CB8AC3E}">
        <p14:creationId xmlns:p14="http://schemas.microsoft.com/office/powerpoint/2010/main" val="477938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448</TotalTime>
  <Words>1888</Words>
  <Application>Microsoft Office PowerPoint</Application>
  <PresentationFormat>Widescreen</PresentationFormat>
  <Paragraphs>127</Paragraphs>
  <Slides>30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Merriweather</vt:lpstr>
      <vt:lpstr>Source Sans Pro</vt:lpstr>
      <vt:lpstr>Source Sans Pro Black</vt:lpstr>
      <vt:lpstr>Times New Roman</vt:lpstr>
      <vt:lpstr>Office Theme</vt:lpstr>
      <vt:lpstr>Tips from the bench</vt:lpstr>
      <vt:lpstr>PowerPoint Presentation</vt:lpstr>
      <vt:lpstr>Topics for the day</vt:lpstr>
      <vt:lpstr>Process for becoming a commissioner</vt:lpstr>
      <vt:lpstr>First day as a commissioner</vt:lpstr>
      <vt:lpstr>Did you know?</vt:lpstr>
      <vt:lpstr>PowerPoint Presentation</vt:lpstr>
      <vt:lpstr>Commissioners</vt:lpstr>
      <vt:lpstr>Generation X</vt:lpstr>
      <vt:lpstr>Millennials</vt:lpstr>
      <vt:lpstr>PowerPoint Presentation</vt:lpstr>
      <vt:lpstr>Background matters</vt:lpstr>
      <vt:lpstr>PowerPoint Presentation</vt:lpstr>
      <vt:lpstr>PowerPoint Presentation</vt:lpstr>
      <vt:lpstr>“Unusual” pleadings or complaints</vt:lpstr>
      <vt:lpstr>What is a “reasonable inquiry”?</vt:lpstr>
      <vt:lpstr>What is a “reasonable inquiry”?</vt:lpstr>
      <vt:lpstr>“Unusual” pleadings or complaints</vt:lpstr>
      <vt:lpstr>How to avoid a Rule 11 violation</vt:lpstr>
      <vt:lpstr>Pro per litigants</vt:lpstr>
      <vt:lpstr>Preparation</vt:lpstr>
      <vt:lpstr>Oral argument</vt:lpstr>
      <vt:lpstr>Prepare the client for court</vt:lpstr>
      <vt:lpstr>Preparation for settlement conference</vt:lpstr>
      <vt:lpstr>Petitioning for attorney fees</vt:lpstr>
      <vt:lpstr>Petitioning for attorney fees</vt:lpstr>
      <vt:lpstr>Courtroom etiquette </vt:lpstr>
      <vt:lpstr>Courtroom etiquette </vt:lpstr>
      <vt:lpstr>Courtroom etiquette </vt:lpstr>
      <vt:lpstr>How can we do better?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Thomas Marquoit - SUPCRTX</dc:creator>
  <cp:lastModifiedBy>Wendy Anderson</cp:lastModifiedBy>
  <cp:revision>9</cp:revision>
  <dcterms:created xsi:type="dcterms:W3CDTF">2023-07-11T16:10:31Z</dcterms:created>
  <dcterms:modified xsi:type="dcterms:W3CDTF">2023-08-21T21:27:51Z</dcterms:modified>
</cp:coreProperties>
</file>