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mp" ContentType="image/g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50"/>
  </p:notesMasterIdLst>
  <p:handoutMasterIdLst>
    <p:handoutMasterId r:id="rId51"/>
  </p:handoutMasterIdLst>
  <p:sldIdLst>
    <p:sldId id="436" r:id="rId5"/>
    <p:sldId id="479" r:id="rId6"/>
    <p:sldId id="505" r:id="rId7"/>
    <p:sldId id="506" r:id="rId8"/>
    <p:sldId id="441" r:id="rId9"/>
    <p:sldId id="450" r:id="rId10"/>
    <p:sldId id="437" r:id="rId11"/>
    <p:sldId id="453" r:id="rId12"/>
    <p:sldId id="438" r:id="rId13"/>
    <p:sldId id="440" r:id="rId14"/>
    <p:sldId id="451" r:id="rId15"/>
    <p:sldId id="508" r:id="rId16"/>
    <p:sldId id="454" r:id="rId17"/>
    <p:sldId id="442" r:id="rId18"/>
    <p:sldId id="456" r:id="rId19"/>
    <p:sldId id="455" r:id="rId20"/>
    <p:sldId id="509" r:id="rId21"/>
    <p:sldId id="458" r:id="rId22"/>
    <p:sldId id="459" r:id="rId23"/>
    <p:sldId id="460" r:id="rId24"/>
    <p:sldId id="435" r:id="rId25"/>
    <p:sldId id="444" r:id="rId26"/>
    <p:sldId id="462" r:id="rId27"/>
    <p:sldId id="443" r:id="rId28"/>
    <p:sldId id="466" r:id="rId29"/>
    <p:sldId id="470" r:id="rId30"/>
    <p:sldId id="471" r:id="rId31"/>
    <p:sldId id="472" r:id="rId32"/>
    <p:sldId id="473" r:id="rId33"/>
    <p:sldId id="474" r:id="rId34"/>
    <p:sldId id="475" r:id="rId35"/>
    <p:sldId id="476" r:id="rId36"/>
    <p:sldId id="510" r:id="rId37"/>
    <p:sldId id="480" r:id="rId38"/>
    <p:sldId id="481" r:id="rId39"/>
    <p:sldId id="483" r:id="rId40"/>
    <p:sldId id="484" r:id="rId41"/>
    <p:sldId id="485" r:id="rId42"/>
    <p:sldId id="486" r:id="rId43"/>
    <p:sldId id="487" r:id="rId44"/>
    <p:sldId id="515" r:id="rId45"/>
    <p:sldId id="512" r:id="rId46"/>
    <p:sldId id="513" r:id="rId47"/>
    <p:sldId id="507" r:id="rId48"/>
    <p:sldId id="504"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046"/>
    <a:srgbClr val="41818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73" autoAdjust="0"/>
  </p:normalViewPr>
  <p:slideViewPr>
    <p:cSldViewPr snapToGrid="0">
      <p:cViewPr varScale="1">
        <p:scale>
          <a:sx n="104" d="100"/>
          <a:sy n="104" d="100"/>
        </p:scale>
        <p:origin x="786" y="114"/>
      </p:cViewPr>
      <p:guideLst/>
    </p:cSldViewPr>
  </p:slideViewPr>
  <p:outlineViewPr>
    <p:cViewPr>
      <p:scale>
        <a:sx n="33" d="100"/>
        <a:sy n="33" d="100"/>
      </p:scale>
      <p:origin x="0" y="-17146"/>
    </p:cViewPr>
  </p:outlineViewPr>
  <p:notesTextViewPr>
    <p:cViewPr>
      <p:scale>
        <a:sx n="1" d="1"/>
        <a:sy n="1" d="1"/>
      </p:scale>
      <p:origin x="0" y="0"/>
    </p:cViewPr>
  </p:notesTextViewPr>
  <p:sorterViewPr>
    <p:cViewPr varScale="1">
      <p:scale>
        <a:sx n="1" d="1"/>
        <a:sy n="1" d="1"/>
      </p:scale>
      <p:origin x="0" y="-871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4D2272-D660-A337-AEF3-BE066BD5453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FE5A70-71C2-F335-270C-B94537340C5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DC5A369-CA0E-4FC6-90EE-5FA969A08EF8}" type="datetimeFigureOut">
              <a:rPr lang="en-US" smtClean="0"/>
              <a:t>9/26/2024</a:t>
            </a:fld>
            <a:endParaRPr lang="en-US" dirty="0"/>
          </a:p>
        </p:txBody>
      </p:sp>
      <p:sp>
        <p:nvSpPr>
          <p:cNvPr id="4" name="Footer Placeholder 3">
            <a:extLst>
              <a:ext uri="{FF2B5EF4-FFF2-40B4-BE49-F238E27FC236}">
                <a16:creationId xmlns:a16="http://schemas.microsoft.com/office/drawing/2014/main" id="{D91E1B03-0F86-16E7-11BE-81F9F4CD66B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4524B8-3914-99B2-2620-0F2A88D335A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09210F9-8331-407C-A034-F95DCB303EBC}" type="slidenum">
              <a:rPr lang="en-US" smtClean="0"/>
              <a:t>‹#›</a:t>
            </a:fld>
            <a:endParaRPr lang="en-US" dirty="0"/>
          </a:p>
        </p:txBody>
      </p:sp>
    </p:spTree>
    <p:extLst>
      <p:ext uri="{BB962C8B-B14F-4D97-AF65-F5344CB8AC3E}">
        <p14:creationId xmlns:p14="http://schemas.microsoft.com/office/powerpoint/2010/main" val="931005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4AB06A-EEDC-421C-B5A0-5E9E5241A8E5}" type="datetimeFigureOut">
              <a:rPr lang="en-US" smtClean="0"/>
              <a:t>9/26/2024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BF9438-3EEF-4192-9815-F6F44770AEF7}" type="slidenum">
              <a:rPr lang="en-US" smtClean="0"/>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a:t>
            </a:fld>
            <a:endParaRPr lang="en-US" dirty="0"/>
          </a:p>
        </p:txBody>
      </p:sp>
    </p:spTree>
    <p:extLst>
      <p:ext uri="{BB962C8B-B14F-4D97-AF65-F5344CB8AC3E}">
        <p14:creationId xmlns:p14="http://schemas.microsoft.com/office/powerpoint/2010/main" val="236904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10</a:t>
            </a:fld>
            <a:endParaRPr lang="en-US" dirty="0"/>
          </a:p>
        </p:txBody>
      </p:sp>
    </p:spTree>
    <p:extLst>
      <p:ext uri="{BB962C8B-B14F-4D97-AF65-F5344CB8AC3E}">
        <p14:creationId xmlns:p14="http://schemas.microsoft.com/office/powerpoint/2010/main" val="19937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11</a:t>
            </a:fld>
            <a:endParaRPr lang="en-US" dirty="0"/>
          </a:p>
        </p:txBody>
      </p:sp>
    </p:spTree>
    <p:extLst>
      <p:ext uri="{BB962C8B-B14F-4D97-AF65-F5344CB8AC3E}">
        <p14:creationId xmlns:p14="http://schemas.microsoft.com/office/powerpoint/2010/main" val="307914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12</a:t>
            </a:fld>
            <a:endParaRPr lang="en-US" dirty="0"/>
          </a:p>
        </p:txBody>
      </p:sp>
    </p:spTree>
    <p:extLst>
      <p:ext uri="{BB962C8B-B14F-4D97-AF65-F5344CB8AC3E}">
        <p14:creationId xmlns:p14="http://schemas.microsoft.com/office/powerpoint/2010/main" val="1982518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13</a:t>
            </a:fld>
            <a:endParaRPr lang="en-US" dirty="0"/>
          </a:p>
        </p:txBody>
      </p:sp>
    </p:spTree>
    <p:extLst>
      <p:ext uri="{BB962C8B-B14F-4D97-AF65-F5344CB8AC3E}">
        <p14:creationId xmlns:p14="http://schemas.microsoft.com/office/powerpoint/2010/main" val="333049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14</a:t>
            </a:fld>
            <a:endParaRPr lang="en-US" dirty="0"/>
          </a:p>
        </p:txBody>
      </p:sp>
    </p:spTree>
    <p:extLst>
      <p:ext uri="{BB962C8B-B14F-4D97-AF65-F5344CB8AC3E}">
        <p14:creationId xmlns:p14="http://schemas.microsoft.com/office/powerpoint/2010/main" val="137500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15</a:t>
            </a:fld>
            <a:endParaRPr lang="en-US" dirty="0"/>
          </a:p>
        </p:txBody>
      </p:sp>
    </p:spTree>
    <p:extLst>
      <p:ext uri="{BB962C8B-B14F-4D97-AF65-F5344CB8AC3E}">
        <p14:creationId xmlns:p14="http://schemas.microsoft.com/office/powerpoint/2010/main" val="32962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16</a:t>
            </a:fld>
            <a:endParaRPr lang="en-US" dirty="0"/>
          </a:p>
        </p:txBody>
      </p:sp>
    </p:spTree>
    <p:extLst>
      <p:ext uri="{BB962C8B-B14F-4D97-AF65-F5344CB8AC3E}">
        <p14:creationId xmlns:p14="http://schemas.microsoft.com/office/powerpoint/2010/main" val="107283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17</a:t>
            </a:fld>
            <a:endParaRPr lang="en-US" dirty="0"/>
          </a:p>
        </p:txBody>
      </p:sp>
    </p:spTree>
    <p:extLst>
      <p:ext uri="{BB962C8B-B14F-4D97-AF65-F5344CB8AC3E}">
        <p14:creationId xmlns:p14="http://schemas.microsoft.com/office/powerpoint/2010/main" val="278681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18</a:t>
            </a:fld>
            <a:endParaRPr lang="en-US" dirty="0"/>
          </a:p>
        </p:txBody>
      </p:sp>
    </p:spTree>
    <p:extLst>
      <p:ext uri="{BB962C8B-B14F-4D97-AF65-F5344CB8AC3E}">
        <p14:creationId xmlns:p14="http://schemas.microsoft.com/office/powerpoint/2010/main" val="261865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19</a:t>
            </a:fld>
            <a:endParaRPr lang="en-US" dirty="0"/>
          </a:p>
        </p:txBody>
      </p:sp>
    </p:spTree>
    <p:extLst>
      <p:ext uri="{BB962C8B-B14F-4D97-AF65-F5344CB8AC3E}">
        <p14:creationId xmlns:p14="http://schemas.microsoft.com/office/powerpoint/2010/main" val="418193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a:t>
            </a:fld>
            <a:endParaRPr lang="en-US" dirty="0"/>
          </a:p>
        </p:txBody>
      </p:sp>
    </p:spTree>
    <p:extLst>
      <p:ext uri="{BB962C8B-B14F-4D97-AF65-F5344CB8AC3E}">
        <p14:creationId xmlns:p14="http://schemas.microsoft.com/office/powerpoint/2010/main" val="1489400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20</a:t>
            </a:fld>
            <a:endParaRPr lang="en-US" dirty="0"/>
          </a:p>
        </p:txBody>
      </p:sp>
    </p:spTree>
    <p:extLst>
      <p:ext uri="{BB962C8B-B14F-4D97-AF65-F5344CB8AC3E}">
        <p14:creationId xmlns:p14="http://schemas.microsoft.com/office/powerpoint/2010/main" val="1784542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21</a:t>
            </a:fld>
            <a:endParaRPr lang="en-US" dirty="0"/>
          </a:p>
        </p:txBody>
      </p:sp>
    </p:spTree>
    <p:extLst>
      <p:ext uri="{BB962C8B-B14F-4D97-AF65-F5344CB8AC3E}">
        <p14:creationId xmlns:p14="http://schemas.microsoft.com/office/powerpoint/2010/main" val="3284469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22</a:t>
            </a:fld>
            <a:endParaRPr lang="en-US" dirty="0"/>
          </a:p>
        </p:txBody>
      </p:sp>
    </p:spTree>
    <p:extLst>
      <p:ext uri="{BB962C8B-B14F-4D97-AF65-F5344CB8AC3E}">
        <p14:creationId xmlns:p14="http://schemas.microsoft.com/office/powerpoint/2010/main" val="1182412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23</a:t>
            </a:fld>
            <a:endParaRPr lang="en-US" dirty="0"/>
          </a:p>
        </p:txBody>
      </p:sp>
    </p:spTree>
    <p:extLst>
      <p:ext uri="{BB962C8B-B14F-4D97-AF65-F5344CB8AC3E}">
        <p14:creationId xmlns:p14="http://schemas.microsoft.com/office/powerpoint/2010/main" val="3312516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24</a:t>
            </a:fld>
            <a:endParaRPr lang="en-US" dirty="0"/>
          </a:p>
        </p:txBody>
      </p:sp>
    </p:spTree>
    <p:extLst>
      <p:ext uri="{BB962C8B-B14F-4D97-AF65-F5344CB8AC3E}">
        <p14:creationId xmlns:p14="http://schemas.microsoft.com/office/powerpoint/2010/main" val="3689266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25</a:t>
            </a:fld>
            <a:endParaRPr lang="en-US" dirty="0"/>
          </a:p>
        </p:txBody>
      </p:sp>
    </p:spTree>
    <p:extLst>
      <p:ext uri="{BB962C8B-B14F-4D97-AF65-F5344CB8AC3E}">
        <p14:creationId xmlns:p14="http://schemas.microsoft.com/office/powerpoint/2010/main" val="394426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26</a:t>
            </a:fld>
            <a:endParaRPr lang="en-US" dirty="0"/>
          </a:p>
        </p:txBody>
      </p:sp>
    </p:spTree>
    <p:extLst>
      <p:ext uri="{BB962C8B-B14F-4D97-AF65-F5344CB8AC3E}">
        <p14:creationId xmlns:p14="http://schemas.microsoft.com/office/powerpoint/2010/main" val="299699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27</a:t>
            </a:fld>
            <a:endParaRPr lang="en-US" dirty="0"/>
          </a:p>
        </p:txBody>
      </p:sp>
    </p:spTree>
    <p:extLst>
      <p:ext uri="{BB962C8B-B14F-4D97-AF65-F5344CB8AC3E}">
        <p14:creationId xmlns:p14="http://schemas.microsoft.com/office/powerpoint/2010/main" val="1016743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28</a:t>
            </a:fld>
            <a:endParaRPr lang="en-US" dirty="0"/>
          </a:p>
        </p:txBody>
      </p:sp>
    </p:spTree>
    <p:extLst>
      <p:ext uri="{BB962C8B-B14F-4D97-AF65-F5344CB8AC3E}">
        <p14:creationId xmlns:p14="http://schemas.microsoft.com/office/powerpoint/2010/main" val="274149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29</a:t>
            </a:fld>
            <a:endParaRPr lang="en-US" dirty="0"/>
          </a:p>
        </p:txBody>
      </p:sp>
    </p:spTree>
    <p:extLst>
      <p:ext uri="{BB962C8B-B14F-4D97-AF65-F5344CB8AC3E}">
        <p14:creationId xmlns:p14="http://schemas.microsoft.com/office/powerpoint/2010/main" val="418522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a:t>
            </a:fld>
            <a:endParaRPr lang="en-US" dirty="0"/>
          </a:p>
        </p:txBody>
      </p:sp>
    </p:spTree>
    <p:extLst>
      <p:ext uri="{BB962C8B-B14F-4D97-AF65-F5344CB8AC3E}">
        <p14:creationId xmlns:p14="http://schemas.microsoft.com/office/powerpoint/2010/main" val="402650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30</a:t>
            </a:fld>
            <a:endParaRPr lang="en-US" dirty="0"/>
          </a:p>
        </p:txBody>
      </p:sp>
    </p:spTree>
    <p:extLst>
      <p:ext uri="{BB962C8B-B14F-4D97-AF65-F5344CB8AC3E}">
        <p14:creationId xmlns:p14="http://schemas.microsoft.com/office/powerpoint/2010/main" val="1062918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31</a:t>
            </a:fld>
            <a:endParaRPr lang="en-US" dirty="0"/>
          </a:p>
        </p:txBody>
      </p:sp>
    </p:spTree>
    <p:extLst>
      <p:ext uri="{BB962C8B-B14F-4D97-AF65-F5344CB8AC3E}">
        <p14:creationId xmlns:p14="http://schemas.microsoft.com/office/powerpoint/2010/main" val="1523908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32</a:t>
            </a:fld>
            <a:endParaRPr lang="en-US" dirty="0"/>
          </a:p>
        </p:txBody>
      </p:sp>
    </p:spTree>
    <p:extLst>
      <p:ext uri="{BB962C8B-B14F-4D97-AF65-F5344CB8AC3E}">
        <p14:creationId xmlns:p14="http://schemas.microsoft.com/office/powerpoint/2010/main" val="1830764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33</a:t>
            </a:fld>
            <a:endParaRPr lang="en-US" dirty="0"/>
          </a:p>
        </p:txBody>
      </p:sp>
    </p:spTree>
    <p:extLst>
      <p:ext uri="{BB962C8B-B14F-4D97-AF65-F5344CB8AC3E}">
        <p14:creationId xmlns:p14="http://schemas.microsoft.com/office/powerpoint/2010/main" val="1513832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34</a:t>
            </a:fld>
            <a:endParaRPr lang="en-US" dirty="0"/>
          </a:p>
        </p:txBody>
      </p:sp>
    </p:spTree>
    <p:extLst>
      <p:ext uri="{BB962C8B-B14F-4D97-AF65-F5344CB8AC3E}">
        <p14:creationId xmlns:p14="http://schemas.microsoft.com/office/powerpoint/2010/main" val="2542386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35</a:t>
            </a:fld>
            <a:endParaRPr lang="en-US" dirty="0"/>
          </a:p>
        </p:txBody>
      </p:sp>
    </p:spTree>
    <p:extLst>
      <p:ext uri="{BB962C8B-B14F-4D97-AF65-F5344CB8AC3E}">
        <p14:creationId xmlns:p14="http://schemas.microsoft.com/office/powerpoint/2010/main" val="218008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36</a:t>
            </a:fld>
            <a:endParaRPr lang="en-US" dirty="0"/>
          </a:p>
        </p:txBody>
      </p:sp>
    </p:spTree>
    <p:extLst>
      <p:ext uri="{BB962C8B-B14F-4D97-AF65-F5344CB8AC3E}">
        <p14:creationId xmlns:p14="http://schemas.microsoft.com/office/powerpoint/2010/main" val="3415617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37</a:t>
            </a:fld>
            <a:endParaRPr lang="en-US" dirty="0"/>
          </a:p>
        </p:txBody>
      </p:sp>
    </p:spTree>
    <p:extLst>
      <p:ext uri="{BB962C8B-B14F-4D97-AF65-F5344CB8AC3E}">
        <p14:creationId xmlns:p14="http://schemas.microsoft.com/office/powerpoint/2010/main" val="2765188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38</a:t>
            </a:fld>
            <a:endParaRPr lang="en-US" dirty="0"/>
          </a:p>
        </p:txBody>
      </p:sp>
    </p:spTree>
    <p:extLst>
      <p:ext uri="{BB962C8B-B14F-4D97-AF65-F5344CB8AC3E}">
        <p14:creationId xmlns:p14="http://schemas.microsoft.com/office/powerpoint/2010/main" val="3966755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39</a:t>
            </a:fld>
            <a:endParaRPr lang="en-US" dirty="0"/>
          </a:p>
        </p:txBody>
      </p:sp>
    </p:spTree>
    <p:extLst>
      <p:ext uri="{BB962C8B-B14F-4D97-AF65-F5344CB8AC3E}">
        <p14:creationId xmlns:p14="http://schemas.microsoft.com/office/powerpoint/2010/main" val="41074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a:t>
            </a:fld>
            <a:endParaRPr lang="en-US" dirty="0"/>
          </a:p>
        </p:txBody>
      </p:sp>
    </p:spTree>
    <p:extLst>
      <p:ext uri="{BB962C8B-B14F-4D97-AF65-F5344CB8AC3E}">
        <p14:creationId xmlns:p14="http://schemas.microsoft.com/office/powerpoint/2010/main" val="3284771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40</a:t>
            </a:fld>
            <a:endParaRPr lang="en-US" dirty="0"/>
          </a:p>
        </p:txBody>
      </p:sp>
    </p:spTree>
    <p:extLst>
      <p:ext uri="{BB962C8B-B14F-4D97-AF65-F5344CB8AC3E}">
        <p14:creationId xmlns:p14="http://schemas.microsoft.com/office/powerpoint/2010/main" val="1879776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41</a:t>
            </a:fld>
            <a:endParaRPr lang="en-US" dirty="0"/>
          </a:p>
        </p:txBody>
      </p:sp>
    </p:spTree>
    <p:extLst>
      <p:ext uri="{BB962C8B-B14F-4D97-AF65-F5344CB8AC3E}">
        <p14:creationId xmlns:p14="http://schemas.microsoft.com/office/powerpoint/2010/main" val="1946210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42</a:t>
            </a:fld>
            <a:endParaRPr lang="en-US" dirty="0"/>
          </a:p>
        </p:txBody>
      </p:sp>
    </p:spTree>
    <p:extLst>
      <p:ext uri="{BB962C8B-B14F-4D97-AF65-F5344CB8AC3E}">
        <p14:creationId xmlns:p14="http://schemas.microsoft.com/office/powerpoint/2010/main" val="4051265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43</a:t>
            </a:fld>
            <a:endParaRPr lang="en-US" dirty="0"/>
          </a:p>
        </p:txBody>
      </p:sp>
    </p:spTree>
    <p:extLst>
      <p:ext uri="{BB962C8B-B14F-4D97-AF65-F5344CB8AC3E}">
        <p14:creationId xmlns:p14="http://schemas.microsoft.com/office/powerpoint/2010/main" val="1288840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44</a:t>
            </a:fld>
            <a:endParaRPr lang="en-US" dirty="0"/>
          </a:p>
        </p:txBody>
      </p:sp>
    </p:spTree>
    <p:extLst>
      <p:ext uri="{BB962C8B-B14F-4D97-AF65-F5344CB8AC3E}">
        <p14:creationId xmlns:p14="http://schemas.microsoft.com/office/powerpoint/2010/main" val="46041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45</a:t>
            </a:fld>
            <a:endParaRPr lang="en-US" dirty="0"/>
          </a:p>
        </p:txBody>
      </p:sp>
    </p:spTree>
    <p:extLst>
      <p:ext uri="{BB962C8B-B14F-4D97-AF65-F5344CB8AC3E}">
        <p14:creationId xmlns:p14="http://schemas.microsoft.com/office/powerpoint/2010/main" val="271382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5</a:t>
            </a:fld>
            <a:endParaRPr lang="en-US" dirty="0"/>
          </a:p>
        </p:txBody>
      </p:sp>
    </p:spTree>
    <p:extLst>
      <p:ext uri="{BB962C8B-B14F-4D97-AF65-F5344CB8AC3E}">
        <p14:creationId xmlns:p14="http://schemas.microsoft.com/office/powerpoint/2010/main" val="4030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6</a:t>
            </a:fld>
            <a:endParaRPr lang="en-US" dirty="0"/>
          </a:p>
        </p:txBody>
      </p:sp>
    </p:spTree>
    <p:extLst>
      <p:ext uri="{BB962C8B-B14F-4D97-AF65-F5344CB8AC3E}">
        <p14:creationId xmlns:p14="http://schemas.microsoft.com/office/powerpoint/2010/main" val="3314067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7</a:t>
            </a:fld>
            <a:endParaRPr lang="en-US" dirty="0"/>
          </a:p>
        </p:txBody>
      </p:sp>
    </p:spTree>
    <p:extLst>
      <p:ext uri="{BB962C8B-B14F-4D97-AF65-F5344CB8AC3E}">
        <p14:creationId xmlns:p14="http://schemas.microsoft.com/office/powerpoint/2010/main" val="1244630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8</a:t>
            </a:fld>
            <a:endParaRPr lang="en-US" dirty="0"/>
          </a:p>
        </p:txBody>
      </p:sp>
    </p:spTree>
    <p:extLst>
      <p:ext uri="{BB962C8B-B14F-4D97-AF65-F5344CB8AC3E}">
        <p14:creationId xmlns:p14="http://schemas.microsoft.com/office/powerpoint/2010/main" val="283059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9</a:t>
            </a:fld>
            <a:endParaRPr lang="en-US" dirty="0"/>
          </a:p>
        </p:txBody>
      </p:sp>
    </p:spTree>
    <p:extLst>
      <p:ext uri="{BB962C8B-B14F-4D97-AF65-F5344CB8AC3E}">
        <p14:creationId xmlns:p14="http://schemas.microsoft.com/office/powerpoint/2010/main" val="160195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223638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7498561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361101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40DA2-B75D-1B49-51F9-967501F7F67B}"/>
              </a:ext>
            </a:extLst>
          </p:cNvPr>
          <p:cNvSpPr>
            <a:spLocks noGrp="1"/>
          </p:cNvSpPr>
          <p:nvPr>
            <p:ph type="title" hasCustomPrompt="1"/>
          </p:nvPr>
        </p:nvSpPr>
        <p:spPr>
          <a:xfrm>
            <a:off x="994876" y="887638"/>
            <a:ext cx="10202248" cy="5094496"/>
          </a:xfrm>
        </p:spPr>
        <p:txBody>
          <a:bodyPr/>
          <a:lstStyle>
            <a:lvl1pPr algn="ctr">
              <a:defRPr sz="4800">
                <a:solidFill>
                  <a:schemeClr val="bg1"/>
                </a:solidFill>
              </a:defRPr>
            </a:lvl1pPr>
          </a:lstStyle>
          <a:p>
            <a:r>
              <a:rPr lang="en-US" dirty="0"/>
              <a:t>Click to add title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2" name="Rectangle 1">
            <a:extLst>
              <a:ext uri="{FF2B5EF4-FFF2-40B4-BE49-F238E27FC236}">
                <a16:creationId xmlns:a16="http://schemas.microsoft.com/office/drawing/2014/main" id="{8E93BDAB-CB06-403B-00FD-9D1C2812A298}"/>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6FB1FDB-9C8A-890A-5051-8D49E105FD49}"/>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1">
            <a:extLst>
              <a:ext uri="{FF2B5EF4-FFF2-40B4-BE49-F238E27FC236}">
                <a16:creationId xmlns:a16="http://schemas.microsoft.com/office/drawing/2014/main" id="{46056E81-9CB5-42E9-6689-B711F575C8F2}"/>
              </a:ext>
              <a:ext uri="{C183D7F6-B498-43B3-948B-1728B52AA6E4}">
                <adec:decorative xmlns:adec="http://schemas.microsoft.com/office/drawing/2017/decorative" val="1"/>
              </a:ext>
            </a:extLst>
          </p:cNvPr>
          <p:cNvSpPr/>
          <p:nvPr userDrawn="1"/>
        </p:nvSpPr>
        <p:spPr>
          <a:xfrm flipV="1">
            <a:off x="8981493" y="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2">
            <a:extLst>
              <a:ext uri="{FF2B5EF4-FFF2-40B4-BE49-F238E27FC236}">
                <a16:creationId xmlns:a16="http://schemas.microsoft.com/office/drawing/2014/main" id="{3D075254-6FC4-6738-BBBE-1BACB99E424A}"/>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5620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b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BA2562-20F9-9DC8-81EB-6ED26B24D7E3}"/>
              </a:ext>
              <a:ext uri="{C183D7F6-B498-43B3-948B-1728B52AA6E4}">
                <adec:decorative xmlns:adec="http://schemas.microsoft.com/office/drawing/2017/decorative" val="1"/>
              </a:ext>
            </a:extLst>
          </p:cNvPr>
          <p:cNvSpPr/>
          <p:nvPr userDrawn="1"/>
        </p:nvSpPr>
        <p:spPr>
          <a:xfrm>
            <a:off x="1" y="5983099"/>
            <a:ext cx="12192000" cy="8739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25">
            <a:extLst>
              <a:ext uri="{FF2B5EF4-FFF2-40B4-BE49-F238E27FC236}">
                <a16:creationId xmlns:a16="http://schemas.microsoft.com/office/drawing/2014/main" id="{369E878B-C75C-98DC-B694-2C40507C4945}"/>
              </a:ext>
              <a:ext uri="{C183D7F6-B498-43B3-948B-1728B52AA6E4}">
                <adec:decorative xmlns:adec="http://schemas.microsoft.com/office/drawing/2017/decorative" val="1"/>
              </a:ext>
            </a:extLst>
          </p:cNvPr>
          <p:cNvSpPr/>
          <p:nvPr userDrawn="1"/>
        </p:nvSpPr>
        <p:spPr>
          <a:xfrm>
            <a:off x="8991644" y="3657675"/>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7">
            <a:extLst>
              <a:ext uri="{FF2B5EF4-FFF2-40B4-BE49-F238E27FC236}">
                <a16:creationId xmlns:a16="http://schemas.microsoft.com/office/drawing/2014/main" id="{DC03A063-67E0-718E-206C-6C807C20026A}"/>
              </a:ext>
              <a:ext uri="{C183D7F6-B498-43B3-948B-1728B52AA6E4}">
                <adec:decorative xmlns:adec="http://schemas.microsoft.com/office/drawing/2017/decorative" val="1"/>
              </a:ext>
            </a:extLst>
          </p:cNvPr>
          <p:cNvSpPr>
            <a:spLocks noChangeAspect="1"/>
          </p:cNvSpPr>
          <p:nvPr userDrawn="1"/>
        </p:nvSpPr>
        <p:spPr>
          <a:xfrm flipH="1" flipV="1">
            <a:off x="0" y="-5"/>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30">
            <a:extLst>
              <a:ext uri="{FF2B5EF4-FFF2-40B4-BE49-F238E27FC236}">
                <a16:creationId xmlns:a16="http://schemas.microsoft.com/office/drawing/2014/main" id="{6D86FEEF-2721-A616-B636-7C6F8B1B5D56}"/>
              </a:ext>
              <a:ext uri="{C183D7F6-B498-43B3-948B-1728B52AA6E4}">
                <adec:decorative xmlns:adec="http://schemas.microsoft.com/office/drawing/2017/decorative" val="1"/>
              </a:ext>
            </a:extLst>
          </p:cNvPr>
          <p:cNvSpPr>
            <a:spLocks noChangeAspect="1"/>
          </p:cNvSpPr>
          <p:nvPr userDrawn="1"/>
        </p:nvSpPr>
        <p:spPr>
          <a:xfrm rot="16200000" flipH="1" flipV="1">
            <a:off x="-433923" y="554625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17">
            <a:extLst>
              <a:ext uri="{FF2B5EF4-FFF2-40B4-BE49-F238E27FC236}">
                <a16:creationId xmlns:a16="http://schemas.microsoft.com/office/drawing/2014/main" id="{4AC20A76-77DC-62F7-C0E5-66C03853B31E}"/>
              </a:ext>
            </a:extLst>
          </p:cNvPr>
          <p:cNvSpPr>
            <a:spLocks noGrp="1"/>
          </p:cNvSpPr>
          <p:nvPr>
            <p:ph type="title" hasCustomPrompt="1"/>
          </p:nvPr>
        </p:nvSpPr>
        <p:spPr>
          <a:xfrm>
            <a:off x="1371599" y="1478396"/>
            <a:ext cx="3710355" cy="3445297"/>
          </a:xfrm>
        </p:spPr>
        <p:txBody>
          <a:bodyPr>
            <a:normAutofit/>
          </a:bodyPr>
          <a:lstStyle>
            <a:lvl1pPr>
              <a:defRPr sz="3600">
                <a:solidFill>
                  <a:schemeClr val="accent2">
                    <a:lumMod val="75000"/>
                  </a:schemeClr>
                </a:solidFill>
              </a:defRPr>
            </a:lvl1pPr>
          </a:lstStyle>
          <a:p>
            <a:r>
              <a:rPr lang="en-US" dirty="0"/>
              <a:t>Click to add title</a:t>
            </a:r>
          </a:p>
        </p:txBody>
      </p:sp>
      <p:sp>
        <p:nvSpPr>
          <p:cNvPr id="20" name="Content Placeholder 19">
            <a:extLst>
              <a:ext uri="{FF2B5EF4-FFF2-40B4-BE49-F238E27FC236}">
                <a16:creationId xmlns:a16="http://schemas.microsoft.com/office/drawing/2014/main" id="{CF99A149-DEF4-9E0F-D0DE-E859DB6CA539}"/>
              </a:ext>
            </a:extLst>
          </p:cNvPr>
          <p:cNvSpPr>
            <a:spLocks noGrp="1"/>
          </p:cNvSpPr>
          <p:nvPr>
            <p:ph sz="quarter" idx="10" hasCustomPrompt="1"/>
          </p:nvPr>
        </p:nvSpPr>
        <p:spPr>
          <a:xfrm>
            <a:off x="5360465" y="1477963"/>
            <a:ext cx="5536135" cy="3446462"/>
          </a:xfrm>
        </p:spPr>
        <p:txBody>
          <a:bodyPr anchor="ct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chemeClr val="bg1"/>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4624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id="{A18D9F31-445F-F144-A393-66C1BDE8083D}"/>
              </a:ext>
              <a:ext uri="{C183D7F6-B498-43B3-948B-1728B52AA6E4}">
                <adec:decorative xmlns:adec="http://schemas.microsoft.com/office/drawing/2017/decorative" val="1"/>
              </a:ext>
            </a:extLst>
          </p:cNvPr>
          <p:cNvSpPr/>
          <p:nvPr userDrawn="1"/>
        </p:nvSpPr>
        <p:spPr>
          <a:xfrm flipV="1">
            <a:off x="4570022" y="3390898"/>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4">
            <a:extLst>
              <a:ext uri="{FF2B5EF4-FFF2-40B4-BE49-F238E27FC236}">
                <a16:creationId xmlns:a16="http://schemas.microsoft.com/office/drawing/2014/main" id="{24F2F994-08EA-D901-82B7-02E175B2FF92}"/>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7">
            <a:extLst>
              <a:ext uri="{FF2B5EF4-FFF2-40B4-BE49-F238E27FC236}">
                <a16:creationId xmlns:a16="http://schemas.microsoft.com/office/drawing/2014/main" id="{863EE949-1BE5-CFA7-69CC-5235FFE07F0F}"/>
              </a:ext>
            </a:extLst>
          </p:cNvPr>
          <p:cNvSpPr>
            <a:spLocks noGrp="1"/>
          </p:cNvSpPr>
          <p:nvPr>
            <p:ph type="title" hasCustomPrompt="1"/>
          </p:nvPr>
        </p:nvSpPr>
        <p:spPr>
          <a:xfrm>
            <a:off x="1371598" y="1415562"/>
            <a:ext cx="5750171" cy="4009292"/>
          </a:xfrm>
        </p:spPr>
        <p:txBody>
          <a:bodyPr>
            <a:normAutofit/>
          </a:bodyPr>
          <a:lstStyle>
            <a:lvl1pPr>
              <a:defRPr sz="3600">
                <a:solidFill>
                  <a:schemeClr val="bg2"/>
                </a:solidFill>
              </a:defRPr>
            </a:lvl1pPr>
          </a:lstStyle>
          <a:p>
            <a:r>
              <a:rPr lang="en-US" dirty="0"/>
              <a:t>Click to add title</a:t>
            </a:r>
          </a:p>
        </p:txBody>
      </p:sp>
      <p:sp>
        <p:nvSpPr>
          <p:cNvPr id="4" name="Picture Placeholder 18">
            <a:extLst>
              <a:ext uri="{FF2B5EF4-FFF2-40B4-BE49-F238E27FC236}">
                <a16:creationId xmlns:a16="http://schemas.microsoft.com/office/drawing/2014/main" id="{A2B2C17F-12DD-A683-5602-F16A1C9647FB}"/>
              </a:ext>
            </a:extLst>
          </p:cNvPr>
          <p:cNvSpPr>
            <a:spLocks noGrp="1"/>
          </p:cNvSpPr>
          <p:nvPr>
            <p:ph type="pic" sz="quarter" idx="13"/>
          </p:nvPr>
        </p:nvSpPr>
        <p:spPr>
          <a:xfrm>
            <a:off x="7877908" y="1"/>
            <a:ext cx="4314092"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2">
              <a:lumMod val="75000"/>
            </a:schemeClr>
          </a:solidFill>
        </p:spPr>
        <p:txBody>
          <a:bodyPr wrap="square" lIns="1463040" tIns="822960" rIns="1463040" anchor="t" anchorCtr="0">
            <a:noAutofit/>
          </a:bodyPr>
          <a:lstStyle>
            <a:lvl1pPr marL="0" indent="0" algn="ctr">
              <a:buNone/>
              <a:defRPr sz="1600">
                <a:solidFill>
                  <a:schemeClr val="bg2"/>
                </a:solidFill>
              </a:defRPr>
            </a:lvl1pPr>
          </a:lstStyle>
          <a:p>
            <a:r>
              <a:rPr lang="en-US" dirty="0"/>
              <a:t>Click icon to add picture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190446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10C35C-5361-BD30-EB79-01BD72158B57}"/>
              </a:ext>
              <a:ext uri="{C183D7F6-B498-43B3-948B-1728B52AA6E4}">
                <adec:decorative xmlns:adec="http://schemas.microsoft.com/office/drawing/2017/decorative" val="1"/>
              </a:ext>
            </a:extLst>
          </p:cNvPr>
          <p:cNvSpPr/>
          <p:nvPr userDrawn="1"/>
        </p:nvSpPr>
        <p:spPr>
          <a:xfrm rot="5400000">
            <a:off x="-2992038" y="2992045"/>
            <a:ext cx="6858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26">
            <a:extLst>
              <a:ext uri="{FF2B5EF4-FFF2-40B4-BE49-F238E27FC236}">
                <a16:creationId xmlns:a16="http://schemas.microsoft.com/office/drawing/2014/main" id="{948A7171-32A3-1CAC-DDFD-7C44DDAF06EA}"/>
              </a:ext>
              <a:ext uri="{C183D7F6-B498-43B3-948B-1728B52AA6E4}">
                <adec:decorative xmlns:adec="http://schemas.microsoft.com/office/drawing/2017/decorative" val="1"/>
              </a:ext>
            </a:extLst>
          </p:cNvPr>
          <p:cNvSpPr>
            <a:spLocks noChangeAspect="1"/>
          </p:cNvSpPr>
          <p:nvPr userDrawn="1"/>
        </p:nvSpPr>
        <p:spPr>
          <a:xfrm flipH="1" flipV="1">
            <a:off x="1" y="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7">
            <a:extLst>
              <a:ext uri="{FF2B5EF4-FFF2-40B4-BE49-F238E27FC236}">
                <a16:creationId xmlns:a16="http://schemas.microsoft.com/office/drawing/2014/main" id="{06FD5EAC-FAC4-CDB4-6AB8-809E940F0780}"/>
              </a:ext>
              <a:ext uri="{C183D7F6-B498-43B3-948B-1728B52AA6E4}">
                <adec:decorative xmlns:adec="http://schemas.microsoft.com/office/drawing/2017/decorative" val="1"/>
              </a:ext>
            </a:extLst>
          </p:cNvPr>
          <p:cNvSpPr/>
          <p:nvPr userDrawn="1"/>
        </p:nvSpPr>
        <p:spPr>
          <a:xfrm>
            <a:off x="8991644" y="3657688"/>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9">
            <a:extLst>
              <a:ext uri="{FF2B5EF4-FFF2-40B4-BE49-F238E27FC236}">
                <a16:creationId xmlns:a16="http://schemas.microsoft.com/office/drawing/2014/main" id="{6DA13352-25BC-FD28-A34C-DD204D5BF178}"/>
              </a:ext>
            </a:extLst>
          </p:cNvPr>
          <p:cNvSpPr>
            <a:spLocks noGrp="1"/>
          </p:cNvSpPr>
          <p:nvPr>
            <p:ph type="title" hasCustomPrompt="1"/>
          </p:nvPr>
        </p:nvSpPr>
        <p:spPr>
          <a:xfrm>
            <a:off x="1381748" y="246183"/>
            <a:ext cx="9525000" cy="1919521"/>
          </a:xfrm>
        </p:spPr>
        <p:txBody>
          <a:bodyPr>
            <a:normAutofit/>
          </a:bodyPr>
          <a:lstStyle>
            <a:lvl1pPr>
              <a:defRPr sz="3600">
                <a:solidFill>
                  <a:schemeClr val="accent2">
                    <a:lumMod val="75000"/>
                  </a:schemeClr>
                </a:solidFill>
              </a:defRPr>
            </a:lvl1pPr>
          </a:lstStyle>
          <a:p>
            <a:r>
              <a:rPr lang="en-US" dirty="0"/>
              <a:t>Click to add title</a:t>
            </a:r>
          </a:p>
        </p:txBody>
      </p:sp>
      <p:sp>
        <p:nvSpPr>
          <p:cNvPr id="12" name="Content Placeholder 11">
            <a:extLst>
              <a:ext uri="{FF2B5EF4-FFF2-40B4-BE49-F238E27FC236}">
                <a16:creationId xmlns:a16="http://schemas.microsoft.com/office/drawing/2014/main" id="{034108AC-4ED2-99E6-0212-0AC0802C553A}"/>
              </a:ext>
            </a:extLst>
          </p:cNvPr>
          <p:cNvSpPr>
            <a:spLocks noGrp="1"/>
          </p:cNvSpPr>
          <p:nvPr>
            <p:ph sz="quarter" idx="10" hasCustomPrompt="1"/>
          </p:nvPr>
        </p:nvSpPr>
        <p:spPr>
          <a:xfrm>
            <a:off x="1371600" y="2274033"/>
            <a:ext cx="9525000" cy="3317875"/>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222593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3">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B6590-E6B3-B91C-752E-88256804F19D}"/>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6">
            <a:extLst>
              <a:ext uri="{FF2B5EF4-FFF2-40B4-BE49-F238E27FC236}">
                <a16:creationId xmlns:a16="http://schemas.microsoft.com/office/drawing/2014/main" id="{3A11B3D3-2DE9-50B1-D34F-653D46693293}"/>
              </a:ext>
              <a:ext uri="{C183D7F6-B498-43B3-948B-1728B52AA6E4}">
                <adec:decorative xmlns:adec="http://schemas.microsoft.com/office/drawing/2017/decorative" val="1"/>
              </a:ext>
            </a:extLst>
          </p:cNvPr>
          <p:cNvSpPr/>
          <p:nvPr userDrawn="1"/>
        </p:nvSpPr>
        <p:spPr>
          <a:xfrm>
            <a:off x="8981493" y="365768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7">
            <a:extLst>
              <a:ext uri="{FF2B5EF4-FFF2-40B4-BE49-F238E27FC236}">
                <a16:creationId xmlns:a16="http://schemas.microsoft.com/office/drawing/2014/main" id="{5EEBEB28-1DE8-01FC-1208-CE71F445D835}"/>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1">
            <a:extLst>
              <a:ext uri="{FF2B5EF4-FFF2-40B4-BE49-F238E27FC236}">
                <a16:creationId xmlns:a16="http://schemas.microsoft.com/office/drawing/2014/main" id="{836BB78A-11DB-CCF3-7F2E-C0243B40951E}"/>
              </a:ext>
              <a:ext uri="{C183D7F6-B498-43B3-948B-1728B52AA6E4}">
                <adec:decorative xmlns:adec="http://schemas.microsoft.com/office/drawing/2017/decorative" val="1"/>
              </a:ext>
            </a:extLst>
          </p:cNvPr>
          <p:cNvSpPr>
            <a:spLocks noChangeAspect="1"/>
          </p:cNvSpPr>
          <p:nvPr userDrawn="1"/>
        </p:nvSpPr>
        <p:spPr>
          <a:xfrm rot="16200000" flipH="1" flipV="1">
            <a:off x="-433923" y="5546255"/>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00220F55-A7D0-A330-0E21-94E0D5ECA856}"/>
              </a:ext>
            </a:extLst>
          </p:cNvPr>
          <p:cNvSpPr>
            <a:spLocks noGrp="1"/>
          </p:cNvSpPr>
          <p:nvPr>
            <p:ph type="title" hasCustomPrompt="1"/>
          </p:nvPr>
        </p:nvSpPr>
        <p:spPr>
          <a:xfrm>
            <a:off x="1750734" y="835269"/>
            <a:ext cx="8690533" cy="2821183"/>
          </a:xfrm>
        </p:spPr>
        <p:txBody>
          <a:bodyPr anchor="b">
            <a:normAutofit/>
          </a:bodyPr>
          <a:lstStyle>
            <a:lvl1pPr algn="ctr">
              <a:defRPr sz="3600">
                <a:solidFill>
                  <a:schemeClr val="bg2"/>
                </a:solidFill>
              </a:defRPr>
            </a:lvl1pPr>
          </a:lstStyle>
          <a:p>
            <a:r>
              <a:rPr lang="en-US" dirty="0"/>
              <a:t>Click to add title</a:t>
            </a:r>
          </a:p>
        </p:txBody>
      </p:sp>
      <p:sp>
        <p:nvSpPr>
          <p:cNvPr id="11" name="Content Placeholder 10">
            <a:extLst>
              <a:ext uri="{FF2B5EF4-FFF2-40B4-BE49-F238E27FC236}">
                <a16:creationId xmlns:a16="http://schemas.microsoft.com/office/drawing/2014/main" id="{560B5AC1-38AD-9D8D-25F1-F8E10DE48AD7}"/>
              </a:ext>
            </a:extLst>
          </p:cNvPr>
          <p:cNvSpPr>
            <a:spLocks noGrp="1"/>
          </p:cNvSpPr>
          <p:nvPr>
            <p:ph sz="quarter" idx="10" hasCustomPrompt="1"/>
          </p:nvPr>
        </p:nvSpPr>
        <p:spPr>
          <a:xfrm>
            <a:off x="1745739" y="3858233"/>
            <a:ext cx="8700522" cy="1953481"/>
          </a:xfrm>
        </p:spPr>
        <p:txBody>
          <a:bodyPr>
            <a:normAutofit/>
          </a:bodyPr>
          <a:lstStyle>
            <a:lvl1pPr marL="0" indent="0" algn="ctr">
              <a:buNone/>
              <a:defRPr sz="1800">
                <a:solidFill>
                  <a:schemeClr val="bg2"/>
                </a:solidFill>
              </a:defRPr>
            </a:lvl1pPr>
            <a:lvl2pPr marL="457200" indent="0" algn="ctr">
              <a:buNone/>
              <a:defRPr sz="1600">
                <a:solidFill>
                  <a:schemeClr val="bg2"/>
                </a:solidFill>
              </a:defRPr>
            </a:lvl2pPr>
            <a:lvl3pPr marL="914400" indent="0" algn="ctr">
              <a:buNone/>
              <a:defRPr sz="1400">
                <a:solidFill>
                  <a:schemeClr val="bg2"/>
                </a:solidFill>
              </a:defRPr>
            </a:lvl3pPr>
            <a:lvl4pPr marL="1371600" indent="0" algn="ctr">
              <a:buNone/>
              <a:defRPr sz="1200">
                <a:solidFill>
                  <a:schemeClr val="bg2"/>
                </a:solidFill>
              </a:defRPr>
            </a:lvl4pPr>
            <a:lvl5pPr marL="1828800" indent="0" algn="ctr">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721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FFEEC7-A0A7-27CB-3F2D-796281DCDC94}"/>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20">
            <a:extLst>
              <a:ext uri="{FF2B5EF4-FFF2-40B4-BE49-F238E27FC236}">
                <a16:creationId xmlns:a16="http://schemas.microsoft.com/office/drawing/2014/main" id="{2DCCFF86-2471-421E-E5FF-E38943252F15}"/>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21">
            <a:extLst>
              <a:ext uri="{FF2B5EF4-FFF2-40B4-BE49-F238E27FC236}">
                <a16:creationId xmlns:a16="http://schemas.microsoft.com/office/drawing/2014/main" id="{8300B484-623C-071D-E849-138F761417EE}"/>
              </a:ext>
              <a:ext uri="{C183D7F6-B498-43B3-948B-1728B52AA6E4}">
                <adec:decorative xmlns:adec="http://schemas.microsoft.com/office/drawing/2017/decorative" val="1"/>
              </a:ext>
            </a:extLst>
          </p:cNvPr>
          <p:cNvSpPr>
            <a:spLocks noChangeAspect="1"/>
          </p:cNvSpPr>
          <p:nvPr userDrawn="1"/>
        </p:nvSpPr>
        <p:spPr>
          <a:xfrm rot="16200000" flipH="1" flipV="1">
            <a:off x="-433923" y="5546255"/>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itle 18">
            <a:extLst>
              <a:ext uri="{FF2B5EF4-FFF2-40B4-BE49-F238E27FC236}">
                <a16:creationId xmlns:a16="http://schemas.microsoft.com/office/drawing/2014/main" id="{99A6249F-0E28-0ABF-FE63-7ECC0E106258}"/>
              </a:ext>
            </a:extLst>
          </p:cNvPr>
          <p:cNvSpPr>
            <a:spLocks noGrp="1"/>
          </p:cNvSpPr>
          <p:nvPr>
            <p:ph type="title" hasCustomPrompt="1"/>
          </p:nvPr>
        </p:nvSpPr>
        <p:spPr>
          <a:xfrm>
            <a:off x="1362805" y="344399"/>
            <a:ext cx="9599008" cy="1729547"/>
          </a:xfrm>
        </p:spPr>
        <p:txBody>
          <a:bodyPr>
            <a:normAutofit/>
          </a:bodyPr>
          <a:lstStyle>
            <a:lvl1pPr>
              <a:defRPr sz="3600">
                <a:solidFill>
                  <a:schemeClr val="accent2">
                    <a:lumMod val="75000"/>
                  </a:schemeClr>
                </a:solidFill>
              </a:defRPr>
            </a:lvl1pPr>
          </a:lstStyle>
          <a:p>
            <a:r>
              <a:rPr lang="en-US" dirty="0"/>
              <a:t>Click to add title</a:t>
            </a:r>
          </a:p>
        </p:txBody>
      </p:sp>
      <p:sp>
        <p:nvSpPr>
          <p:cNvPr id="21" name="Content Placeholder 20">
            <a:extLst>
              <a:ext uri="{FF2B5EF4-FFF2-40B4-BE49-F238E27FC236}">
                <a16:creationId xmlns:a16="http://schemas.microsoft.com/office/drawing/2014/main" id="{CCC29225-33B5-6D19-F0BA-DE3F864F640A}"/>
              </a:ext>
            </a:extLst>
          </p:cNvPr>
          <p:cNvSpPr>
            <a:spLocks noGrp="1"/>
          </p:cNvSpPr>
          <p:nvPr>
            <p:ph sz="quarter" idx="10" hasCustomPrompt="1"/>
          </p:nvPr>
        </p:nvSpPr>
        <p:spPr>
          <a:xfrm>
            <a:off x="1370867" y="2274034"/>
            <a:ext cx="4643438" cy="3298630"/>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FB67020D-DF60-17C1-8DEC-EDECF653540F}"/>
              </a:ext>
            </a:extLst>
          </p:cNvPr>
          <p:cNvSpPr>
            <a:spLocks noGrp="1"/>
          </p:cNvSpPr>
          <p:nvPr>
            <p:ph sz="quarter" idx="11" hasCustomPrompt="1"/>
          </p:nvPr>
        </p:nvSpPr>
        <p:spPr>
          <a:xfrm>
            <a:off x="6318375" y="2274034"/>
            <a:ext cx="4643438" cy="3298630"/>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75812651-A64E-FA0C-7D84-B20BA7C67313}"/>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95710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2 Column 2">
    <p:spTree>
      <p:nvGrpSpPr>
        <p:cNvPr id="1" name=""/>
        <p:cNvGrpSpPr/>
        <p:nvPr/>
      </p:nvGrpSpPr>
      <p:grpSpPr>
        <a:xfrm>
          <a:off x="0" y="0"/>
          <a:ext cx="0" cy="0"/>
          <a:chOff x="0" y="0"/>
          <a:chExt cx="0" cy="0"/>
        </a:xfrm>
      </p:grpSpPr>
      <p:sp>
        <p:nvSpPr>
          <p:cNvPr id="2" name="Freeform 36">
            <a:extLst>
              <a:ext uri="{FF2B5EF4-FFF2-40B4-BE49-F238E27FC236}">
                <a16:creationId xmlns:a16="http://schemas.microsoft.com/office/drawing/2014/main" id="{F8F589DA-127F-E2E7-6ADA-1D3C04799932}"/>
              </a:ext>
              <a:ext uri="{C183D7F6-B498-43B3-948B-1728B52AA6E4}">
                <adec:decorative xmlns:adec="http://schemas.microsoft.com/office/drawing/2017/decorative" val="1"/>
              </a:ext>
            </a:extLst>
          </p:cNvPr>
          <p:cNvSpPr/>
          <p:nvPr userDrawn="1"/>
        </p:nvSpPr>
        <p:spPr>
          <a:xfrm>
            <a:off x="8991645" y="3657688"/>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8700FBF0-749D-0FF0-74B6-3565174CA001}"/>
              </a:ext>
              <a:ext uri="{C183D7F6-B498-43B3-948B-1728B52AA6E4}">
                <adec:decorative xmlns:adec="http://schemas.microsoft.com/office/drawing/2017/decorative" val="1"/>
              </a:ext>
            </a:extLst>
          </p:cNvPr>
          <p:cNvSpPr/>
          <p:nvPr userDrawn="1"/>
        </p:nvSpPr>
        <p:spPr>
          <a:xfrm rot="5400000">
            <a:off x="-2992038" y="2992045"/>
            <a:ext cx="6858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0">
            <a:extLst>
              <a:ext uri="{FF2B5EF4-FFF2-40B4-BE49-F238E27FC236}">
                <a16:creationId xmlns:a16="http://schemas.microsoft.com/office/drawing/2014/main" id="{0DDA3FAB-74FF-4772-2BA4-B242E12ABEC7}"/>
              </a:ext>
              <a:ext uri="{C183D7F6-B498-43B3-948B-1728B52AA6E4}">
                <adec:decorative xmlns:adec="http://schemas.microsoft.com/office/drawing/2017/decorative" val="1"/>
              </a:ext>
            </a:extLst>
          </p:cNvPr>
          <p:cNvSpPr>
            <a:spLocks noChangeAspect="1"/>
          </p:cNvSpPr>
          <p:nvPr userDrawn="1"/>
        </p:nvSpPr>
        <p:spPr>
          <a:xfrm flipH="1" flipV="1">
            <a:off x="1" y="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itle 11">
            <a:extLst>
              <a:ext uri="{FF2B5EF4-FFF2-40B4-BE49-F238E27FC236}">
                <a16:creationId xmlns:a16="http://schemas.microsoft.com/office/drawing/2014/main" id="{FBE95B3E-84B8-3910-65C9-87914802BEA1}"/>
              </a:ext>
            </a:extLst>
          </p:cNvPr>
          <p:cNvSpPr>
            <a:spLocks noGrp="1"/>
          </p:cNvSpPr>
          <p:nvPr>
            <p:ph type="title" hasCustomPrompt="1"/>
          </p:nvPr>
        </p:nvSpPr>
        <p:spPr>
          <a:xfrm>
            <a:off x="1371598" y="369277"/>
            <a:ext cx="9590215" cy="1708514"/>
          </a:xfrm>
        </p:spPr>
        <p:txBody>
          <a:bodyPr>
            <a:normAutofit/>
          </a:bodyPr>
          <a:lstStyle>
            <a:lvl1pPr>
              <a:defRPr sz="3600">
                <a:solidFill>
                  <a:schemeClr val="accent2">
                    <a:lumMod val="75000"/>
                  </a:schemeClr>
                </a:solidFill>
              </a:defRPr>
            </a:lvl1pPr>
          </a:lstStyle>
          <a:p>
            <a:r>
              <a:rPr lang="en-US" dirty="0"/>
              <a:t>Click to add title</a:t>
            </a:r>
          </a:p>
        </p:txBody>
      </p:sp>
      <p:sp>
        <p:nvSpPr>
          <p:cNvPr id="13" name="Content Placeholder 20">
            <a:extLst>
              <a:ext uri="{FF2B5EF4-FFF2-40B4-BE49-F238E27FC236}">
                <a16:creationId xmlns:a16="http://schemas.microsoft.com/office/drawing/2014/main" id="{90BA2746-C141-C524-CDDE-DD672A80A2C8}"/>
              </a:ext>
            </a:extLst>
          </p:cNvPr>
          <p:cNvSpPr>
            <a:spLocks noGrp="1"/>
          </p:cNvSpPr>
          <p:nvPr>
            <p:ph sz="quarter" idx="10" hasCustomPrompt="1"/>
          </p:nvPr>
        </p:nvSpPr>
        <p:spPr>
          <a:xfrm>
            <a:off x="1370867" y="2274033"/>
            <a:ext cx="3347782" cy="3436653"/>
          </a:xfrm>
        </p:spPr>
        <p:txBody>
          <a:bodyPr>
            <a:normAutofit/>
          </a:bodyPr>
          <a:lstStyle>
            <a:lvl1pPr>
              <a:spcBef>
                <a:spcPts val="0"/>
              </a:spcBef>
              <a:spcAft>
                <a:spcPts val="600"/>
              </a:spcAft>
              <a:buClr>
                <a:schemeClr val="tx1"/>
              </a:buClr>
              <a:defRPr sz="1800" b="1"/>
            </a:lvl1pPr>
            <a:lvl2pPr>
              <a:spcBef>
                <a:spcPts val="0"/>
              </a:spcBef>
              <a:spcAft>
                <a:spcPts val="600"/>
              </a:spcAft>
              <a:buClr>
                <a:schemeClr val="tx1"/>
              </a:buClr>
              <a:defRPr sz="1600" b="1"/>
            </a:lvl2pPr>
            <a:lvl3pPr>
              <a:spcBef>
                <a:spcPts val="0"/>
              </a:spcBef>
              <a:spcAft>
                <a:spcPts val="600"/>
              </a:spcAft>
              <a:buClr>
                <a:schemeClr val="tx1"/>
              </a:buClr>
              <a:defRPr sz="1400" b="1"/>
            </a:lvl3pPr>
            <a:lvl4pPr>
              <a:spcBef>
                <a:spcPts val="0"/>
              </a:spcBef>
              <a:spcAft>
                <a:spcPts val="600"/>
              </a:spcAft>
              <a:buClr>
                <a:schemeClr val="tx1"/>
              </a:buClr>
              <a:defRPr sz="1200" b="1"/>
            </a:lvl4pPr>
            <a:lvl5pPr>
              <a:spcBef>
                <a:spcPts val="0"/>
              </a:spcBef>
              <a:spcAft>
                <a:spcPts val="600"/>
              </a:spcAft>
              <a:buClr>
                <a:schemeClr val="tx1"/>
              </a:buClr>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0">
            <a:extLst>
              <a:ext uri="{FF2B5EF4-FFF2-40B4-BE49-F238E27FC236}">
                <a16:creationId xmlns:a16="http://schemas.microsoft.com/office/drawing/2014/main" id="{53421E6F-1A11-40B7-DB53-FC96CE9D787B}"/>
              </a:ext>
            </a:extLst>
          </p:cNvPr>
          <p:cNvSpPr>
            <a:spLocks noGrp="1"/>
          </p:cNvSpPr>
          <p:nvPr>
            <p:ph sz="quarter" idx="11" hasCustomPrompt="1"/>
          </p:nvPr>
        </p:nvSpPr>
        <p:spPr>
          <a:xfrm>
            <a:off x="4925269" y="2274033"/>
            <a:ext cx="6036544" cy="3436653"/>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078CC75E-2849-6C28-42BF-61EBFD22CDE7}"/>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2796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Content and Picture 2">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D8A19A74-FE0D-4975-5657-5362CEB4D339}"/>
              </a:ext>
              <a:ext uri="{C183D7F6-B498-43B3-948B-1728B52AA6E4}">
                <adec:decorative xmlns:adec="http://schemas.microsoft.com/office/drawing/2017/decorative" val="1"/>
              </a:ext>
            </a:extLst>
          </p:cNvPr>
          <p:cNvSpPr/>
          <p:nvPr userDrawn="1"/>
        </p:nvSpPr>
        <p:spPr>
          <a:xfrm rot="10800000" flipH="1">
            <a:off x="6117263" y="5090690"/>
            <a:ext cx="1807536" cy="17770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68E8CCA9-A930-4217-FC4B-419AD08ED96F}"/>
              </a:ext>
              <a:ext uri="{C183D7F6-B498-43B3-948B-1728B52AA6E4}">
                <adec:decorative xmlns:adec="http://schemas.microsoft.com/office/drawing/2017/decorative" val="1"/>
              </a:ext>
            </a:extLst>
          </p:cNvPr>
          <p:cNvSpPr/>
          <p:nvPr userDrawn="1"/>
        </p:nvSpPr>
        <p:spPr>
          <a:xfrm rot="5400000">
            <a:off x="-2996913" y="2996911"/>
            <a:ext cx="6867747"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25">
            <a:extLst>
              <a:ext uri="{FF2B5EF4-FFF2-40B4-BE49-F238E27FC236}">
                <a16:creationId xmlns:a16="http://schemas.microsoft.com/office/drawing/2014/main" id="{A5202170-963D-8D6D-EF61-11B291827C7A}"/>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2">
            <a:extLst>
              <a:ext uri="{FF2B5EF4-FFF2-40B4-BE49-F238E27FC236}">
                <a16:creationId xmlns:a16="http://schemas.microsoft.com/office/drawing/2014/main" id="{6A71B5EB-558B-B072-1FF1-CDA55B10CC6E}"/>
              </a:ext>
            </a:extLst>
          </p:cNvPr>
          <p:cNvSpPr>
            <a:spLocks noGrp="1"/>
          </p:cNvSpPr>
          <p:nvPr>
            <p:ph type="title" hasCustomPrompt="1"/>
          </p:nvPr>
        </p:nvSpPr>
        <p:spPr>
          <a:xfrm>
            <a:off x="1381757" y="328860"/>
            <a:ext cx="6136643" cy="1777060"/>
          </a:xfrm>
        </p:spPr>
        <p:txBody>
          <a:bodyPr>
            <a:normAutofit/>
          </a:bodyPr>
          <a:lstStyle>
            <a:lvl1pPr>
              <a:defRPr sz="3600">
                <a:solidFill>
                  <a:schemeClr val="accent2">
                    <a:lumMod val="75000"/>
                  </a:schemeClr>
                </a:solidFill>
              </a:defRPr>
            </a:lvl1pPr>
          </a:lstStyle>
          <a:p>
            <a:r>
              <a:rPr lang="en-US" dirty="0"/>
              <a:t>Click to add title</a:t>
            </a:r>
          </a:p>
        </p:txBody>
      </p:sp>
      <p:sp>
        <p:nvSpPr>
          <p:cNvPr id="14" name="Content Placeholder 20">
            <a:extLst>
              <a:ext uri="{FF2B5EF4-FFF2-40B4-BE49-F238E27FC236}">
                <a16:creationId xmlns:a16="http://schemas.microsoft.com/office/drawing/2014/main" id="{B84F4814-519C-86D2-1886-90E0A98968D3}"/>
              </a:ext>
            </a:extLst>
          </p:cNvPr>
          <p:cNvSpPr>
            <a:spLocks noGrp="1"/>
          </p:cNvSpPr>
          <p:nvPr>
            <p:ph sz="quarter" idx="11" hasCustomPrompt="1"/>
          </p:nvPr>
        </p:nvSpPr>
        <p:spPr>
          <a:xfrm>
            <a:off x="1371204" y="2282999"/>
            <a:ext cx="6136643" cy="3685507"/>
          </a:xfrm>
        </p:spPr>
        <p:txBody>
          <a:bodyPr>
            <a:normAutofit/>
          </a:bodyPr>
          <a:lstStyle>
            <a:lvl1pPr>
              <a:spcBef>
                <a:spcPts val="0"/>
              </a:spcBef>
              <a:spcAft>
                <a:spcPts val="600"/>
              </a:spcAft>
              <a:buClr>
                <a:schemeClr val="tx1"/>
              </a:buClr>
              <a:defRPr sz="1800"/>
            </a:lvl1pPr>
            <a:lvl2pPr>
              <a:spcBef>
                <a:spcPts val="0"/>
              </a:spcBef>
              <a:spcAft>
                <a:spcPts val="600"/>
              </a:spcAft>
              <a:buClr>
                <a:schemeClr val="tx1"/>
              </a:buClr>
              <a:defRPr sz="1600"/>
            </a:lvl2pPr>
            <a:lvl3pPr>
              <a:spcBef>
                <a:spcPts val="0"/>
              </a:spcBef>
              <a:spcAft>
                <a:spcPts val="600"/>
              </a:spcAft>
              <a:buClr>
                <a:schemeClr val="tx1"/>
              </a:buClr>
              <a:defRPr sz="1400"/>
            </a:lvl3pPr>
            <a:lvl4pPr>
              <a:spcBef>
                <a:spcPts val="0"/>
              </a:spcBef>
              <a:spcAft>
                <a:spcPts val="600"/>
              </a:spcAft>
              <a:buClr>
                <a:schemeClr val="tx1"/>
              </a:buClr>
              <a:defRPr sz="1200"/>
            </a:lvl4pPr>
            <a:lvl5pPr>
              <a:spcBef>
                <a:spcPts val="0"/>
              </a:spcBef>
              <a:spcAft>
                <a:spcPts val="600"/>
              </a:spcAft>
              <a:buClr>
                <a:schemeClr val="tx1"/>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55A36A3E-F1BF-A2FC-E9BF-616718E65B8B}"/>
              </a:ext>
            </a:extLst>
          </p:cNvPr>
          <p:cNvSpPr>
            <a:spLocks noGrp="1"/>
          </p:cNvSpPr>
          <p:nvPr>
            <p:ph type="pic" sz="quarter" idx="10"/>
          </p:nvPr>
        </p:nvSpPr>
        <p:spPr>
          <a:xfrm>
            <a:off x="7924800" y="0"/>
            <a:ext cx="4267200" cy="6858000"/>
          </a:xfrm>
          <a:solidFill>
            <a:schemeClr val="accent2"/>
          </a:solidFill>
        </p:spPr>
        <p:txBody>
          <a:bodyPr/>
          <a:lstStyle>
            <a:lvl1pPr marL="0" indent="0" algn="ctr">
              <a:buNone/>
              <a:defRPr>
                <a:solidFill>
                  <a:schemeClr val="bg2"/>
                </a:solidFill>
              </a:defRPr>
            </a:lvl1pPr>
          </a:lstStyle>
          <a:p>
            <a:r>
              <a:rPr lang="en-US" dirty="0"/>
              <a:t>Click icon to add picture</a:t>
            </a:r>
          </a:p>
        </p:txBody>
      </p:sp>
      <p:sp>
        <p:nvSpPr>
          <p:cNvPr id="10" name="Slide Number Placeholder 5">
            <a:extLst>
              <a:ext uri="{FF2B5EF4-FFF2-40B4-BE49-F238E27FC236}">
                <a16:creationId xmlns:a16="http://schemas.microsoft.com/office/drawing/2014/main" id="{7769D9C9-E3F7-6719-75F2-AA70DF83E1AD}"/>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26464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sz="1000"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82093947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1">
    <p:bg>
      <p:bgPr>
        <a:solidFill>
          <a:schemeClr val="accent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81407F-D7F6-56CB-135C-01868BC1917D}"/>
              </a:ext>
            </a:extLst>
          </p:cNvPr>
          <p:cNvSpPr>
            <a:spLocks noGrp="1"/>
          </p:cNvSpPr>
          <p:nvPr>
            <p:ph type="title" hasCustomPrompt="1"/>
          </p:nvPr>
        </p:nvSpPr>
        <p:spPr>
          <a:xfrm>
            <a:off x="1371597" y="1088211"/>
            <a:ext cx="4602483" cy="4896019"/>
          </a:xfrm>
        </p:spPr>
        <p:txBody>
          <a:bodyPr>
            <a:normAutofit/>
          </a:bodyPr>
          <a:lstStyle>
            <a:lvl1pPr>
              <a:defRPr sz="4800">
                <a:solidFill>
                  <a:schemeClr val="bg2"/>
                </a:solidFill>
              </a:defRPr>
            </a:lvl1pPr>
          </a:lstStyle>
          <a:p>
            <a:r>
              <a:rPr lang="en-US" dirty="0"/>
              <a:t>Click to add title</a:t>
            </a:r>
          </a:p>
        </p:txBody>
      </p:sp>
      <p:sp>
        <p:nvSpPr>
          <p:cNvPr id="2" name="Rectangle 1">
            <a:extLst>
              <a:ext uri="{FF2B5EF4-FFF2-40B4-BE49-F238E27FC236}">
                <a16:creationId xmlns:a16="http://schemas.microsoft.com/office/drawing/2014/main" id="{7E517585-E867-BB06-B195-272DA0FD4799}"/>
              </a:ext>
              <a:ext uri="{C183D7F6-B498-43B3-948B-1728B52AA6E4}">
                <adec:decorative xmlns:adec="http://schemas.microsoft.com/office/drawing/2017/decorative" val="1"/>
              </a:ext>
            </a:extLst>
          </p:cNvPr>
          <p:cNvSpPr/>
          <p:nvPr userDrawn="1"/>
        </p:nvSpPr>
        <p:spPr>
          <a:xfrm>
            <a:off x="1" y="-8"/>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92D9EBD-88FB-A2C3-7EC2-46DD7B53267E}"/>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22">
            <a:extLst>
              <a:ext uri="{FF2B5EF4-FFF2-40B4-BE49-F238E27FC236}">
                <a16:creationId xmlns:a16="http://schemas.microsoft.com/office/drawing/2014/main" id="{CB417425-9078-B6E8-97F7-BAA1536BA069}"/>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4">
            <a:extLst>
              <a:ext uri="{FF2B5EF4-FFF2-40B4-BE49-F238E27FC236}">
                <a16:creationId xmlns:a16="http://schemas.microsoft.com/office/drawing/2014/main" id="{D7F56B38-71B8-A745-8D9C-BBEA278F3FC5}"/>
              </a:ext>
              <a:ext uri="{C183D7F6-B498-43B3-948B-1728B52AA6E4}">
                <adec:decorative xmlns:adec="http://schemas.microsoft.com/office/drawing/2017/decorative" val="1"/>
              </a:ext>
            </a:extLst>
          </p:cNvPr>
          <p:cNvSpPr>
            <a:spLocks noChangeAspect="1"/>
          </p:cNvSpPr>
          <p:nvPr userDrawn="1"/>
        </p:nvSpPr>
        <p:spPr>
          <a:xfrm>
            <a:off x="9905999" y="4572027"/>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Content Placeholder 10">
            <a:extLst>
              <a:ext uri="{FF2B5EF4-FFF2-40B4-BE49-F238E27FC236}">
                <a16:creationId xmlns:a16="http://schemas.microsoft.com/office/drawing/2014/main" id="{45E5C644-63C0-D8A4-7EF1-1681AFB1F4D9}"/>
              </a:ext>
            </a:extLst>
          </p:cNvPr>
          <p:cNvSpPr>
            <a:spLocks noGrp="1"/>
          </p:cNvSpPr>
          <p:nvPr>
            <p:ph sz="quarter" idx="10" hasCustomPrompt="1"/>
          </p:nvPr>
        </p:nvSpPr>
        <p:spPr>
          <a:xfrm>
            <a:off x="6324599" y="1088210"/>
            <a:ext cx="4373564" cy="4894894"/>
          </a:xfrm>
        </p:spPr>
        <p:txBody>
          <a:bodyPr anchor="ctr">
            <a:normAutofit/>
          </a:bodyPr>
          <a:lstStyle>
            <a:lvl1pPr marL="0" indent="0">
              <a:spcBef>
                <a:spcPts val="0"/>
              </a:spcBef>
              <a:spcAft>
                <a:spcPts val="600"/>
              </a:spcAft>
              <a:buNone/>
              <a:defRPr sz="1800" b="1">
                <a:solidFill>
                  <a:schemeClr val="bg2"/>
                </a:solidFill>
              </a:defRPr>
            </a:lvl1pPr>
            <a:lvl2pPr marL="457200" indent="0">
              <a:spcBef>
                <a:spcPts val="0"/>
              </a:spcBef>
              <a:spcAft>
                <a:spcPts val="600"/>
              </a:spcAft>
              <a:buNone/>
              <a:defRPr sz="1600" b="1">
                <a:solidFill>
                  <a:schemeClr val="bg2"/>
                </a:solidFill>
              </a:defRPr>
            </a:lvl2pPr>
            <a:lvl3pPr marL="914400" indent="0">
              <a:spcBef>
                <a:spcPts val="0"/>
              </a:spcBef>
              <a:spcAft>
                <a:spcPts val="600"/>
              </a:spcAft>
              <a:buNone/>
              <a:defRPr sz="1400" b="1">
                <a:solidFill>
                  <a:schemeClr val="bg2"/>
                </a:solidFill>
              </a:defRPr>
            </a:lvl3pPr>
            <a:lvl4pPr marL="1371600" indent="0">
              <a:spcBef>
                <a:spcPts val="0"/>
              </a:spcBef>
              <a:spcAft>
                <a:spcPts val="600"/>
              </a:spcAft>
              <a:buNone/>
              <a:defRPr sz="1200" b="1">
                <a:solidFill>
                  <a:schemeClr val="bg2"/>
                </a:solidFill>
              </a:defRPr>
            </a:lvl4pPr>
            <a:lvl5pPr marL="1828800" indent="0">
              <a:spcBef>
                <a:spcPts val="0"/>
              </a:spcBef>
              <a:spcAft>
                <a:spcPts val="600"/>
              </a:spcAft>
              <a:buNone/>
              <a:defRPr sz="1200" b="1">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1982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4218702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622905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3421097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sz="1000" dirty="0"/>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089771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sz="1000"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94274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47392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036526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sz="1000" dirty="0"/>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305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8" r:id="rId15"/>
    <p:sldLayoutId id="2147483729" r:id="rId16"/>
    <p:sldLayoutId id="2147483730" r:id="rId17"/>
    <p:sldLayoutId id="2147483731" r:id="rId18"/>
    <p:sldLayoutId id="2147483732" r:id="rId19"/>
    <p:sldLayoutId id="2147483736" r:id="rId20"/>
  </p:sldLayoutIdLst>
  <p:hf hdr="0" ftr="0" dt="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1.next.westlaw.com/Link/Document/FullText?findType=Y&amp;serNum=0291636264&amp;pubNum=0106594&amp;originatingDoc=Ia70f77a0f53911d99439b076ef9ec4de&amp;refType=TS&amp;originationContext=document&amp;transitionType=DocumentItem&amp;ppcid=d76b4dc88cec4f30b40ddee0d2a19803&amp;contextData=(sc.UserEnteredCitatio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16.tmp"/><Relationship Id="rId4" Type="http://schemas.openxmlformats.org/officeDocument/2006/relationships/image" Target="../media/image15.tmp"/></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19.tmp"/><Relationship Id="rId4" Type="http://schemas.openxmlformats.org/officeDocument/2006/relationships/image" Target="../media/image18.tm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21.tmp"/></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24.tmp"/><Relationship Id="rId4" Type="http://schemas.openxmlformats.org/officeDocument/2006/relationships/image" Target="../media/image23.tmp"/></Relationships>
</file>

<file path=ppt/slides/_rels/slide4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s://1.next.westlaw.com/Link/Document/FullText?findType=Y&amp;serNum=2000091414&amp;pubNum=0000661&amp;originatingDoc=Ib0067990711f11e99eec849a2791c613&amp;refType=RP&amp;fi=co_pp_sp_661_1088&amp;originationContext=document&amp;transitionType=DocumentItem&amp;contextData=(sc.UserEnteredCitation)#co_pp_sp_661_1088" TargetMode="External"/><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hyperlink" Target="https://1.next.westlaw.com/Link/Document/FullText?findType=L&amp;pubNum=1000251&amp;cite=AZSTS12-1202&amp;originatingDoc=Ib0067990711f11e99eec849a2791c613&amp;refType=LQ&amp;originationContext=document&amp;transitionType=DocumentItem&amp;contextData=(sc.UserEnteredCita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tmp"/></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0000">
              <a:srgbClr val="DEF2F0"/>
            </a:gs>
            <a:gs pos="0">
              <a:schemeClr val="bg2"/>
            </a:gs>
            <a:gs pos="74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D9AD-F97D-8DCF-97C2-FEE69475C0BC}"/>
              </a:ext>
            </a:extLst>
          </p:cNvPr>
          <p:cNvSpPr>
            <a:spLocks noGrp="1"/>
          </p:cNvSpPr>
          <p:nvPr>
            <p:ph type="title"/>
          </p:nvPr>
        </p:nvSpPr>
        <p:spPr>
          <a:xfrm>
            <a:off x="899102" y="697689"/>
            <a:ext cx="10202248" cy="5094496"/>
          </a:xfrm>
          <a:gradFill>
            <a:gsLst>
              <a:gs pos="25234">
                <a:srgbClr val="DEF2F0"/>
              </a:gs>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0" marR="0">
              <a:spcBef>
                <a:spcPts val="0"/>
              </a:spcBef>
              <a:spcAft>
                <a:spcPts val="1200"/>
              </a:spcAft>
            </a:pPr>
            <a:r>
              <a:rPr lang="en-US" sz="2800" b="1" dirty="0">
                <a:solidFill>
                  <a:schemeClr val="tx1"/>
                </a:solidFill>
                <a:latin typeface="Garamond" panose="02020404030301010803" pitchFamily="18" charset="0"/>
                <a:ea typeface="Arial" panose="020B0604020202020204" pitchFamily="34" charset="0"/>
                <a:cs typeface="Arial" panose="020B0604020202020204" pitchFamily="34" charset="0"/>
              </a:rPr>
              <a:t>CHERNOFF’S LAWYERS IN LIMINE</a:t>
            </a:r>
            <a:br>
              <a:rPr lang="en-US" sz="28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br>
            <a:br>
              <a:rPr lang="en-US" sz="28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r>
              <a:rPr lang="en-US" sz="32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t>Good Easements Make Good Neighbors but </a:t>
            </a:r>
            <a:br>
              <a:rPr lang="en-US" sz="32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r>
              <a:rPr lang="en-US" sz="32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t>Bad Neighbors Make Good Lawsuits: </a:t>
            </a:r>
            <a:br>
              <a:rPr lang="en-US" sz="32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r>
              <a:rPr lang="en-US" sz="32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t>An Advanced Look at the Power of Easements to </a:t>
            </a:r>
            <a:br>
              <a:rPr lang="en-US" sz="32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r>
              <a:rPr lang="en-US" sz="32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t>Unify Neighbors and Create Enemies</a:t>
            </a:r>
            <a:br>
              <a:rPr lang="en-US" sz="32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br>
              <a:rPr lang="en-US" sz="32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br>
            <a:br>
              <a:rPr lang="en-US" sz="28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r>
              <a:rPr lang="en-US" sz="28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t>Presented by </a:t>
            </a:r>
            <a:r>
              <a:rPr lang="en-US" sz="2800" b="1" dirty="0">
                <a:solidFill>
                  <a:schemeClr val="tx1"/>
                </a:solidFill>
                <a:latin typeface="Garamond" panose="02020404030301010803" pitchFamily="18" charset="0"/>
                <a:ea typeface="Arial" panose="020B0604020202020204" pitchFamily="34" charset="0"/>
                <a:cs typeface="Arial" panose="020B0604020202020204" pitchFamily="34" charset="0"/>
              </a:rPr>
              <a:t>Kathleen D. Fox</a:t>
            </a:r>
            <a:r>
              <a:rPr lang="en-US" sz="28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t> </a:t>
            </a:r>
            <a:br>
              <a:rPr lang="en-US" sz="2800" b="1" dirty="0">
                <a:solidFill>
                  <a:schemeClr val="tx1"/>
                </a:solidFill>
                <a:effectLst/>
                <a:latin typeface="Garamond" panose="02020404030301010803" pitchFamily="18" charset="0"/>
                <a:ea typeface="Arial" panose="020B0604020202020204" pitchFamily="34" charset="0"/>
                <a:cs typeface="Arial" panose="020B0604020202020204" pitchFamily="34" charset="0"/>
              </a:rPr>
            </a:br>
            <a:endParaRPr lang="en-US" sz="2800" b="1" dirty="0">
              <a:solidFill>
                <a:schemeClr val="tx1"/>
              </a:solidFill>
              <a:effectLst/>
              <a:latin typeface="Garamond" panose="02020404030301010803" pitchFamily="18" charset="0"/>
              <a:ea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5D9882FA-049D-25F3-3F24-590E9D0F184A}"/>
              </a:ext>
            </a:extLst>
          </p:cNvPr>
          <p:cNvSpPr>
            <a:spLocks noGrp="1"/>
          </p:cNvSpPr>
          <p:nvPr>
            <p:ph type="sldNum" sz="quarter" idx="4"/>
          </p:nvPr>
        </p:nvSpPr>
        <p:spPr>
          <a:gradFill>
            <a:gsLst>
              <a:gs pos="25234">
                <a:srgbClr val="DEF2F0"/>
              </a:gs>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fld id="{08AB70BE-1769-45B8-85A6-0C837432C7E6}" type="slidenum">
              <a:rPr lang="en-US" smtClean="0"/>
              <a:pPr/>
              <a:t>1</a:t>
            </a:fld>
            <a:endParaRPr lang="en-US" dirty="0"/>
          </a:p>
        </p:txBody>
      </p:sp>
    </p:spTree>
    <p:extLst>
      <p:ext uri="{BB962C8B-B14F-4D97-AF65-F5344CB8AC3E}">
        <p14:creationId xmlns:p14="http://schemas.microsoft.com/office/powerpoint/2010/main" val="344104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25569D-4B51-26CD-C967-65D3F4059DB9}"/>
              </a:ext>
            </a:extLst>
          </p:cNvPr>
          <p:cNvSpPr>
            <a:spLocks noGrp="1"/>
          </p:cNvSpPr>
          <p:nvPr>
            <p:ph sz="quarter" idx="10"/>
          </p:nvPr>
        </p:nvSpPr>
        <p:spPr>
          <a:xfrm>
            <a:off x="1371600" y="454066"/>
            <a:ext cx="9525000" cy="5949868"/>
          </a:xfrm>
        </p:spPr>
        <p:txBody>
          <a:bodyPr>
            <a:noAutofit/>
          </a:bodyPr>
          <a:lstStyle/>
          <a:p>
            <a:pPr marL="0" indent="0">
              <a:buNone/>
            </a:pPr>
            <a:r>
              <a:rPr lang="en-US" sz="3600" b="1" dirty="0">
                <a:solidFill>
                  <a:schemeClr val="accent2">
                    <a:lumMod val="75000"/>
                  </a:schemeClr>
                </a:solidFill>
                <a:latin typeface="Garamond" panose="02020404030301010803" pitchFamily="18" charset="0"/>
                <a:ea typeface="Calibri" panose="020F0502020204030204" pitchFamily="34" charset="0"/>
                <a:cs typeface="Arial" panose="020B0604020202020204" pitchFamily="34" charset="0"/>
              </a:rPr>
              <a:t>Easement Defined: </a:t>
            </a:r>
          </a:p>
          <a:p>
            <a:pPr marL="0" indent="0">
              <a:buNone/>
            </a:pPr>
            <a:endParaRPr lang="en-US" sz="3600" b="1" dirty="0">
              <a:solidFill>
                <a:schemeClr val="accent2">
                  <a:lumMod val="75000"/>
                </a:schemeClr>
              </a:solidFill>
              <a:latin typeface="Garamond" panose="02020404030301010803" pitchFamily="18" charset="0"/>
              <a:ea typeface="Calibri" panose="020F0502020204030204" pitchFamily="34" charset="0"/>
              <a:cs typeface="Arial" panose="020B0604020202020204" pitchFamily="34" charset="0"/>
            </a:endParaRPr>
          </a:p>
          <a:p>
            <a:pPr marL="0" indent="0">
              <a:lnSpc>
                <a:spcPct val="100000"/>
              </a:lnSpc>
              <a:buNone/>
            </a:pPr>
            <a:r>
              <a:rPr lang="en-US" sz="2400" dirty="0">
                <a:latin typeface="Garamond" panose="02020404030301010803" pitchFamily="18" charset="0"/>
                <a:ea typeface="Calibri" panose="020F0502020204030204" pitchFamily="34" charset="0"/>
                <a:cs typeface="Arial" panose="020B0604020202020204" pitchFamily="34" charset="0"/>
              </a:rPr>
              <a:t>●  </a:t>
            </a:r>
            <a:r>
              <a:rPr lang="en-US" sz="2800" dirty="0">
                <a:effectLst/>
                <a:latin typeface="Garamond" panose="02020404030301010803" pitchFamily="18" charset="0"/>
                <a:ea typeface="Calibri" panose="020F0502020204030204" pitchFamily="34" charset="0"/>
              </a:rPr>
              <a:t>An easement is a right which one person holds to </a:t>
            </a:r>
            <a:r>
              <a:rPr lang="en-US" sz="2800" i="1" dirty="0">
                <a:effectLst/>
                <a:latin typeface="Garamond" panose="02020404030301010803" pitchFamily="18" charset="0"/>
                <a:ea typeface="Calibri" panose="020F0502020204030204" pitchFamily="34" charset="0"/>
              </a:rPr>
              <a:t>use</a:t>
            </a:r>
            <a:r>
              <a:rPr lang="en-US" sz="2800" dirty="0">
                <a:effectLst/>
                <a:latin typeface="Garamond" panose="02020404030301010803" pitchFamily="18" charset="0"/>
                <a:ea typeface="Calibri" panose="020F0502020204030204" pitchFamily="34" charset="0"/>
              </a:rPr>
              <a:t> the land of another for a specific purpose. </a:t>
            </a:r>
          </a:p>
          <a:p>
            <a:pPr marL="0" indent="0">
              <a:lnSpc>
                <a:spcPct val="100000"/>
              </a:lnSpc>
              <a:buNone/>
            </a:pPr>
            <a:endParaRPr lang="en-US" sz="2800" dirty="0">
              <a:effectLst/>
              <a:latin typeface="Garamond" panose="02020404030301010803" pitchFamily="18" charset="0"/>
              <a:ea typeface="Calibri" panose="020F0502020204030204" pitchFamily="34" charset="0"/>
            </a:endParaRPr>
          </a:p>
          <a:p>
            <a:pPr marL="0" indent="0">
              <a:lnSpc>
                <a:spcPct val="100000"/>
              </a:lnSpc>
              <a:buNone/>
            </a:pPr>
            <a:r>
              <a:rPr lang="en-US" sz="2800" dirty="0">
                <a:latin typeface="Garamond" panose="02020404030301010803" pitchFamily="18" charset="0"/>
                <a:ea typeface="Calibri" panose="020F0502020204030204" pitchFamily="34" charset="0"/>
                <a:cs typeface="Arial" panose="020B0604020202020204" pitchFamily="34" charset="0"/>
              </a:rPr>
              <a:t>● </a:t>
            </a:r>
            <a:r>
              <a:rPr lang="en-US" sz="2800" dirty="0">
                <a:effectLst/>
                <a:latin typeface="Garamond" panose="02020404030301010803" pitchFamily="18" charset="0"/>
                <a:ea typeface="Calibri" panose="020F0502020204030204" pitchFamily="34" charset="0"/>
              </a:rPr>
              <a:t>An easement does not affect the owner’s legal title to the land. </a:t>
            </a:r>
          </a:p>
          <a:p>
            <a:pPr marL="0" indent="0">
              <a:lnSpc>
                <a:spcPct val="100000"/>
              </a:lnSpc>
              <a:buNone/>
            </a:pPr>
            <a:endParaRPr lang="en-US" sz="2800" dirty="0">
              <a:effectLst/>
              <a:latin typeface="Garamond" panose="02020404030301010803" pitchFamily="18" charset="0"/>
              <a:ea typeface="Calibri" panose="020F0502020204030204" pitchFamily="34" charset="0"/>
            </a:endParaRPr>
          </a:p>
          <a:p>
            <a:pPr marL="0" indent="0">
              <a:lnSpc>
                <a:spcPct val="100000"/>
              </a:lnSpc>
              <a:buNone/>
            </a:pPr>
            <a:r>
              <a:rPr lang="en-US" sz="2800" dirty="0">
                <a:latin typeface="Garamond" panose="02020404030301010803" pitchFamily="18" charset="0"/>
                <a:ea typeface="Calibri" panose="020F0502020204030204" pitchFamily="34" charset="0"/>
                <a:cs typeface="Arial" panose="020B0604020202020204" pitchFamily="34" charset="0"/>
              </a:rPr>
              <a:t>●  </a:t>
            </a:r>
            <a:r>
              <a:rPr lang="en-US" sz="2800" dirty="0">
                <a:effectLst/>
                <a:latin typeface="Garamond" panose="02020404030301010803" pitchFamily="18" charset="0"/>
                <a:ea typeface="Calibri" panose="020F0502020204030204" pitchFamily="34" charset="0"/>
              </a:rPr>
              <a:t>The property benefitted by the easement is referred to as the dominant estate, and the property burdened by the easement is referred to as the servient estate.</a:t>
            </a:r>
            <a:endParaRPr lang="en-US" sz="2800" dirty="0">
              <a:latin typeface="Garamond" panose="02020404030301010803" pitchFamily="18" charset="0"/>
            </a:endParaRPr>
          </a:p>
        </p:txBody>
      </p:sp>
      <p:sp>
        <p:nvSpPr>
          <p:cNvPr id="2" name="Slide Number Placeholder 1">
            <a:extLst>
              <a:ext uri="{FF2B5EF4-FFF2-40B4-BE49-F238E27FC236}">
                <a16:creationId xmlns:a16="http://schemas.microsoft.com/office/drawing/2014/main" id="{616BFA23-AB5B-BA88-E233-DE14DED5A297}"/>
              </a:ext>
            </a:extLst>
          </p:cNvPr>
          <p:cNvSpPr>
            <a:spLocks noGrp="1"/>
          </p:cNvSpPr>
          <p:nvPr>
            <p:ph type="sldNum" sz="quarter" idx="4"/>
          </p:nvPr>
        </p:nvSpPr>
        <p:spPr/>
        <p:txBody>
          <a:bodyPr/>
          <a:lstStyle/>
          <a:p>
            <a:fld id="{08AB70BE-1769-45B8-85A6-0C837432C7E6}" type="slidenum">
              <a:rPr lang="en-US" smtClean="0"/>
              <a:pPr/>
              <a:t>10</a:t>
            </a:fld>
            <a:endParaRPr lang="en-US" dirty="0"/>
          </a:p>
        </p:txBody>
      </p:sp>
    </p:spTree>
    <p:extLst>
      <p:ext uri="{BB962C8B-B14F-4D97-AF65-F5344CB8AC3E}">
        <p14:creationId xmlns:p14="http://schemas.microsoft.com/office/powerpoint/2010/main" val="345762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25569D-4B51-26CD-C967-65D3F4059DB9}"/>
              </a:ext>
            </a:extLst>
          </p:cNvPr>
          <p:cNvSpPr>
            <a:spLocks noGrp="1"/>
          </p:cNvSpPr>
          <p:nvPr>
            <p:ph sz="quarter" idx="10"/>
          </p:nvPr>
        </p:nvSpPr>
        <p:spPr>
          <a:xfrm>
            <a:off x="1269860" y="556994"/>
            <a:ext cx="10274440" cy="5426110"/>
          </a:xfrm>
        </p:spPr>
        <p:txBody>
          <a:bodyPr>
            <a:normAutofit lnSpcReduction="10000"/>
          </a:bodyPr>
          <a:lstStyle/>
          <a:p>
            <a:pPr marL="0" marR="0" indent="0" algn="just">
              <a:lnSpc>
                <a:spcPct val="100000"/>
              </a:lnSpc>
              <a:spcBef>
                <a:spcPts val="1200"/>
              </a:spcBef>
              <a:spcAft>
                <a:spcPts val="800"/>
              </a:spcAft>
              <a:buNone/>
            </a:pPr>
            <a:r>
              <a:rPr lang="en-US" sz="3600" b="1" dirty="0">
                <a:solidFill>
                  <a:schemeClr val="accent2">
                    <a:lumMod val="75000"/>
                  </a:schemeClr>
                </a:solidFill>
                <a:latin typeface="Garamond" panose="02020404030301010803" pitchFamily="18" charset="0"/>
                <a:ea typeface="Calibri" panose="020F0502020204030204" pitchFamily="34" charset="0"/>
                <a:cs typeface="Arial" panose="020B0604020202020204" pitchFamily="34" charset="0"/>
              </a:rPr>
              <a:t>Two Basic Types of Easements: </a:t>
            </a:r>
          </a:p>
          <a:p>
            <a:pPr marL="0" marR="0" indent="0" algn="just">
              <a:lnSpc>
                <a:spcPct val="100000"/>
              </a:lnSpc>
              <a:spcBef>
                <a:spcPts val="1200"/>
              </a:spcBef>
              <a:spcAft>
                <a:spcPts val="800"/>
              </a:spcAft>
              <a:buNone/>
            </a:pPr>
            <a:r>
              <a:rPr lang="en-US" sz="2800" b="1" dirty="0">
                <a:solidFill>
                  <a:schemeClr val="tx1"/>
                </a:solidFill>
                <a:latin typeface="Garamond" panose="02020404030301010803" pitchFamily="18" charset="0"/>
                <a:ea typeface="Calibri" panose="020F0502020204030204" pitchFamily="34" charset="0"/>
                <a:cs typeface="Arial" panose="020B0604020202020204" pitchFamily="34" charset="0"/>
              </a:rPr>
              <a:t>An easement can be either: </a:t>
            </a:r>
          </a:p>
          <a:p>
            <a:pPr marL="0" marR="0" indent="0" algn="just">
              <a:lnSpc>
                <a:spcPct val="100000"/>
              </a:lnSpc>
              <a:spcBef>
                <a:spcPts val="1200"/>
              </a:spcBef>
              <a:spcAft>
                <a:spcPts val="800"/>
              </a:spcAft>
              <a:buNone/>
            </a:pPr>
            <a:r>
              <a:rPr lang="en-US" sz="2400" dirty="0">
                <a:latin typeface="Garamond" panose="02020404030301010803" pitchFamily="18"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b="1" dirty="0">
                <a:solidFill>
                  <a:schemeClr val="tx1"/>
                </a:solidFill>
                <a:effectLst/>
                <a:latin typeface="Garamond" panose="02020404030301010803" pitchFamily="18" charset="0"/>
                <a:ea typeface="Calibri" panose="020F0502020204030204" pitchFamily="34" charset="0"/>
                <a:cs typeface="Arial" panose="020B0604020202020204" pitchFamily="34" charset="0"/>
              </a:rPr>
              <a:t>Appurtenant</a:t>
            </a:r>
            <a:r>
              <a:rPr lang="en-US" sz="2400" dirty="0">
                <a:solidFill>
                  <a:schemeClr val="tx1"/>
                </a:solidFill>
                <a:effectLst/>
                <a:latin typeface="Garamond" panose="02020404030301010803" pitchFamily="18" charset="0"/>
                <a:ea typeface="Calibri" panose="020F0502020204030204" pitchFamily="34" charset="0"/>
                <a:cs typeface="Arial" panose="020B0604020202020204" pitchFamily="34" charset="0"/>
              </a:rPr>
              <a:t>, which </a:t>
            </a:r>
            <a:r>
              <a:rPr lang="en-US" sz="2400" dirty="0">
                <a:effectLst/>
                <a:latin typeface="Garamond" panose="02020404030301010803" pitchFamily="18" charset="0"/>
                <a:ea typeface="Calibri" panose="020F0502020204030204" pitchFamily="34" charset="0"/>
                <a:cs typeface="Arial" panose="020B0604020202020204" pitchFamily="34" charset="0"/>
              </a:rPr>
              <a:t>means that it runs with the land and the rights or obligations of the easement are tied to the ownership or occupancy of a particular unit or parcel of land. </a:t>
            </a:r>
          </a:p>
          <a:p>
            <a:pPr marL="0" marR="0" indent="0" algn="just">
              <a:lnSpc>
                <a:spcPct val="100000"/>
              </a:lnSpc>
              <a:spcBef>
                <a:spcPts val="1200"/>
              </a:spcBef>
              <a:spcAft>
                <a:spcPts val="800"/>
              </a:spcAft>
              <a:buNone/>
            </a:pPr>
            <a:r>
              <a:rPr lang="en-US" sz="2400" dirty="0">
                <a:latin typeface="Garamond" panose="02020404030301010803" pitchFamily="18" charset="0"/>
                <a:ea typeface="Calibri" panose="020F0502020204030204" pitchFamily="34" charset="0"/>
                <a:cs typeface="Arial" panose="020B0604020202020204" pitchFamily="34" charset="0"/>
              </a:rPr>
              <a:t>	For example, an ingress/egress easement that permits one landowner to cross his neighbor’s property to reach a public road benefits a particular parcel.  </a:t>
            </a: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L="0" marR="0" indent="0" algn="just">
              <a:lnSpc>
                <a:spcPct val="100000"/>
              </a:lnSpc>
              <a:spcBef>
                <a:spcPts val="1200"/>
              </a:spcBef>
              <a:spcAft>
                <a:spcPts val="800"/>
              </a:spcAft>
              <a:buNone/>
            </a:pPr>
            <a:r>
              <a:rPr lang="en-US" sz="2400" dirty="0">
                <a:latin typeface="Garamond" panose="02020404030301010803" pitchFamily="18" charset="0"/>
                <a:cs typeface="Arial" panose="020B0604020202020204" pitchFamily="34" charset="0"/>
              </a:rPr>
              <a:t>●	</a:t>
            </a:r>
            <a:r>
              <a:rPr lang="en-US" sz="2400" b="1" dirty="0">
                <a:latin typeface="Garamond" panose="02020404030301010803" pitchFamily="18" charset="0"/>
                <a:cs typeface="Arial" panose="020B0604020202020204" pitchFamily="34" charset="0"/>
              </a:rPr>
              <a:t>In Gross</a:t>
            </a:r>
            <a:r>
              <a:rPr lang="en-US" sz="2400" dirty="0">
                <a:latin typeface="Garamond" panose="02020404030301010803" pitchFamily="18" charset="0"/>
                <a:cs typeface="Arial" panose="020B0604020202020204" pitchFamily="34" charset="0"/>
              </a:rPr>
              <a:t>,</a:t>
            </a:r>
            <a:r>
              <a:rPr lang="en-US" sz="2400" b="1" dirty="0">
                <a:latin typeface="Garamond" panose="02020404030301010803" pitchFamily="18"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Arial" panose="020B0604020202020204" pitchFamily="34" charset="0"/>
              </a:rPr>
              <a:t>which means that the benefit of the easement is not tied to the ownership or occupancy of a particular unit or parcel of land. </a:t>
            </a:r>
          </a:p>
          <a:p>
            <a:pPr marL="0" marR="0" indent="0" algn="just">
              <a:lnSpc>
                <a:spcPct val="100000"/>
              </a:lnSpc>
              <a:spcBef>
                <a:spcPts val="1200"/>
              </a:spcBef>
              <a:spcAft>
                <a:spcPts val="800"/>
              </a:spcAft>
              <a:buNone/>
            </a:pPr>
            <a:r>
              <a:rPr lang="en-US" sz="2400" dirty="0">
                <a:latin typeface="Garamond" panose="02020404030301010803" pitchFamily="18" charset="0"/>
                <a:ea typeface="Arial" panose="020B0604020202020204" pitchFamily="34" charset="0"/>
                <a:cs typeface="Arial" panose="020B0604020202020204" pitchFamily="34" charset="0"/>
              </a:rPr>
              <a:t>	For example, a utility easement benefits utility companies, not another parcel of land. </a:t>
            </a:r>
            <a:endParaRPr lang="en-US" sz="2400" dirty="0">
              <a:effectLst/>
              <a:latin typeface="Garamond" panose="02020404030301010803" pitchFamily="18" charset="0"/>
              <a:ea typeface="Arial" panose="020B0604020202020204" pitchFamily="34" charset="0"/>
              <a:cs typeface="Arial" panose="020B0604020202020204" pitchFamily="34" charset="0"/>
            </a:endParaRPr>
          </a:p>
          <a:p>
            <a:pPr marL="0" marR="0" indent="0" algn="just">
              <a:spcBef>
                <a:spcPts val="1200"/>
              </a:spcBef>
              <a:spcAft>
                <a:spcPts val="800"/>
              </a:spcAft>
              <a:buNone/>
            </a:pPr>
            <a:endParaRPr lang="en-US" dirty="0"/>
          </a:p>
        </p:txBody>
      </p:sp>
      <p:sp>
        <p:nvSpPr>
          <p:cNvPr id="2" name="Slide Number Placeholder 1">
            <a:extLst>
              <a:ext uri="{FF2B5EF4-FFF2-40B4-BE49-F238E27FC236}">
                <a16:creationId xmlns:a16="http://schemas.microsoft.com/office/drawing/2014/main" id="{616BFA23-AB5B-BA88-E233-DE14DED5A297}"/>
              </a:ext>
            </a:extLst>
          </p:cNvPr>
          <p:cNvSpPr>
            <a:spLocks noGrp="1"/>
          </p:cNvSpPr>
          <p:nvPr>
            <p:ph type="sldNum" sz="quarter" idx="4"/>
          </p:nvPr>
        </p:nvSpPr>
        <p:spPr/>
        <p:txBody>
          <a:bodyPr/>
          <a:lstStyle/>
          <a:p>
            <a:fld id="{08AB70BE-1769-45B8-85A6-0C837432C7E6}" type="slidenum">
              <a:rPr lang="en-US" smtClean="0"/>
              <a:pPr/>
              <a:t>11</a:t>
            </a:fld>
            <a:endParaRPr lang="en-US" dirty="0"/>
          </a:p>
        </p:txBody>
      </p:sp>
    </p:spTree>
    <p:extLst>
      <p:ext uri="{BB962C8B-B14F-4D97-AF65-F5344CB8AC3E}">
        <p14:creationId xmlns:p14="http://schemas.microsoft.com/office/powerpoint/2010/main" val="3828939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2" name="Rectangle 31">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a:xfrm>
            <a:off x="11391150" y="6433203"/>
            <a:ext cx="693263"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12</a:t>
            </a:fld>
            <a:endParaRPr lang="en-US" sz="1900" dirty="0"/>
          </a:p>
        </p:txBody>
      </p:sp>
      <p:pic>
        <p:nvPicPr>
          <p:cNvPr id="37" name="Picture 36">
            <a:extLst>
              <a:ext uri="{FF2B5EF4-FFF2-40B4-BE49-F238E27FC236}">
                <a16:creationId xmlns:a16="http://schemas.microsoft.com/office/drawing/2014/main" id="{4D70089B-9F6A-5D36-8FF3-BB89963037E7}"/>
              </a:ext>
            </a:extLst>
          </p:cNvPr>
          <p:cNvPicPr>
            <a:picLocks noChangeAspect="1"/>
          </p:cNvPicPr>
          <p:nvPr/>
        </p:nvPicPr>
        <p:blipFill>
          <a:blip r:embed="rId3"/>
          <a:stretch>
            <a:fillRect/>
          </a:stretch>
        </p:blipFill>
        <p:spPr>
          <a:xfrm rot="-5400000">
            <a:off x="2486452" y="-1014351"/>
            <a:ext cx="6490422" cy="8772528"/>
          </a:xfrm>
          <a:prstGeom prst="rect">
            <a:avLst/>
          </a:prstGeom>
        </p:spPr>
      </p:pic>
    </p:spTree>
    <p:extLst>
      <p:ext uri="{BB962C8B-B14F-4D97-AF65-F5344CB8AC3E}">
        <p14:creationId xmlns:p14="http://schemas.microsoft.com/office/powerpoint/2010/main" val="392124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lstStyle/>
          <a:p>
            <a:r>
              <a:rPr lang="en-US" b="1" dirty="0">
                <a:latin typeface="Garamond" panose="02020404030301010803" pitchFamily="18" charset="0"/>
              </a:rPr>
              <a:t>EASEMENTS: Who Can Do What. </a:t>
            </a:r>
          </a:p>
        </p:txBody>
      </p:sp>
      <p:sp useBgFill="1">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687107" y="1195061"/>
            <a:ext cx="10817786" cy="4467878"/>
          </a:xfrm>
        </p:spPr>
        <p:txBody>
          <a:bodyPr>
            <a:normAutofit/>
          </a:bodyPr>
          <a:lstStyle/>
          <a:p>
            <a:pPr marL="0" indent="0">
              <a:buNone/>
            </a:pPr>
            <a:r>
              <a:rPr lang="en-US" sz="2800" b="1" noProof="1">
                <a:solidFill>
                  <a:schemeClr val="accent2">
                    <a:lumMod val="75000"/>
                  </a:schemeClr>
                </a:solidFill>
                <a:latin typeface="Garamond" panose="02020404030301010803" pitchFamily="18" charset="0"/>
              </a:rPr>
              <a:t>The Owner of the Land Subject to the Easement.</a:t>
            </a:r>
          </a:p>
          <a:p>
            <a:pPr marL="0" indent="0">
              <a:buNone/>
            </a:pPr>
            <a:r>
              <a:rPr lang="en-US" sz="2400" b="1" dirty="0">
                <a:latin typeface="Garamond" panose="02020404030301010803" pitchFamily="18" charset="0"/>
                <a:ea typeface="Calibri" panose="020F0502020204030204" pitchFamily="34" charset="0"/>
                <a:cs typeface="Arial" panose="020B0604020202020204" pitchFamily="34" charset="0"/>
              </a:rPr>
              <a:t>● </a:t>
            </a:r>
            <a:r>
              <a:rPr lang="en-US" sz="24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The owner of the land that is subject to the easement can use his property for any purpose not inconsistent with the purpose and character of the easement. 	</a:t>
            </a:r>
          </a:p>
          <a:p>
            <a:pPr marL="0" indent="0">
              <a:buNone/>
            </a:pPr>
            <a:r>
              <a:rPr lang="en-US" sz="2400" b="1" dirty="0">
                <a:latin typeface="Garamond" panose="02020404030301010803" pitchFamily="18" charset="0"/>
                <a:ea typeface="Calibri" panose="020F0502020204030204" pitchFamily="34" charset="0"/>
                <a:cs typeface="Arial" panose="020B0604020202020204" pitchFamily="34" charset="0"/>
              </a:rPr>
              <a:t>	E</a:t>
            </a:r>
            <a:r>
              <a:rPr lang="en-US" sz="2400" b="1"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xamples: </a:t>
            </a:r>
            <a:r>
              <a:rPr lang="en-US" sz="24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Gate for security?</a:t>
            </a:r>
          </a:p>
          <a:p>
            <a:pPr marL="0" indent="0">
              <a:buNone/>
            </a:pPr>
            <a:r>
              <a:rPr lang="en-US" sz="24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Enclose private road?</a:t>
            </a:r>
          </a:p>
          <a:p>
            <a:pPr marL="0" indent="0">
              <a:buNone/>
            </a:pPr>
            <a:r>
              <a:rPr lang="en-US" sz="24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Fence and landscaping over easement for underground utilities?</a:t>
            </a:r>
          </a:p>
          <a:p>
            <a:pPr marL="0" indent="0">
              <a:buNone/>
            </a:pPr>
            <a:endParaRPr lang="en-US" sz="24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2400" dirty="0">
              <a:solidFill>
                <a:srgbClr val="000000"/>
              </a:solidFill>
              <a:effectLst/>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4400" b="1" noProof="1">
              <a:solidFill>
                <a:srgbClr val="000000"/>
              </a:solidFill>
              <a:highlight>
                <a:srgbClr val="FFFFFF"/>
              </a:highlight>
              <a:latin typeface="Garamond" panose="02020404030301010803" pitchFamily="18" charset="0"/>
              <a:cs typeface="Arial" panose="020B0604020202020204" pitchFamily="34" charset="0"/>
            </a:endParaRPr>
          </a:p>
          <a:p>
            <a:pPr marL="0" indent="0">
              <a:buNone/>
            </a:pPr>
            <a:endParaRPr lang="en-US" b="1" noProof="1">
              <a:solidFill>
                <a:schemeClr val="accent2">
                  <a:lumMod val="75000"/>
                </a:schemeClr>
              </a:solidFill>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13</a:t>
            </a:fld>
            <a:endParaRPr lang="en-US" dirty="0"/>
          </a:p>
        </p:txBody>
      </p:sp>
    </p:spTree>
    <p:extLst>
      <p:ext uri="{BB962C8B-B14F-4D97-AF65-F5344CB8AC3E}">
        <p14:creationId xmlns:p14="http://schemas.microsoft.com/office/powerpoint/2010/main" val="51079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lstStyle/>
          <a:p>
            <a:r>
              <a:rPr lang="en-US" b="1" dirty="0">
                <a:latin typeface="Garamond" panose="02020404030301010803" pitchFamily="18" charset="0"/>
              </a:rPr>
              <a:t>EASEMENTS: Who Can Do What.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1066207"/>
            <a:ext cx="10817786" cy="4725586"/>
          </a:xfrm>
        </p:spPr>
        <p:txBody>
          <a:bodyPr>
            <a:normAutofit fontScale="25000" lnSpcReduction="20000"/>
          </a:bodyPr>
          <a:lstStyle/>
          <a:p>
            <a:pPr marL="0" indent="0">
              <a:buNone/>
            </a:pPr>
            <a:r>
              <a:rPr lang="en-US" sz="11200" b="1" noProof="1">
                <a:solidFill>
                  <a:schemeClr val="accent2">
                    <a:lumMod val="75000"/>
                  </a:schemeClr>
                </a:solidFill>
                <a:latin typeface="Garamond" panose="02020404030301010803" pitchFamily="18" charset="0"/>
              </a:rPr>
              <a:t>The Easement Holder.</a:t>
            </a:r>
          </a:p>
          <a:p>
            <a:pPr marL="0" indent="0">
              <a:buNone/>
            </a:pPr>
            <a:endParaRPr lang="en-US" sz="6000" b="1" noProof="1">
              <a:solidFill>
                <a:schemeClr val="accent2">
                  <a:lumMod val="75000"/>
                </a:schemeClr>
              </a:solidFill>
              <a:latin typeface="Garamond" panose="02020404030301010803" pitchFamily="18" charset="0"/>
            </a:endParaRPr>
          </a:p>
          <a:p>
            <a:pPr marL="0" indent="0">
              <a:buNone/>
            </a:pPr>
            <a:r>
              <a:rPr lang="en-US" sz="80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9600" dirty="0">
                <a:solidFill>
                  <a:srgbClr val="000000"/>
                </a:solidFill>
                <a:effectLst/>
                <a:highlight>
                  <a:srgbClr val="FFFFFF"/>
                </a:highlight>
                <a:latin typeface="Garamond" panose="02020404030301010803" pitchFamily="18" charset="0"/>
                <a:ea typeface="Arial" panose="020B0604020202020204" pitchFamily="34" charset="0"/>
                <a:cs typeface="Arial" panose="020B0604020202020204" pitchFamily="34" charset="0"/>
              </a:rPr>
              <a:t>An easement holder’s rights in the land subject to the easement are defined and limited by the language and purpose of the easement. </a:t>
            </a:r>
          </a:p>
          <a:p>
            <a:pPr marL="0" indent="0">
              <a:buNone/>
            </a:pPr>
            <a:endParaRPr lang="en-US" sz="9600" dirty="0">
              <a:latin typeface="Garamond" panose="02020404030301010803" pitchFamily="18" charset="0"/>
              <a:ea typeface="Arial" panose="020B0604020202020204" pitchFamily="34" charset="0"/>
              <a:cs typeface="Arial" panose="020B0604020202020204" pitchFamily="34" charset="0"/>
            </a:endParaRPr>
          </a:p>
          <a:p>
            <a:pPr marL="0" indent="0" algn="just">
              <a:buNone/>
            </a:pPr>
            <a:r>
              <a:rPr lang="en-US" sz="96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An easement holder </a:t>
            </a:r>
            <a:r>
              <a:rPr lang="en-US" sz="9600" dirty="0">
                <a:effectLst/>
                <a:latin typeface="Garamond" panose="02020404030301010803" pitchFamily="18" charset="0"/>
                <a:ea typeface="Calibri" panose="020F0502020204030204" pitchFamily="34" charset="0"/>
                <a:cs typeface="Arial" panose="020B0604020202020204" pitchFamily="34" charset="0"/>
              </a:rPr>
              <a:t>is entitled to use it ‘in a manner that is reasonably necessary for the convenient enjoyment’ of the easement”. </a:t>
            </a:r>
            <a:r>
              <a:rPr lang="en-US" sz="9600" i="1" dirty="0">
                <a:effectLst/>
                <a:latin typeface="Garamond" panose="02020404030301010803" pitchFamily="18" charset="0"/>
                <a:ea typeface="Calibri" panose="020F0502020204030204" pitchFamily="34" charset="0"/>
                <a:cs typeface="Arial" panose="020B0604020202020204" pitchFamily="34" charset="0"/>
              </a:rPr>
              <a:t>Paxson v. Glovitz,</a:t>
            </a:r>
            <a:r>
              <a:rPr lang="en-US" sz="9600" dirty="0">
                <a:effectLst/>
                <a:latin typeface="Garamond" panose="02020404030301010803" pitchFamily="18" charset="0"/>
                <a:ea typeface="Calibri" panose="020F0502020204030204" pitchFamily="34" charset="0"/>
                <a:cs typeface="Arial" panose="020B0604020202020204" pitchFamily="34" charset="0"/>
              </a:rPr>
              <a:t> 203 Ariz. 63, 68-70, 50 P.3d 420, 425-27 (Ct. App. 2003) (citing </a:t>
            </a:r>
            <a:r>
              <a:rPr lang="en-US" sz="9600" i="1" dirty="0">
                <a:effectLst/>
                <a:latin typeface="Garamond" panose="02020404030301010803" pitchFamily="18" charset="0"/>
                <a:ea typeface="Calibri" panose="020F0502020204030204" pitchFamily="34" charset="0"/>
                <a:cs typeface="Arial" panose="020B0604020202020204" pitchFamily="34" charset="0"/>
              </a:rPr>
              <a:t>Restatement Third (Property) (Servitudes)</a:t>
            </a:r>
            <a:r>
              <a:rPr lang="en-US" sz="9600" dirty="0">
                <a:effectLst/>
                <a:latin typeface="Garamond" panose="02020404030301010803" pitchFamily="18" charset="0"/>
                <a:ea typeface="Calibri" panose="020F0502020204030204" pitchFamily="34" charset="0"/>
                <a:cs typeface="Arial" panose="020B0604020202020204" pitchFamily="34" charset="0"/>
              </a:rPr>
              <a:t> § 4.10). </a:t>
            </a:r>
          </a:p>
          <a:p>
            <a:pPr marL="0" indent="0" algn="just">
              <a:buNone/>
            </a:pPr>
            <a:r>
              <a:rPr lang="en-US" sz="9600" dirty="0">
                <a:latin typeface="Garamond" panose="02020404030301010803" pitchFamily="18" charset="0"/>
                <a:ea typeface="Calibri" panose="020F0502020204030204" pitchFamily="34" charset="0"/>
                <a:cs typeface="Arial" panose="020B0604020202020204" pitchFamily="34" charset="0"/>
              </a:rPr>
              <a:t>	</a:t>
            </a:r>
            <a:endParaRPr lang="en-US" sz="9600" dirty="0">
              <a:effectLst/>
              <a:latin typeface="Garamond" panose="02020404030301010803" pitchFamily="18" charset="0"/>
              <a:ea typeface="Calibri" panose="020F0502020204030204" pitchFamily="34" charset="0"/>
              <a:cs typeface="Arial" panose="020B0604020202020204" pitchFamily="34" charset="0"/>
            </a:endParaRPr>
          </a:p>
          <a:p>
            <a:pPr marL="0" indent="0" algn="just">
              <a:buNone/>
            </a:pPr>
            <a:endParaRPr lang="en-US" sz="5400" dirty="0">
              <a:effectLs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5100" dirty="0">
              <a:effectLst/>
              <a:latin typeface="Garamond" panose="02020404030301010803" pitchFamily="18" charset="0"/>
              <a:ea typeface="Arial" panose="020B0604020202020204" pitchFamily="34" charset="0"/>
              <a:cs typeface="Arial" panose="020B0604020202020204" pitchFamily="34" charset="0"/>
            </a:endParaRPr>
          </a:p>
          <a:p>
            <a:pPr marL="0" indent="0">
              <a:buNone/>
            </a:pPr>
            <a:endParaRPr lang="en-US" sz="6000" dirty="0">
              <a:latin typeface="Garamond" panose="02020404030301010803" pitchFamily="18" charset="0"/>
              <a:ea typeface="Arial" panose="020B0604020202020204" pitchFamily="34" charset="0"/>
              <a:cs typeface="Arial" panose="020B0604020202020204" pitchFamily="34" charset="0"/>
            </a:endParaRPr>
          </a:p>
          <a:p>
            <a:pPr marL="0" indent="0">
              <a:buNone/>
            </a:pPr>
            <a:r>
              <a:rPr lang="en-US" sz="9600" dirty="0">
                <a:latin typeface="Garamond" panose="02020404030301010803" pitchFamily="18" charset="0"/>
                <a:ea typeface="Arial" panose="020B0604020202020204" pitchFamily="34" charset="0"/>
                <a:cs typeface="Arial" panose="020B0604020202020204" pitchFamily="34" charset="0"/>
              </a:rPr>
              <a:t>	</a:t>
            </a:r>
            <a:r>
              <a:rPr lang="en-US" sz="9600" dirty="0">
                <a:effectLst/>
                <a:latin typeface="Garamond" panose="02020404030301010803" pitchFamily="18" charset="0"/>
                <a:ea typeface="Calibri" panose="020F0502020204030204" pitchFamily="34" charset="0"/>
                <a:cs typeface="Arial" panose="020B0604020202020204" pitchFamily="34" charset="0"/>
              </a:rPr>
              <a:t> </a:t>
            </a:r>
            <a:endParaRPr lang="en-US" sz="9600" dirty="0">
              <a:effectLst/>
              <a:latin typeface="Garamond" panose="02020404030301010803" pitchFamily="18" charset="0"/>
              <a:ea typeface="Arial" panose="020B0604020202020204" pitchFamily="34" charset="0"/>
              <a:cs typeface="Arial" panose="020B0604020202020204" pitchFamily="34" charset="0"/>
            </a:endParaRPr>
          </a:p>
          <a:p>
            <a:pPr marL="0" indent="0">
              <a:buNone/>
            </a:pPr>
            <a:endParaRPr lang="en-US" b="1" noProof="1">
              <a:solidFill>
                <a:schemeClr val="accent2">
                  <a:lumMod val="75000"/>
                </a:schemeClr>
              </a:solidFill>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14</a:t>
            </a:fld>
            <a:endParaRPr lang="en-US" dirty="0"/>
          </a:p>
        </p:txBody>
      </p:sp>
    </p:spTree>
    <p:extLst>
      <p:ext uri="{BB962C8B-B14F-4D97-AF65-F5344CB8AC3E}">
        <p14:creationId xmlns:p14="http://schemas.microsoft.com/office/powerpoint/2010/main" val="342186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lstStyle/>
          <a:p>
            <a:r>
              <a:rPr lang="en-US" b="1" dirty="0">
                <a:latin typeface="Garamond" panose="02020404030301010803" pitchFamily="18" charset="0"/>
              </a:rPr>
              <a:t>EASEMENTS: Who Can Do What.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901490"/>
            <a:ext cx="10817786" cy="4866263"/>
          </a:xfrm>
        </p:spPr>
        <p:txBody>
          <a:bodyPr>
            <a:normAutofit fontScale="25000" lnSpcReduction="20000"/>
          </a:bodyPr>
          <a:lstStyle/>
          <a:p>
            <a:pPr marL="0" indent="0">
              <a:buNone/>
            </a:pPr>
            <a:r>
              <a:rPr lang="en-US" sz="11200" b="1" noProof="1">
                <a:solidFill>
                  <a:schemeClr val="accent2">
                    <a:lumMod val="75000"/>
                  </a:schemeClr>
                </a:solidFill>
                <a:latin typeface="Garamond" panose="02020404030301010803" pitchFamily="18" charset="0"/>
              </a:rPr>
              <a:t>The Easement Holder. . . </a:t>
            </a:r>
          </a:p>
          <a:p>
            <a:pPr marL="0" indent="0" algn="just">
              <a:buNone/>
            </a:pPr>
            <a:r>
              <a:rPr lang="en-US" sz="96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9600" b="0" i="0" dirty="0">
                <a:solidFill>
                  <a:schemeClr val="tx1"/>
                </a:solidFill>
                <a:effectLst/>
                <a:highlight>
                  <a:srgbClr val="FFFFFF"/>
                </a:highlight>
                <a:latin typeface="Garamond" panose="02020404030301010803" pitchFamily="18" charset="0"/>
              </a:rPr>
              <a:t>The “manner, frequency, and intensity of the use may change over time to take advantage of developments in technology and to accommodate normal development of the dominant estate or enterprise benefitted by the servitude.” </a:t>
            </a:r>
            <a:r>
              <a:rPr lang="en-US" sz="9600" b="0" i="0" strike="noStrike" dirty="0">
                <a:solidFill>
                  <a:schemeClr val="tx1"/>
                </a:solidFill>
                <a:effectLst/>
                <a:highlight>
                  <a:srgbClr val="FFFFFF"/>
                </a:highlight>
                <a:latin typeface="Garamond" panose="02020404030301010803" pitchFamily="18" charset="0"/>
                <a:hlinkClick r:id="rId3">
                  <a:extLst>
                    <a:ext uri="{A12FA001-AC4F-418D-AE19-62706E023703}">
                      <ahyp:hlinkClr xmlns:ahyp="http://schemas.microsoft.com/office/drawing/2018/hyperlinkcolor" val="tx"/>
                    </a:ext>
                  </a:extLst>
                </a:hlinkClick>
              </a:rPr>
              <a:t>Section 4.10</a:t>
            </a:r>
            <a:r>
              <a:rPr lang="en-US" sz="9600" b="0" i="0" dirty="0">
                <a:solidFill>
                  <a:schemeClr val="tx1"/>
                </a:solidFill>
                <a:effectLst/>
                <a:highlight>
                  <a:srgbClr val="FFFFFF"/>
                </a:highlight>
                <a:latin typeface="Garamond" panose="02020404030301010803" pitchFamily="18" charset="0"/>
              </a:rPr>
              <a:t> further explains that permissible uses of an easement are any uses which do not “cause unreasonable damage to the servient estate or interfere unreasonably with its enjoyment.”</a:t>
            </a:r>
          </a:p>
          <a:p>
            <a:pPr marL="0" indent="0" algn="just">
              <a:buNone/>
            </a:pPr>
            <a:r>
              <a:rPr lang="en-US" sz="9600" i="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Id. </a:t>
            </a:r>
          </a:p>
          <a:p>
            <a:pPr marL="0" indent="0" algn="just">
              <a:buNone/>
            </a:pPr>
            <a:endParaRPr lang="en-US" sz="9600" i="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lgn="just">
              <a:buNone/>
            </a:pPr>
            <a:r>
              <a:rPr lang="en-US" sz="96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9600" dirty="0">
                <a:effectLst/>
                <a:latin typeface="Garamond" panose="02020404030301010803" pitchFamily="18" charset="0"/>
                <a:ea typeface="Calibri" panose="020F0502020204030204" pitchFamily="34" charset="0"/>
                <a:cs typeface="Arial" panose="020B0604020202020204" pitchFamily="34" charset="0"/>
              </a:rPr>
              <a:t>A servient estate, however, will not be burdened to a greater extent than was contemplated or intended at the time of the creation of the easement. </a:t>
            </a:r>
            <a:r>
              <a:rPr lang="en-US" sz="9600" i="1" dirty="0">
                <a:effectLst/>
                <a:latin typeface="Garamond" panose="02020404030301010803" pitchFamily="18" charset="0"/>
                <a:ea typeface="Calibri" panose="020F0502020204030204" pitchFamily="34" charset="0"/>
                <a:cs typeface="Arial" panose="020B0604020202020204" pitchFamily="34" charset="0"/>
              </a:rPr>
              <a:t>Pinkerton,</a:t>
            </a:r>
            <a:r>
              <a:rPr lang="en-US" sz="9600" dirty="0">
                <a:effectLst/>
                <a:latin typeface="Garamond" panose="02020404030301010803" pitchFamily="18" charset="0"/>
                <a:ea typeface="Calibri" panose="020F0502020204030204" pitchFamily="34" charset="0"/>
                <a:cs typeface="Arial" panose="020B0604020202020204" pitchFamily="34" charset="0"/>
              </a:rPr>
              <a:t> 71 Ariz. 117, 223 P.2d 933; </a:t>
            </a:r>
            <a:r>
              <a:rPr lang="en-US" sz="9600" i="1" dirty="0">
                <a:effectLst/>
                <a:latin typeface="Garamond" panose="02020404030301010803" pitchFamily="18" charset="0"/>
                <a:ea typeface="Calibri" panose="020F0502020204030204" pitchFamily="34" charset="0"/>
                <a:cs typeface="Arial" panose="020B0604020202020204" pitchFamily="34" charset="0"/>
              </a:rPr>
              <a:t>Hunt v. Richardson,</a:t>
            </a:r>
            <a:r>
              <a:rPr lang="en-US" sz="9600" dirty="0">
                <a:effectLst/>
                <a:latin typeface="Garamond" panose="02020404030301010803" pitchFamily="18" charset="0"/>
                <a:ea typeface="Calibri" panose="020F0502020204030204" pitchFamily="34" charset="0"/>
                <a:cs typeface="Arial" panose="020B0604020202020204" pitchFamily="34" charset="0"/>
              </a:rPr>
              <a:t> 216 Ariz. 114, 163 P.3d 1064 (Ct. App. 2007). </a:t>
            </a:r>
          </a:p>
          <a:p>
            <a:pPr marL="0" indent="0" algn="just">
              <a:buNone/>
            </a:pPr>
            <a:endParaRPr lang="en-US" sz="8000" i="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lgn="just">
              <a:buNone/>
            </a:pPr>
            <a:endParaRPr lang="en-US" sz="9600" i="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lgn="just">
              <a:buNone/>
            </a:pPr>
            <a:endParaRPr lang="en-US" sz="9600" i="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lgn="just">
              <a:buNone/>
            </a:pPr>
            <a:endParaRPr lang="en-US" sz="9600" i="1" dirty="0">
              <a:solidFill>
                <a:schemeClr val="tx1"/>
              </a:solidFill>
              <a:effectLst/>
              <a:latin typeface="Garamond" panose="02020404030301010803" pitchFamily="18" charset="0"/>
              <a:ea typeface="Calibri" panose="020F0502020204030204" pitchFamily="34" charset="0"/>
              <a:cs typeface="Arial" panose="020B0604020202020204" pitchFamily="34" charset="0"/>
            </a:endParaRPr>
          </a:p>
          <a:p>
            <a:pPr marL="0" indent="0" algn="just">
              <a:buNone/>
            </a:pPr>
            <a:endParaRPr lang="en-US" sz="9600" dirty="0">
              <a:effectLst/>
              <a:latin typeface="Garamond" panose="02020404030301010803" pitchFamily="18" charset="0"/>
              <a:ea typeface="Arial" panose="020B0604020202020204" pitchFamily="34" charset="0"/>
              <a:cs typeface="Arial" panose="020B0604020202020204" pitchFamily="34" charset="0"/>
            </a:endParaRPr>
          </a:p>
          <a:p>
            <a:pPr marL="0" indent="0">
              <a:buNone/>
            </a:pPr>
            <a:r>
              <a:rPr lang="en-US" sz="9600" dirty="0">
                <a:latin typeface="Garamond" panose="02020404030301010803" pitchFamily="18" charset="0"/>
                <a:ea typeface="Calibri" panose="020F0502020204030204" pitchFamily="34" charset="0"/>
                <a:cs typeface="Arial" panose="020B0604020202020204" pitchFamily="34" charset="0"/>
              </a:rPr>
              <a:t>	</a:t>
            </a:r>
            <a:endParaRPr lang="en-US" sz="44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4400" dirty="0">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15</a:t>
            </a:fld>
            <a:endParaRPr lang="en-US" dirty="0"/>
          </a:p>
        </p:txBody>
      </p:sp>
    </p:spTree>
    <p:extLst>
      <p:ext uri="{BB962C8B-B14F-4D97-AF65-F5344CB8AC3E}">
        <p14:creationId xmlns:p14="http://schemas.microsoft.com/office/powerpoint/2010/main" val="3528061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lstStyle/>
          <a:p>
            <a:r>
              <a:rPr lang="en-US" b="1" dirty="0">
                <a:latin typeface="Garamond" panose="02020404030301010803" pitchFamily="18" charset="0"/>
              </a:rPr>
              <a:t>EASEMENTS: Who Can Do What.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687107" y="951733"/>
            <a:ext cx="10817786" cy="4725586"/>
          </a:xfrm>
        </p:spPr>
        <p:txBody>
          <a:bodyPr>
            <a:normAutofit fontScale="25000" lnSpcReduction="20000"/>
          </a:bodyPr>
          <a:lstStyle/>
          <a:p>
            <a:pPr marL="0" indent="0">
              <a:buNone/>
            </a:pPr>
            <a:r>
              <a:rPr lang="en-US" sz="11200" b="1" noProof="1">
                <a:solidFill>
                  <a:schemeClr val="accent2">
                    <a:lumMod val="75000"/>
                  </a:schemeClr>
                </a:solidFill>
                <a:latin typeface="Garamond" panose="02020404030301010803" pitchFamily="18" charset="0"/>
              </a:rPr>
              <a:t>The Easement Holder.</a:t>
            </a:r>
          </a:p>
          <a:p>
            <a:pPr marL="0" indent="0">
              <a:buNone/>
            </a:pPr>
            <a:endParaRPr lang="en-US" sz="11200" b="1" noProof="1">
              <a:solidFill>
                <a:schemeClr val="accent2">
                  <a:lumMod val="75000"/>
                </a:schemeClr>
              </a:solidFill>
              <a:latin typeface="Garamond" panose="02020404030301010803" pitchFamily="18" charset="0"/>
            </a:endParaRPr>
          </a:p>
          <a:p>
            <a:pPr marL="0" indent="0">
              <a:buNone/>
            </a:pPr>
            <a:r>
              <a:rPr lang="en-US" sz="96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9600" dirty="0">
                <a:solidFill>
                  <a:schemeClr val="tx1"/>
                </a:solidFill>
                <a:latin typeface="Garamond" panose="02020404030301010803" pitchFamily="18" charset="0"/>
                <a:ea typeface="Calibri" panose="020F0502020204030204" pitchFamily="34" charset="0"/>
                <a:cs typeface="Arial" panose="020B0604020202020204" pitchFamily="34" charset="0"/>
              </a:rPr>
              <a:t>What is reasonable is a question of fact to be determined by the trier of fact based upon all of </a:t>
            </a:r>
            <a:r>
              <a:rPr lang="en-US" sz="9600" b="0" i="0" dirty="0">
                <a:solidFill>
                  <a:schemeClr val="tx1"/>
                </a:solidFill>
                <a:effectLst/>
                <a:highlight>
                  <a:srgbClr val="FFFFFF"/>
                </a:highlight>
                <a:latin typeface="Garamond" panose="02020404030301010803" pitchFamily="18" charset="0"/>
              </a:rPr>
              <a:t>the surrounding circumstances. </a:t>
            </a:r>
            <a:r>
              <a:rPr lang="en-US" sz="9600" b="0" i="1" dirty="0">
                <a:solidFill>
                  <a:schemeClr val="tx1"/>
                </a:solidFill>
                <a:effectLst/>
                <a:highlight>
                  <a:srgbClr val="FFFFFF"/>
                </a:highlight>
                <a:latin typeface="Garamond" panose="02020404030301010803" pitchFamily="18" charset="0"/>
              </a:rPr>
              <a:t>Squaw Peak Community Covenant Church of Phoenix v. Anozira Development, Inc.</a:t>
            </a:r>
            <a:r>
              <a:rPr lang="en-US" sz="9600" b="0" i="0" dirty="0">
                <a:solidFill>
                  <a:schemeClr val="tx1"/>
                </a:solidFill>
                <a:effectLst/>
                <a:highlight>
                  <a:srgbClr val="FFFFFF"/>
                </a:highlight>
                <a:latin typeface="Garamond" panose="02020404030301010803" pitchFamily="18" charset="0"/>
              </a:rPr>
              <a:t>, 149 Ariz. 409, 719 P.2d 295 (Ct. App. 1986) (citations omitted.)</a:t>
            </a:r>
            <a:endParaRPr lang="en-US" sz="96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96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buNone/>
            </a:pPr>
            <a:r>
              <a:rPr lang="en-US" sz="9600" dirty="0">
                <a:solidFill>
                  <a:srgbClr val="000000"/>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9600" dirty="0">
                <a:effectLst/>
                <a:latin typeface="Garamond" panose="02020404030301010803" pitchFamily="18" charset="0"/>
                <a:ea typeface="Calibri" panose="020F0502020204030204" pitchFamily="34" charset="0"/>
                <a:cs typeface="Arial" panose="020B0604020202020204" pitchFamily="34" charset="0"/>
              </a:rPr>
              <a:t>“[A]n appurtenant easement … may not be used for the benefit of property other than the dominant estate.” </a:t>
            </a:r>
            <a:r>
              <a:rPr lang="en-US" sz="9600" i="1" dirty="0">
                <a:effectLst/>
                <a:latin typeface="Garamond" panose="02020404030301010803" pitchFamily="18" charset="0"/>
                <a:ea typeface="Calibri" panose="020F0502020204030204" pitchFamily="34" charset="0"/>
                <a:cs typeface="Arial" panose="020B0604020202020204" pitchFamily="34" charset="0"/>
              </a:rPr>
              <a:t>Restatement (Third) of Property: Servitudes</a:t>
            </a:r>
            <a:r>
              <a:rPr lang="en-US" sz="9600" dirty="0">
                <a:effectLst/>
                <a:latin typeface="Garamond" panose="02020404030301010803" pitchFamily="18" charset="0"/>
                <a:ea typeface="Calibri" panose="020F0502020204030204" pitchFamily="34" charset="0"/>
                <a:cs typeface="Arial" panose="020B0604020202020204" pitchFamily="34" charset="0"/>
              </a:rPr>
              <a:t> § 4.11. </a:t>
            </a:r>
          </a:p>
          <a:p>
            <a:pPr marL="0" indent="0">
              <a:buNone/>
            </a:pPr>
            <a:endParaRPr lang="en-US" sz="96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9600" dirty="0">
              <a:effectLs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9600" dirty="0">
              <a:effectLs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9600" dirty="0">
              <a:effectLst/>
              <a:latin typeface="Garamond" panose="02020404030301010803" pitchFamily="18" charset="0"/>
              <a:ea typeface="Arial" panose="020B0604020202020204" pitchFamily="34" charset="0"/>
              <a:cs typeface="Arial" panose="020B0604020202020204" pitchFamily="34" charset="0"/>
            </a:endParaRPr>
          </a:p>
          <a:p>
            <a:pPr marL="0" indent="0">
              <a:buNone/>
            </a:pPr>
            <a:r>
              <a:rPr lang="en-US" sz="9600" dirty="0">
                <a:latin typeface="Garamond" panose="02020404030301010803" pitchFamily="18" charset="0"/>
                <a:ea typeface="Calibri" panose="020F0502020204030204" pitchFamily="34" charset="0"/>
                <a:cs typeface="Arial" panose="020B0604020202020204" pitchFamily="34" charset="0"/>
              </a:rPr>
              <a:t>	</a:t>
            </a:r>
            <a:endParaRPr lang="en-US" sz="9600" dirty="0">
              <a:effectLs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44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44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44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44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b="1" noProof="1">
              <a:solidFill>
                <a:schemeClr val="accent2">
                  <a:lumMod val="75000"/>
                </a:schemeClr>
              </a:solidFill>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16</a:t>
            </a:fld>
            <a:endParaRPr lang="en-US" dirty="0"/>
          </a:p>
        </p:txBody>
      </p:sp>
    </p:spTree>
    <p:extLst>
      <p:ext uri="{BB962C8B-B14F-4D97-AF65-F5344CB8AC3E}">
        <p14:creationId xmlns:p14="http://schemas.microsoft.com/office/powerpoint/2010/main" val="33925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2" name="Rectangle 31">
            <a:extLst>
              <a:ext uri="{FF2B5EF4-FFF2-40B4-BE49-F238E27FC236}">
                <a16:creationId xmlns:a16="http://schemas.microsoft.com/office/drawing/2014/main" id="{A133AF5A-B1C6-44A0-A3C3-E119A940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B972518A-110C-4461-B770-CEE16AA8A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a:xfrm>
            <a:off x="11391150" y="6433203"/>
            <a:ext cx="693263"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17</a:t>
            </a:fld>
            <a:endParaRPr lang="en-US" sz="1900" dirty="0"/>
          </a:p>
        </p:txBody>
      </p:sp>
      <p:pic>
        <p:nvPicPr>
          <p:cNvPr id="4" name="Picture 3">
            <a:extLst>
              <a:ext uri="{FF2B5EF4-FFF2-40B4-BE49-F238E27FC236}">
                <a16:creationId xmlns:a16="http://schemas.microsoft.com/office/drawing/2014/main" id="{45B73969-B8B9-1E93-5576-3FACFED385ED}"/>
              </a:ext>
            </a:extLst>
          </p:cNvPr>
          <p:cNvPicPr>
            <a:picLocks noChangeAspect="1"/>
          </p:cNvPicPr>
          <p:nvPr/>
        </p:nvPicPr>
        <p:blipFill>
          <a:blip r:embed="rId3"/>
          <a:stretch>
            <a:fillRect/>
          </a:stretch>
        </p:blipFill>
        <p:spPr>
          <a:xfrm>
            <a:off x="-141402" y="147849"/>
            <a:ext cx="10953946" cy="5955181"/>
          </a:xfrm>
          <a:prstGeom prst="rect">
            <a:avLst/>
          </a:prstGeom>
        </p:spPr>
      </p:pic>
    </p:spTree>
    <p:extLst>
      <p:ext uri="{BB962C8B-B14F-4D97-AF65-F5344CB8AC3E}">
        <p14:creationId xmlns:p14="http://schemas.microsoft.com/office/powerpoint/2010/main" val="332306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normAutofit/>
          </a:bodyPr>
          <a:lstStyle/>
          <a:p>
            <a:r>
              <a:rPr lang="en-US" b="1" dirty="0">
                <a:latin typeface="Garamond" panose="02020404030301010803" pitchFamily="18" charset="0"/>
              </a:rPr>
              <a:t>EASEMENTS: Abandonment</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901490"/>
            <a:ext cx="10817786" cy="5081614"/>
          </a:xfrm>
        </p:spPr>
        <p:txBody>
          <a:bodyPr>
            <a:normAutofit/>
          </a:bodyPr>
          <a:lstStyle/>
          <a:p>
            <a:pPr marL="0" indent="0">
              <a:buNone/>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2800"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Mere non-use of an easement, no matter how long, will not extinguish an easement. </a:t>
            </a:r>
          </a:p>
          <a:p>
            <a:pPr marL="0" indent="0">
              <a:buNone/>
            </a:pPr>
            <a:r>
              <a:rPr lang="en-US" sz="28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Example: 50-year-old access easement.</a:t>
            </a:r>
          </a:p>
          <a:p>
            <a:pPr marL="0" indent="0">
              <a:buNone/>
            </a:pPr>
            <a:endParaRPr lang="en-US" sz="28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endParaRPr>
          </a:p>
          <a:p>
            <a:pPr marL="0" indent="0">
              <a:buNone/>
            </a:pPr>
            <a:r>
              <a:rPr lang="en-US" sz="28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2800"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Acts</a:t>
            </a:r>
            <a:r>
              <a:rPr lang="en-US" sz="2800" dirty="0">
                <a:effectLst/>
                <a:latin typeface="Garamond" panose="02020404030301010803" pitchFamily="18" charset="0"/>
                <a:ea typeface="Calibri" panose="020F0502020204030204" pitchFamily="34" charset="0"/>
                <a:cs typeface="Arial" panose="020B0604020202020204" pitchFamily="34" charset="0"/>
              </a:rPr>
              <a:t> indicating abandonment “must decisively, conclusively and unequivocally establish the holder’s clear intent to abandon the easement.”</a:t>
            </a:r>
            <a:r>
              <a:rPr lang="en-US" sz="2800" b="1" dirty="0">
                <a:effectLst/>
                <a:latin typeface="Garamond" panose="02020404030301010803" pitchFamily="18" charset="0"/>
                <a:ea typeface="Calibri" panose="020F0502020204030204" pitchFamily="34" charset="0"/>
                <a:cs typeface="Arial" panose="020B0604020202020204" pitchFamily="34" charset="0"/>
              </a:rPr>
              <a:t> </a:t>
            </a:r>
            <a:r>
              <a:rPr lang="en-US" sz="2800" i="1" dirty="0">
                <a:effectLst/>
                <a:latin typeface="Garamond" panose="02020404030301010803" pitchFamily="18" charset="0"/>
                <a:ea typeface="Calibri" panose="020F0502020204030204" pitchFamily="34" charset="0"/>
                <a:cs typeface="Arial" panose="020B0604020202020204" pitchFamily="34" charset="0"/>
              </a:rPr>
              <a:t>Scalia v. Green,</a:t>
            </a:r>
            <a:r>
              <a:rPr lang="en-US" sz="2800" dirty="0">
                <a:effectLst/>
                <a:latin typeface="Garamond" panose="02020404030301010803" pitchFamily="18" charset="0"/>
                <a:ea typeface="Calibri" panose="020F0502020204030204" pitchFamily="34" charset="0"/>
                <a:cs typeface="Arial" panose="020B0604020202020204" pitchFamily="34" charset="0"/>
              </a:rPr>
              <a:t> 229 Ariz. 100, 102, 103, 271 P.3d 479, 481. </a:t>
            </a:r>
          </a:p>
          <a:p>
            <a:pPr marL="0" indent="0">
              <a:buNone/>
            </a:pPr>
            <a:r>
              <a:rPr lang="en-US" sz="2800" dirty="0">
                <a:effectLst/>
                <a:latin typeface="Garamond" panose="02020404030301010803" pitchFamily="18" charset="0"/>
                <a:ea typeface="Calibri" panose="020F0502020204030204" pitchFamily="34" charset="0"/>
                <a:cs typeface="Arial" panose="020B0604020202020204" pitchFamily="34" charset="0"/>
              </a:rPr>
              <a:t>	</a:t>
            </a:r>
            <a:endParaRPr lang="en-US" sz="28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18</a:t>
            </a:fld>
            <a:endParaRPr lang="en-US" dirty="0"/>
          </a:p>
        </p:txBody>
      </p:sp>
    </p:spTree>
    <p:extLst>
      <p:ext uri="{BB962C8B-B14F-4D97-AF65-F5344CB8AC3E}">
        <p14:creationId xmlns:p14="http://schemas.microsoft.com/office/powerpoint/2010/main" val="3468521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normAutofit/>
          </a:bodyPr>
          <a:lstStyle/>
          <a:p>
            <a:r>
              <a:rPr lang="en-US" b="1" dirty="0">
                <a:latin typeface="Garamond" panose="02020404030301010803" pitchFamily="18" charset="0"/>
              </a:rPr>
              <a:t>EASEMENTS: Merger.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901490"/>
            <a:ext cx="10817786" cy="5081614"/>
          </a:xfrm>
        </p:spPr>
        <p:txBody>
          <a:bodyPr>
            <a:normAutofit/>
          </a:bodyPr>
          <a:lstStyle/>
          <a:p>
            <a:pPr marL="0" indent="0">
              <a:buNone/>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2800"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When the same person or entity owns </a:t>
            </a:r>
            <a:r>
              <a:rPr lang="en-US" sz="2800" dirty="0">
                <a:effectLst/>
                <a:latin typeface="Garamond" panose="02020404030301010803" pitchFamily="18" charset="0"/>
                <a:ea typeface="Calibri" panose="020F0502020204030204" pitchFamily="34" charset="0"/>
                <a:cs typeface="Arial" panose="020B0604020202020204" pitchFamily="34" charset="0"/>
              </a:rPr>
              <a:t>both the dominant and servient estates, an easement will be terminated because the easement no longer serves any purpose. Once extinguished, the easement cannot be resurrected. </a:t>
            </a:r>
            <a:endParaRPr lang="en-US" sz="2800" i="1" dirty="0">
              <a:latin typeface="Garamond" panose="02020404030301010803" pitchFamily="18"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800" dirty="0">
                <a:effectLst/>
                <a:latin typeface="Garamond" panose="02020404030301010803" pitchFamily="18" charset="0"/>
                <a:ea typeface="Calibri" panose="020F0502020204030204" pitchFamily="34" charset="0"/>
                <a:cs typeface="Arial" panose="020B0604020202020204" pitchFamily="34" charset="0"/>
              </a:rPr>
              <a:t> </a:t>
            </a:r>
            <a:endParaRPr lang="en-US" sz="28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19</a:t>
            </a:fld>
            <a:endParaRPr lang="en-US" dirty="0"/>
          </a:p>
        </p:txBody>
      </p:sp>
    </p:spTree>
    <p:extLst>
      <p:ext uri="{BB962C8B-B14F-4D97-AF65-F5344CB8AC3E}">
        <p14:creationId xmlns:p14="http://schemas.microsoft.com/office/powerpoint/2010/main" val="187280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3" name="Rectangle 32">
            <a:extLst>
              <a:ext uri="{FF2B5EF4-FFF2-40B4-BE49-F238E27FC236}">
                <a16:creationId xmlns:a16="http://schemas.microsoft.com/office/drawing/2014/main" id="{9B9C0EA8-1D7C-4958-8088-FCCA7A14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000D6DE-A23B-4C22-B47F-8F693347E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858504C1-2ED3-452E-978F-5A9D17113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18611" y="1713512"/>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6F8E3D02-F8A1-4BBF-A013-532F62366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18610" y="1713512"/>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1979A256-14ED-4FA7-B1D1-1A2D51CB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18612"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5EDCF3AD-D5F8-475E-A3D4-5E0D81627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18610"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FF270016-E0B6-DAC7-B6DA-CC7F3A15D04F}"/>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2</a:t>
            </a:fld>
            <a:endParaRPr lang="en-US" sz="1900" dirty="0"/>
          </a:p>
        </p:txBody>
      </p:sp>
      <p:sp>
        <p:nvSpPr>
          <p:cNvPr id="8" name="TextBox 7">
            <a:extLst>
              <a:ext uri="{FF2B5EF4-FFF2-40B4-BE49-F238E27FC236}">
                <a16:creationId xmlns:a16="http://schemas.microsoft.com/office/drawing/2014/main" id="{74082719-982E-7A02-CA53-0869BA05E8C0}"/>
              </a:ext>
            </a:extLst>
          </p:cNvPr>
          <p:cNvSpPr txBox="1"/>
          <p:nvPr/>
        </p:nvSpPr>
        <p:spPr>
          <a:xfrm>
            <a:off x="6895584" y="1704601"/>
            <a:ext cx="5198349" cy="1938992"/>
          </a:xfrm>
          <a:prstGeom prst="rect">
            <a:avLst/>
          </a:prstGeom>
          <a:noFill/>
        </p:spPr>
        <p:txBody>
          <a:bodyPr wrap="square" rtlCol="0">
            <a:spAutoFit/>
          </a:bodyPr>
          <a:lstStyle/>
          <a:p>
            <a:r>
              <a:rPr lang="en-US" sz="4000" b="1" dirty="0">
                <a:solidFill>
                  <a:schemeClr val="bg2"/>
                </a:solidFill>
                <a:latin typeface="Garamond" panose="02020404030301010803" pitchFamily="18" charset="0"/>
              </a:rPr>
              <a:t>PRESENTED BY:</a:t>
            </a:r>
          </a:p>
          <a:p>
            <a:endParaRPr lang="en-US" sz="4000" b="1" dirty="0">
              <a:solidFill>
                <a:schemeClr val="bg2"/>
              </a:solidFill>
              <a:latin typeface="Garamond" panose="02020404030301010803" pitchFamily="18" charset="0"/>
            </a:endParaRPr>
          </a:p>
          <a:p>
            <a:r>
              <a:rPr lang="en-US" sz="4000" b="1" dirty="0">
                <a:solidFill>
                  <a:schemeClr val="bg2"/>
                </a:solidFill>
                <a:latin typeface="Garamond" panose="02020404030301010803" pitchFamily="18" charset="0"/>
              </a:rPr>
              <a:t>Patricia Premeau ….</a:t>
            </a:r>
          </a:p>
        </p:txBody>
      </p:sp>
      <p:pic>
        <p:nvPicPr>
          <p:cNvPr id="2" name="3BD65A6B-A99B-4529-8E9C-820B388F96D8">
            <a:extLst>
              <a:ext uri="{FF2B5EF4-FFF2-40B4-BE49-F238E27FC236}">
                <a16:creationId xmlns:a16="http://schemas.microsoft.com/office/drawing/2014/main" id="{92001F63-6B00-8DD5-D701-DC46AAACA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632" y="2305050"/>
            <a:ext cx="3271469" cy="2726225"/>
          </a:xfrm>
          <a:prstGeom prst="rect">
            <a:avLst/>
          </a:prstGeom>
          <a:noFill/>
          <a:ln>
            <a:noFill/>
          </a:ln>
        </p:spPr>
      </p:pic>
    </p:spTree>
    <p:extLst>
      <p:ext uri="{BB962C8B-B14F-4D97-AF65-F5344CB8AC3E}">
        <p14:creationId xmlns:p14="http://schemas.microsoft.com/office/powerpoint/2010/main" val="3884978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3" name="Rectangle 32">
            <a:extLst>
              <a:ext uri="{FF2B5EF4-FFF2-40B4-BE49-F238E27FC236}">
                <a16:creationId xmlns:a16="http://schemas.microsoft.com/office/drawing/2014/main" id="{9B9C0EA8-1D7C-4958-8088-FCCA7A14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000D6DE-A23B-4C22-B47F-8F693347E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858504C1-2ED3-452E-978F-5A9D17113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18611" y="1713512"/>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6F8E3D02-F8A1-4BBF-A013-532F62366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18610" y="1713512"/>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F3AAEC5E-1903-897F-3899-D104894EDF00}"/>
              </a:ext>
            </a:extLst>
          </p:cNvPr>
          <p:cNvSpPr>
            <a:spLocks noGrp="1"/>
          </p:cNvSpPr>
          <p:nvPr>
            <p:ph type="title"/>
          </p:nvPr>
        </p:nvSpPr>
        <p:spPr>
          <a:xfrm>
            <a:off x="6622473" y="2860965"/>
            <a:ext cx="4959927" cy="2860964"/>
          </a:xfrm>
        </p:spPr>
        <p:txBody>
          <a:bodyPr vert="horz" lIns="91440" tIns="45720" rIns="91440" bIns="45720" rtlCol="0" anchor="t">
            <a:normAutofit/>
          </a:bodyPr>
          <a:lstStyle/>
          <a:p>
            <a:pPr algn="r">
              <a:lnSpc>
                <a:spcPct val="100000"/>
              </a:lnSpc>
            </a:pPr>
            <a:r>
              <a:rPr lang="en-US" sz="4800" dirty="0">
                <a:solidFill>
                  <a:srgbClr val="FFFFFF"/>
                </a:solidFill>
              </a:rPr>
              <a:t>Pretty Interesting, Right? </a:t>
            </a:r>
          </a:p>
        </p:txBody>
      </p:sp>
      <p:pic>
        <p:nvPicPr>
          <p:cNvPr id="5" name="1D681882-D2F9-4DDD-8D38-23F5B9B183B0" descr="A cartoon of a person with her hands together&#10;&#10;Description automatically generated">
            <a:extLst>
              <a:ext uri="{FF2B5EF4-FFF2-40B4-BE49-F238E27FC236}">
                <a16:creationId xmlns:a16="http://schemas.microsoft.com/office/drawing/2014/main" id="{F6F2E8D0-89E4-E03D-3A9F-3D41E184F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981" y="1651680"/>
            <a:ext cx="4265571" cy="3554642"/>
          </a:xfrm>
          <a:prstGeom prst="rect">
            <a:avLst/>
          </a:prstGeom>
          <a:noFill/>
        </p:spPr>
      </p:pic>
      <p:sp>
        <p:nvSpPr>
          <p:cNvPr id="41" name="Freeform: Shape 40">
            <a:extLst>
              <a:ext uri="{FF2B5EF4-FFF2-40B4-BE49-F238E27FC236}">
                <a16:creationId xmlns:a16="http://schemas.microsoft.com/office/drawing/2014/main" id="{1979A256-14ED-4FA7-B1D1-1A2D51CB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18612"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5EDCF3AD-D5F8-475E-A3D4-5E0D81627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18610"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FF270016-E0B6-DAC7-B6DA-CC7F3A15D04F}"/>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20</a:t>
            </a:fld>
            <a:endParaRPr lang="en-US" sz="1900" dirty="0"/>
          </a:p>
        </p:txBody>
      </p:sp>
    </p:spTree>
    <p:extLst>
      <p:ext uri="{BB962C8B-B14F-4D97-AF65-F5344CB8AC3E}">
        <p14:creationId xmlns:p14="http://schemas.microsoft.com/office/powerpoint/2010/main" val="3309553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1371597" y="1088211"/>
            <a:ext cx="8716948" cy="4896019"/>
          </a:xfrm>
        </p:spPr>
        <p:txBody>
          <a:bodyPr>
            <a:normAutofit/>
          </a:bodyPr>
          <a:lstStyle/>
          <a:p>
            <a:r>
              <a:rPr lang="en-US" sz="4000" dirty="0"/>
              <a:t>EXPRESS EASEMENTS </a:t>
            </a:r>
          </a:p>
        </p:txBody>
      </p:sp>
    </p:spTree>
    <p:extLst>
      <p:ext uri="{BB962C8B-B14F-4D97-AF65-F5344CB8AC3E}">
        <p14:creationId xmlns:p14="http://schemas.microsoft.com/office/powerpoint/2010/main" val="2280806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AAEC5E-1903-897F-3899-D104894EDF00}"/>
              </a:ext>
            </a:extLst>
          </p:cNvPr>
          <p:cNvSpPr>
            <a:spLocks noGrp="1"/>
          </p:cNvSpPr>
          <p:nvPr>
            <p:ph type="title"/>
          </p:nvPr>
        </p:nvSpPr>
        <p:spPr>
          <a:xfrm>
            <a:off x="1120500" y="341643"/>
            <a:ext cx="6536344" cy="5641461"/>
          </a:xfrm>
        </p:spPr>
        <p:txBody>
          <a:bodyPr>
            <a:normAutofit/>
          </a:bodyPr>
          <a:lstStyle/>
          <a:p>
            <a:pPr marR="0">
              <a:spcBef>
                <a:spcPts val="0"/>
              </a:spcBef>
              <a:spcAft>
                <a:spcPts val="800"/>
              </a:spcAft>
            </a:pPr>
            <a:r>
              <a:rPr lang="en-US" sz="3200" b="1" dirty="0">
                <a:highlight>
                  <a:srgbClr val="FFFFFF"/>
                </a:highlight>
                <a:latin typeface="Garamond" panose="02020404030301010803" pitchFamily="18" charset="0"/>
                <a:ea typeface="Calibri" panose="020F0502020204030204" pitchFamily="34" charset="0"/>
                <a:cs typeface="Arial" panose="020B0604020202020204" pitchFamily="34" charset="0"/>
              </a:rPr>
              <a:t>EXPRESS EASEMENTS: What is Required.</a:t>
            </a:r>
            <a:br>
              <a:rPr lang="en-US" sz="3200" b="1" dirty="0">
                <a:highlight>
                  <a:srgbClr val="FFFFFF"/>
                </a:highlight>
                <a:latin typeface="Garamond" panose="02020404030301010803" pitchFamily="18" charset="0"/>
                <a:ea typeface="Calibri" panose="020F0502020204030204" pitchFamily="34" charset="0"/>
                <a:cs typeface="Arial" panose="020B0604020202020204" pitchFamily="34" charset="0"/>
              </a:rPr>
            </a:br>
            <a:b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br>
            <a: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2400" dirty="0">
                <a:solidFill>
                  <a:schemeClr val="tx1"/>
                </a:solidFill>
                <a:effectLst/>
                <a:latin typeface="Garamond" panose="02020404030301010803" pitchFamily="18" charset="0"/>
                <a:ea typeface="Calibri" panose="020F0502020204030204" pitchFamily="34" charset="0"/>
                <a:cs typeface="Arial" panose="020B0604020202020204" pitchFamily="34" charset="0"/>
              </a:rPr>
              <a:t>A recorded easement generally runs with the land and is a burden on the landowner’s successors. </a:t>
            </a:r>
            <a:r>
              <a:rPr lang="en-US" sz="2400" i="1" dirty="0">
                <a:solidFill>
                  <a:schemeClr val="tx1"/>
                </a:solidFill>
                <a:effectLst/>
                <a:latin typeface="Garamond" panose="02020404030301010803" pitchFamily="18" charset="0"/>
                <a:ea typeface="Calibri" panose="020F0502020204030204" pitchFamily="34" charset="0"/>
                <a:cs typeface="Arial" panose="020B0604020202020204" pitchFamily="34" charset="0"/>
              </a:rPr>
              <a:t>Siler,</a:t>
            </a:r>
            <a:r>
              <a:rPr lang="en-US" sz="2400" dirty="0">
                <a:solidFill>
                  <a:schemeClr val="tx1"/>
                </a:solidFill>
                <a:effectLst/>
                <a:latin typeface="Garamond" panose="02020404030301010803" pitchFamily="18" charset="0"/>
                <a:ea typeface="Calibri" panose="020F0502020204030204" pitchFamily="34" charset="0"/>
                <a:cs typeface="Arial" panose="020B0604020202020204" pitchFamily="34" charset="0"/>
              </a:rPr>
              <a:t> 193 Ariz. 374, 972 P.2d 1010. </a:t>
            </a:r>
            <a:br>
              <a:rPr lang="en-US" sz="2400" dirty="0">
                <a:solidFill>
                  <a:schemeClr val="tx1"/>
                </a:solidFill>
                <a:effectLst/>
                <a:latin typeface="Garamond" panose="02020404030301010803" pitchFamily="18" charset="0"/>
                <a:ea typeface="Calibri" panose="020F0502020204030204" pitchFamily="34" charset="0"/>
                <a:cs typeface="Arial" panose="020B0604020202020204" pitchFamily="34" charset="0"/>
              </a:rPr>
            </a:br>
            <a:br>
              <a:rPr lang="en-US" sz="2400" dirty="0">
                <a:solidFill>
                  <a:schemeClr val="tx1"/>
                </a:solidFill>
                <a:effectLst/>
                <a:latin typeface="Garamond" panose="02020404030301010803" pitchFamily="18" charset="0"/>
                <a:ea typeface="Arial" panose="020B0604020202020204" pitchFamily="34" charset="0"/>
                <a:cs typeface="Arial" panose="020B0604020202020204" pitchFamily="34" charset="0"/>
              </a:rPr>
            </a:br>
            <a: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a:t>
            </a:r>
            <a:r>
              <a:rPr lang="en-US" sz="2400" dirty="0">
                <a:solidFill>
                  <a:schemeClr val="tx1"/>
                </a:solidFill>
                <a:effectLst/>
                <a:latin typeface="Garamond" panose="02020404030301010803" pitchFamily="18" charset="0"/>
                <a:ea typeface="Calibri" panose="020F0502020204030204" pitchFamily="34" charset="0"/>
                <a:cs typeface="Arial" panose="020B0604020202020204" pitchFamily="34" charset="0"/>
              </a:rPr>
              <a:t>‘While no particular words are necessary for the grant of an easement, the instrument must identify with reasonable certainty the easement created and the dominant and servient tenements.’ </a:t>
            </a:r>
            <a:r>
              <a:rPr lang="en-US" sz="2400" i="1" dirty="0">
                <a:solidFill>
                  <a:schemeClr val="tx1"/>
                </a:solidFill>
                <a:effectLst/>
                <a:latin typeface="Garamond" panose="02020404030301010803" pitchFamily="18" charset="0"/>
                <a:ea typeface="Calibri" panose="020F0502020204030204" pitchFamily="34" charset="0"/>
              </a:rPr>
              <a:t>Dunlap Investors, Ltd. v. Hogan,</a:t>
            </a:r>
            <a:r>
              <a:rPr lang="en-US" sz="2400" dirty="0">
                <a:solidFill>
                  <a:schemeClr val="tx1"/>
                </a:solidFill>
                <a:effectLst/>
                <a:latin typeface="Garamond" panose="02020404030301010803" pitchFamily="18" charset="0"/>
                <a:ea typeface="Calibri" panose="020F0502020204030204" pitchFamily="34" charset="0"/>
              </a:rPr>
              <a:t> 133 Ariz. 130, 650 P.2d 432 (1982) (i</a:t>
            </a:r>
            <a:r>
              <a:rPr lang="en-US" sz="2400" dirty="0">
                <a:solidFill>
                  <a:schemeClr val="tx1"/>
                </a:solidFill>
                <a:latin typeface="Garamond" panose="02020404030301010803" pitchFamily="18" charset="0"/>
                <a:ea typeface="Calibri" panose="020F0502020204030204" pitchFamily="34" charset="0"/>
              </a:rPr>
              <a:t>nternal citations omitted).</a:t>
            </a:r>
            <a:endParaRPr lang="en-US" sz="2400" dirty="0">
              <a:solidFill>
                <a:schemeClr val="tx1"/>
              </a:solidFill>
              <a:latin typeface="Garamond" panose="02020404030301010803" pitchFamily="18" charset="0"/>
            </a:endParaRPr>
          </a:p>
        </p:txBody>
      </p:sp>
      <p:sp>
        <p:nvSpPr>
          <p:cNvPr id="3" name="Slide Number Placeholder 2">
            <a:extLst>
              <a:ext uri="{FF2B5EF4-FFF2-40B4-BE49-F238E27FC236}">
                <a16:creationId xmlns:a16="http://schemas.microsoft.com/office/drawing/2014/main" id="{FF270016-E0B6-DAC7-B6DA-CC7F3A15D04F}"/>
              </a:ext>
            </a:extLst>
          </p:cNvPr>
          <p:cNvSpPr>
            <a:spLocks noGrp="1"/>
          </p:cNvSpPr>
          <p:nvPr>
            <p:ph type="sldNum" sz="quarter" idx="4"/>
          </p:nvPr>
        </p:nvSpPr>
        <p:spPr/>
        <p:txBody>
          <a:bodyPr/>
          <a:lstStyle/>
          <a:p>
            <a:fld id="{08AB70BE-1769-45B8-85A6-0C837432C7E6}" type="slidenum">
              <a:rPr lang="en-US" smtClean="0"/>
              <a:pPr/>
              <a:t>22</a:t>
            </a:fld>
            <a:endParaRPr lang="en-US" dirty="0"/>
          </a:p>
        </p:txBody>
      </p:sp>
      <p:sp>
        <p:nvSpPr>
          <p:cNvPr id="4" name="Picture Placeholder 3">
            <a:extLst>
              <a:ext uri="{FF2B5EF4-FFF2-40B4-BE49-F238E27FC236}">
                <a16:creationId xmlns:a16="http://schemas.microsoft.com/office/drawing/2014/main" id="{3F61D36C-1FC3-28B5-D778-9343B08924C6}"/>
              </a:ext>
            </a:extLst>
          </p:cNvPr>
          <p:cNvSpPr>
            <a:spLocks noGrp="1"/>
          </p:cNvSpPr>
          <p:nvPr>
            <p:ph type="pic" sz="quarter" idx="10"/>
          </p:nvPr>
        </p:nvSpPr>
        <p:spPr>
          <a:xfrm>
            <a:off x="11989904" y="69574"/>
            <a:ext cx="4267200" cy="6788426"/>
          </a:xfrm>
        </p:spPr>
        <p:txBody>
          <a:bodyPr>
            <a:normAutofit/>
          </a:bodyPr>
          <a:lstStyle/>
          <a:p>
            <a:pPr>
              <a:lnSpc>
                <a:spcPct val="100000"/>
              </a:lnSpc>
            </a:pPr>
            <a:endParaRPr lang="en-US" sz="3600" b="1" dirty="0">
              <a:latin typeface="Garamond" panose="02020404030301010803" pitchFamily="18" charset="0"/>
            </a:endParaRPr>
          </a:p>
          <a:p>
            <a:pPr algn="just">
              <a:lnSpc>
                <a:spcPct val="100000"/>
              </a:lnSpc>
            </a:pPr>
            <a:endParaRPr lang="en-US" sz="2400" b="1" dirty="0">
              <a:latin typeface="Garamond" panose="02020404030301010803" pitchFamily="18" charset="0"/>
            </a:endParaRPr>
          </a:p>
          <a:p>
            <a:pPr algn="just">
              <a:lnSpc>
                <a:spcPct val="100000"/>
              </a:lnSpc>
            </a:pPr>
            <a:endParaRPr lang="en-US" sz="2400" b="1" dirty="0">
              <a:latin typeface="Garamond" panose="02020404030301010803" pitchFamily="18" charset="0"/>
            </a:endParaRPr>
          </a:p>
          <a:p>
            <a:pPr algn="just">
              <a:lnSpc>
                <a:spcPct val="100000"/>
              </a:lnSpc>
            </a:pPr>
            <a:endParaRPr lang="en-US" sz="2400" b="1" dirty="0">
              <a:latin typeface="Garamond" panose="02020404030301010803" pitchFamily="18" charset="0"/>
            </a:endParaRPr>
          </a:p>
          <a:p>
            <a:pPr>
              <a:lnSpc>
                <a:spcPct val="100000"/>
              </a:lnSpc>
            </a:pPr>
            <a:endParaRPr lang="en-US" sz="2400" b="1" dirty="0">
              <a:latin typeface="Garamond" panose="02020404030301010803" pitchFamily="18" charset="0"/>
            </a:endParaRPr>
          </a:p>
          <a:p>
            <a:pPr>
              <a:lnSpc>
                <a:spcPct val="100000"/>
              </a:lnSpc>
            </a:pPr>
            <a:endParaRPr lang="en-US" sz="2800" b="1" dirty="0">
              <a:latin typeface="Garamond" panose="02020404030301010803" pitchFamily="18" charset="0"/>
            </a:endParaRPr>
          </a:p>
          <a:p>
            <a:pPr>
              <a:lnSpc>
                <a:spcPct val="100000"/>
              </a:lnSpc>
            </a:pPr>
            <a:endParaRPr lang="en-US" sz="3600" b="1" dirty="0">
              <a:latin typeface="Garamond" panose="02020404030301010803" pitchFamily="18" charset="0"/>
            </a:endParaRPr>
          </a:p>
        </p:txBody>
      </p:sp>
      <p:pic>
        <p:nvPicPr>
          <p:cNvPr id="1026" name="Picture 2" descr="Old document hi-res stock photography and images - Alamy">
            <a:extLst>
              <a:ext uri="{FF2B5EF4-FFF2-40B4-BE49-F238E27FC236}">
                <a16:creationId xmlns:a16="http://schemas.microsoft.com/office/drawing/2014/main" id="{70BFC09F-B900-1841-E905-B6976E8C5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2" t="1577" r="-932" b="10249"/>
          <a:stretch/>
        </p:blipFill>
        <p:spPr bwMode="auto">
          <a:xfrm>
            <a:off x="8170955" y="119269"/>
            <a:ext cx="4267200" cy="666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3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0" name="Freeform: Shape 206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72" name="Rectangle 2071">
            <a:extLst>
              <a:ext uri="{FF2B5EF4-FFF2-40B4-BE49-F238E27FC236}">
                <a16:creationId xmlns:a16="http://schemas.microsoft.com/office/drawing/2014/main" id="{9BB8F2C0-5085-4286-BF3B-489C592A9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Surveyor Cartoon Images - Free Download on Freepik">
            <a:extLst>
              <a:ext uri="{FF2B5EF4-FFF2-40B4-BE49-F238E27FC236}">
                <a16:creationId xmlns:a16="http://schemas.microsoft.com/office/drawing/2014/main" id="{0B1CD889-02EC-06B5-DFD5-74BE3A308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65" b="15469"/>
          <a:stretch/>
        </p:blipFill>
        <p:spPr bwMode="auto">
          <a:xfrm>
            <a:off x="20" y="10"/>
            <a:ext cx="7113748" cy="6864903"/>
          </a:xfrm>
          <a:prstGeom prst="rect">
            <a:avLst/>
          </a:prstGeom>
          <a:noFill/>
          <a:extLst>
            <a:ext uri="{909E8E84-426E-40DD-AFC4-6F175D3DCCD1}">
              <a14:hiddenFill xmlns:a14="http://schemas.microsoft.com/office/drawing/2010/main">
                <a:solidFill>
                  <a:srgbClr val="FFFFFF"/>
                </a:solidFill>
              </a14:hiddenFill>
            </a:ext>
          </a:extLst>
        </p:spPr>
      </p:pic>
      <p:sp>
        <p:nvSpPr>
          <p:cNvPr id="2074" name="Freeform: Shape 2073">
            <a:extLst>
              <a:ext uri="{FF2B5EF4-FFF2-40B4-BE49-F238E27FC236}">
                <a16:creationId xmlns:a16="http://schemas.microsoft.com/office/drawing/2014/main" id="{E705AD56-8B1B-4111-AE73-A1DEC7073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5103" y="-5976"/>
            <a:ext cx="8556895" cy="6872531"/>
          </a:xfrm>
          <a:custGeom>
            <a:avLst/>
            <a:gdLst>
              <a:gd name="connsiteX0" fmla="*/ 5317418 w 8556895"/>
              <a:gd name="connsiteY0" fmla="*/ 0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5869355 w 8556895"/>
              <a:gd name="connsiteY4" fmla="*/ 6865265 h 6865265"/>
              <a:gd name="connsiteX5" fmla="*/ 0 w 8556895"/>
              <a:gd name="connsiteY5" fmla="*/ 6865265 h 6865265"/>
              <a:gd name="connsiteX6" fmla="*/ 3430955 w 8556895"/>
              <a:gd name="connsiteY6" fmla="*/ 3434310 h 6865265"/>
              <a:gd name="connsiteX7" fmla="*/ 176556 w 8556895"/>
              <a:gd name="connsiteY7" fmla="*/ 7819 h 6865265"/>
              <a:gd name="connsiteX8" fmla="*/ 154644 w 8556895"/>
              <a:gd name="connsiteY8" fmla="*/ 7265 h 6865265"/>
              <a:gd name="connsiteX9" fmla="*/ 5317418 w 8556895"/>
              <a:gd name="connsiteY9"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5869355 w 8556895"/>
              <a:gd name="connsiteY4" fmla="*/ 6865265 h 6865265"/>
              <a:gd name="connsiteX5" fmla="*/ 0 w 8556895"/>
              <a:gd name="connsiteY5" fmla="*/ 6865265 h 6865265"/>
              <a:gd name="connsiteX6" fmla="*/ 3430955 w 8556895"/>
              <a:gd name="connsiteY6" fmla="*/ 3434310 h 6865265"/>
              <a:gd name="connsiteX7" fmla="*/ 176556 w 8556895"/>
              <a:gd name="connsiteY7" fmla="*/ 7819 h 6865265"/>
              <a:gd name="connsiteX8" fmla="*/ 154644 w 8556895"/>
              <a:gd name="connsiteY8" fmla="*/ 7265 h 6865265"/>
              <a:gd name="connsiteX9" fmla="*/ 5317418 w 8556895"/>
              <a:gd name="connsiteY9"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0 w 8556895"/>
              <a:gd name="connsiteY4" fmla="*/ 6865265 h 6865265"/>
              <a:gd name="connsiteX5" fmla="*/ 3430955 w 8556895"/>
              <a:gd name="connsiteY5" fmla="*/ 3434310 h 6865265"/>
              <a:gd name="connsiteX6" fmla="*/ 176556 w 8556895"/>
              <a:gd name="connsiteY6" fmla="*/ 7819 h 6865265"/>
              <a:gd name="connsiteX7" fmla="*/ 154644 w 8556895"/>
              <a:gd name="connsiteY7" fmla="*/ 7265 h 6865265"/>
              <a:gd name="connsiteX8" fmla="*/ 5317418 w 8556895"/>
              <a:gd name="connsiteY8"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0 w 8556895"/>
              <a:gd name="connsiteY3" fmla="*/ 6865265 h 6865265"/>
              <a:gd name="connsiteX4" fmla="*/ 3430955 w 8556895"/>
              <a:gd name="connsiteY4" fmla="*/ 3434310 h 6865265"/>
              <a:gd name="connsiteX5" fmla="*/ 176556 w 8556895"/>
              <a:gd name="connsiteY5" fmla="*/ 7819 h 6865265"/>
              <a:gd name="connsiteX6" fmla="*/ 154644 w 8556895"/>
              <a:gd name="connsiteY6" fmla="*/ 7265 h 6865265"/>
              <a:gd name="connsiteX7" fmla="*/ 5317418 w 8556895"/>
              <a:gd name="connsiteY7" fmla="*/ 7265 h 6865265"/>
              <a:gd name="connsiteX0" fmla="*/ 154644 w 8556895"/>
              <a:gd name="connsiteY0" fmla="*/ 7265 h 6865265"/>
              <a:gd name="connsiteX1" fmla="*/ 8556895 w 8556895"/>
              <a:gd name="connsiteY1" fmla="*/ 0 h 6865265"/>
              <a:gd name="connsiteX2" fmla="*/ 8556895 w 8556895"/>
              <a:gd name="connsiteY2" fmla="*/ 6858000 h 6865265"/>
              <a:gd name="connsiteX3" fmla="*/ 0 w 8556895"/>
              <a:gd name="connsiteY3" fmla="*/ 6865265 h 6865265"/>
              <a:gd name="connsiteX4" fmla="*/ 3430955 w 8556895"/>
              <a:gd name="connsiteY4" fmla="*/ 3434310 h 6865265"/>
              <a:gd name="connsiteX5" fmla="*/ 176556 w 8556895"/>
              <a:gd name="connsiteY5" fmla="*/ 7819 h 6865265"/>
              <a:gd name="connsiteX6" fmla="*/ 154644 w 8556895"/>
              <a:gd name="connsiteY6" fmla="*/ 7265 h 686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895" h="6865265">
                <a:moveTo>
                  <a:pt x="154644" y="7265"/>
                </a:moveTo>
                <a:lnTo>
                  <a:pt x="8556895" y="0"/>
                </a:lnTo>
                <a:lnTo>
                  <a:pt x="8556895" y="6858000"/>
                </a:lnTo>
                <a:lnTo>
                  <a:pt x="0" y="6865265"/>
                </a:lnTo>
                <a:cubicBezTo>
                  <a:pt x="1894864" y="6865265"/>
                  <a:pt x="3430955" y="5329174"/>
                  <a:pt x="3430955" y="3434310"/>
                </a:cubicBezTo>
                <a:cubicBezTo>
                  <a:pt x="3430955" y="1598661"/>
                  <a:pt x="1989370" y="99711"/>
                  <a:pt x="176556" y="7819"/>
                </a:cubicBezTo>
                <a:lnTo>
                  <a:pt x="154644" y="72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F3AAEC5E-1903-897F-3899-D104894EDF00}"/>
              </a:ext>
            </a:extLst>
          </p:cNvPr>
          <p:cNvSpPr>
            <a:spLocks noGrp="1"/>
          </p:cNvSpPr>
          <p:nvPr>
            <p:ph type="title"/>
          </p:nvPr>
        </p:nvSpPr>
        <p:spPr>
          <a:xfrm>
            <a:off x="7426518" y="685800"/>
            <a:ext cx="4155881" cy="3814481"/>
          </a:xfrm>
        </p:spPr>
        <p:txBody>
          <a:bodyPr vert="horz" lIns="91440" tIns="45720" rIns="91440" bIns="45720" rtlCol="0" anchor="b">
            <a:noAutofit/>
          </a:bodyPr>
          <a:lstStyle/>
          <a:p>
            <a:pPr marL="0" marR="0" algn="r">
              <a:spcAft>
                <a:spcPts val="800"/>
              </a:spcAft>
            </a:pPr>
            <a:r>
              <a:rPr lang="en-US" sz="2800" b="1" dirty="0">
                <a:solidFill>
                  <a:srgbClr val="FFFFFF"/>
                </a:solidFill>
                <a:effectLst/>
                <a:latin typeface="Garamond" panose="02020404030301010803" pitchFamily="18" charset="0"/>
              </a:rPr>
              <a:t>The description requires a certainty such that a surveyor can go upon the land and locate the easement from such description.” </a:t>
            </a:r>
            <a:r>
              <a:rPr lang="en-US" sz="2800" b="1" i="1" dirty="0">
                <a:solidFill>
                  <a:srgbClr val="FFFFFF"/>
                </a:solidFill>
                <a:effectLst/>
                <a:latin typeface="Garamond" panose="02020404030301010803" pitchFamily="18" charset="0"/>
              </a:rPr>
              <a:t>Dunlap Investors, Ltd. v. Hogan,</a:t>
            </a:r>
            <a:r>
              <a:rPr lang="en-US" sz="2800" b="1" dirty="0">
                <a:solidFill>
                  <a:srgbClr val="FFFFFF"/>
                </a:solidFill>
                <a:effectLst/>
                <a:latin typeface="Garamond" panose="02020404030301010803" pitchFamily="18" charset="0"/>
              </a:rPr>
              <a:t> 133 Ariz. 130, 650 P.2d 432 (1982) (internal citations omitted.)</a:t>
            </a:r>
            <a:br>
              <a:rPr lang="en-US" sz="2800" b="1" dirty="0">
                <a:solidFill>
                  <a:srgbClr val="FFFFFF"/>
                </a:solidFill>
                <a:effectLst/>
                <a:latin typeface="Garamond" panose="02020404030301010803" pitchFamily="18" charset="0"/>
              </a:rPr>
            </a:br>
            <a:endParaRPr lang="en-US" sz="2800" b="1" dirty="0">
              <a:solidFill>
                <a:srgbClr val="FFFFFF"/>
              </a:solidFill>
              <a:latin typeface="Garamond" panose="02020404030301010803" pitchFamily="18" charset="0"/>
            </a:endParaRPr>
          </a:p>
        </p:txBody>
      </p:sp>
      <p:sp>
        <p:nvSpPr>
          <p:cNvPr id="2076" name="Freeform: Shape 2075">
            <a:extLst>
              <a:ext uri="{FF2B5EF4-FFF2-40B4-BE49-F238E27FC236}">
                <a16:creationId xmlns:a16="http://schemas.microsoft.com/office/drawing/2014/main" id="{0439D4E6-5229-413A-A17B-5910539E8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600" y="4957767"/>
            <a:ext cx="9880399" cy="1907146"/>
          </a:xfrm>
          <a:custGeom>
            <a:avLst/>
            <a:gdLst>
              <a:gd name="connsiteX0" fmla="*/ 3703306 w 9880399"/>
              <a:gd name="connsiteY0" fmla="*/ 0 h 1907146"/>
              <a:gd name="connsiteX1" fmla="*/ 9880399 w 9880399"/>
              <a:gd name="connsiteY1" fmla="*/ 0 h 1907146"/>
              <a:gd name="connsiteX2" fmla="*/ 9880399 w 9880399"/>
              <a:gd name="connsiteY2" fmla="*/ 1907146 h 1907146"/>
              <a:gd name="connsiteX3" fmla="*/ 0 w 9880399"/>
              <a:gd name="connsiteY3" fmla="*/ 1907146 h 1907146"/>
              <a:gd name="connsiteX4" fmla="*/ 38110 w 9880399"/>
              <a:gd name="connsiteY4" fmla="*/ 1752976 h 1907146"/>
              <a:gd name="connsiteX5" fmla="*/ 2390342 w 9880399"/>
              <a:gd name="connsiteY5" fmla="*/ 1 h 1907146"/>
              <a:gd name="connsiteX6" fmla="*/ 2500931 w 9880399"/>
              <a:gd name="connsiteY6" fmla="*/ 2797 h 1907146"/>
              <a:gd name="connsiteX7" fmla="*/ 3703306 w 9880399"/>
              <a:gd name="connsiteY7" fmla="*/ 2797 h 19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0399" h="1907146">
                <a:moveTo>
                  <a:pt x="3703306" y="0"/>
                </a:moveTo>
                <a:lnTo>
                  <a:pt x="9880399" y="0"/>
                </a:lnTo>
                <a:lnTo>
                  <a:pt x="9880399" y="1907146"/>
                </a:lnTo>
                <a:lnTo>
                  <a:pt x="0" y="1907146"/>
                </a:lnTo>
                <a:lnTo>
                  <a:pt x="38110" y="1752976"/>
                </a:lnTo>
                <a:cubicBezTo>
                  <a:pt x="339672" y="739254"/>
                  <a:pt x="1278677" y="1"/>
                  <a:pt x="2390342" y="1"/>
                </a:cubicBezTo>
                <a:lnTo>
                  <a:pt x="2500931" y="2797"/>
                </a:lnTo>
                <a:lnTo>
                  <a:pt x="3703306" y="2797"/>
                </a:ln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FF270016-E0B6-DAC7-B6DA-CC7F3A15D04F}"/>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23</a:t>
            </a:fld>
            <a:endParaRPr lang="en-US" sz="1900" dirty="0"/>
          </a:p>
        </p:txBody>
      </p:sp>
    </p:spTree>
    <p:extLst>
      <p:ext uri="{BB962C8B-B14F-4D97-AF65-F5344CB8AC3E}">
        <p14:creationId xmlns:p14="http://schemas.microsoft.com/office/powerpoint/2010/main" val="6936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945D54-A284-835B-B949-4F6D36F3825F}"/>
              </a:ext>
            </a:extLst>
          </p:cNvPr>
          <p:cNvSpPr>
            <a:spLocks noGrp="1"/>
          </p:cNvSpPr>
          <p:nvPr>
            <p:ph type="title"/>
          </p:nvPr>
        </p:nvSpPr>
        <p:spPr>
          <a:xfrm>
            <a:off x="1089513" y="283387"/>
            <a:ext cx="9590215" cy="871989"/>
          </a:xfrm>
        </p:spPr>
        <p:txBody>
          <a:bodyPr>
            <a:noAutofit/>
          </a:bodyPr>
          <a:lstStyle/>
          <a:p>
            <a:r>
              <a:rPr lang="en-US" sz="3200" b="1" dirty="0">
                <a:latin typeface="Garamond" panose="02020404030301010803" pitchFamily="18" charset="0"/>
              </a:rPr>
              <a:t>EXPRESS EASEMENTS: Boundaries and Interpretation </a:t>
            </a:r>
          </a:p>
        </p:txBody>
      </p:sp>
      <p:sp>
        <p:nvSpPr>
          <p:cNvPr id="2" name="Slide Number Placeholder 1">
            <a:extLst>
              <a:ext uri="{FF2B5EF4-FFF2-40B4-BE49-F238E27FC236}">
                <a16:creationId xmlns:a16="http://schemas.microsoft.com/office/drawing/2014/main" id="{71E04509-99F0-B7A3-5C7A-C5A63504613A}"/>
              </a:ext>
            </a:extLst>
          </p:cNvPr>
          <p:cNvSpPr>
            <a:spLocks noGrp="1"/>
          </p:cNvSpPr>
          <p:nvPr>
            <p:ph type="sldNum" sz="quarter" idx="4"/>
          </p:nvPr>
        </p:nvSpPr>
        <p:spPr/>
        <p:txBody>
          <a:bodyPr/>
          <a:lstStyle/>
          <a:p>
            <a:fld id="{08AB70BE-1769-45B8-85A6-0C837432C7E6}" type="slidenum">
              <a:rPr lang="en-US" smtClean="0"/>
              <a:pPr/>
              <a:t>24</a:t>
            </a:fld>
            <a:endParaRPr lang="en-US" dirty="0"/>
          </a:p>
        </p:txBody>
      </p:sp>
      <p:sp>
        <p:nvSpPr>
          <p:cNvPr id="7" name="Content Placeholder 6">
            <a:extLst>
              <a:ext uri="{FF2B5EF4-FFF2-40B4-BE49-F238E27FC236}">
                <a16:creationId xmlns:a16="http://schemas.microsoft.com/office/drawing/2014/main" id="{4D7BA93D-3579-B776-0847-587A281ED646}"/>
              </a:ext>
            </a:extLst>
          </p:cNvPr>
          <p:cNvSpPr>
            <a:spLocks noGrp="1"/>
          </p:cNvSpPr>
          <p:nvPr>
            <p:ph sz="quarter" idx="10"/>
          </p:nvPr>
        </p:nvSpPr>
        <p:spPr>
          <a:xfrm>
            <a:off x="1089513" y="1363006"/>
            <a:ext cx="10074206" cy="5578261"/>
          </a:xfrm>
        </p:spPr>
        <p:txBody>
          <a:bodyPr>
            <a:noAutofit/>
          </a:bodyPr>
          <a:lstStyle/>
          <a:p>
            <a:pPr marL="0" indent="0" algn="just">
              <a:buNone/>
            </a:pPr>
            <a: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a:t>
            </a:r>
            <a:r>
              <a:rPr lang="en-US" sz="2400" dirty="0">
                <a:effectLst/>
                <a:latin typeface="Garamond" panose="02020404030301010803" pitchFamily="18" charset="0"/>
                <a:ea typeface="Calibri" panose="020F0502020204030204" pitchFamily="34" charset="0"/>
              </a:rPr>
              <a:t> </a:t>
            </a:r>
            <a:r>
              <a:rPr lang="en-US" sz="2400" b="0" dirty="0">
                <a:solidFill>
                  <a:schemeClr val="tx1"/>
                </a:solidFill>
                <a:effectLst/>
                <a:highlight>
                  <a:srgbClr val="FFFFFF"/>
                </a:highlight>
                <a:latin typeface="Garamond" panose="02020404030301010803" pitchFamily="18" charset="0"/>
                <a:ea typeface="Arial" panose="020B0604020202020204" pitchFamily="34" charset="0"/>
                <a:cs typeface="Arial" panose="020B0604020202020204" pitchFamily="34" charset="0"/>
              </a:rPr>
              <a:t>Where the location or dimensions of an easement are unclear from the instrument, the easement will be interpreted to give effect to the parties’ intent based upon the language of the easement, the circumstances surrounding the creation of the easement, and the purpose of the easement. </a:t>
            </a:r>
            <a:r>
              <a:rPr lang="en-US" sz="2400" b="0" i="1" dirty="0">
                <a:solidFill>
                  <a:schemeClr val="tx1"/>
                </a:solidFill>
                <a:effectLst/>
                <a:highlight>
                  <a:srgbClr val="FFFFFF"/>
                </a:highlight>
                <a:latin typeface="Garamond" panose="02020404030301010803" pitchFamily="18" charset="0"/>
                <a:ea typeface="Arial" panose="020B0604020202020204" pitchFamily="34" charset="0"/>
                <a:cs typeface="Arial" panose="020B0604020202020204" pitchFamily="34" charset="0"/>
              </a:rPr>
              <a:t>Powell v. Washburn,</a:t>
            </a:r>
            <a:r>
              <a:rPr lang="en-US" sz="2400" b="0" dirty="0">
                <a:solidFill>
                  <a:schemeClr val="tx1"/>
                </a:solidFill>
                <a:effectLst/>
                <a:highlight>
                  <a:srgbClr val="FFFFFF"/>
                </a:highlight>
                <a:latin typeface="Garamond" panose="02020404030301010803" pitchFamily="18" charset="0"/>
                <a:ea typeface="Arial" panose="020B0604020202020204" pitchFamily="34" charset="0"/>
                <a:cs typeface="Arial" panose="020B0604020202020204" pitchFamily="34" charset="0"/>
              </a:rPr>
              <a:t> 211 Ariz. 553, 125 P.3d 373 (2006). </a:t>
            </a:r>
          </a:p>
          <a:p>
            <a:pPr marL="0" indent="0" algn="just">
              <a:buNone/>
            </a:pPr>
            <a:endParaRPr lang="en-US" sz="2400" b="0" dirty="0">
              <a:solidFill>
                <a:schemeClr val="tx1"/>
              </a:solidFill>
              <a:effectLst/>
              <a:highlight>
                <a:srgbClr val="FFFFFF"/>
              </a:highlight>
              <a:latin typeface="Garamond" panose="02020404030301010803" pitchFamily="18" charset="0"/>
              <a:ea typeface="Arial" panose="020B0604020202020204" pitchFamily="34" charset="0"/>
              <a:cs typeface="Arial" panose="020B0604020202020204" pitchFamily="34" charset="0"/>
            </a:endParaRPr>
          </a:p>
          <a:p>
            <a:pPr marL="0" indent="0" algn="just">
              <a:lnSpc>
                <a:spcPct val="100000"/>
              </a:lnSpc>
              <a:buNone/>
            </a:pPr>
            <a:r>
              <a:rPr lang="en-US" sz="2400" b="1"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2400" b="0" dirty="0">
                <a:effectLst/>
                <a:latin typeface="Garamond" panose="02020404030301010803" pitchFamily="18" charset="0"/>
                <a:ea typeface="Calibri" panose="020F0502020204030204" pitchFamily="34" charset="0"/>
              </a:rPr>
              <a:t>An express easement is a contract and will be interpreted according to ordinary contract principles. </a:t>
            </a:r>
          </a:p>
          <a:p>
            <a:pPr marL="0" indent="0" algn="just">
              <a:buNone/>
            </a:pPr>
            <a:endParaRPr lang="en-US" sz="2400" b="0" dirty="0">
              <a:effectLst/>
              <a:latin typeface="Garamond" panose="02020404030301010803" pitchFamily="18" charset="0"/>
              <a:ea typeface="Calibri" panose="020F0502020204030204" pitchFamily="34" charset="0"/>
            </a:endParaRPr>
          </a:p>
          <a:p>
            <a:pPr marL="0" indent="0" algn="just">
              <a:buNone/>
            </a:pPr>
            <a:r>
              <a:rPr lang="en-US" sz="2400" b="0" dirty="0">
                <a:solidFill>
                  <a:schemeClr val="tx1"/>
                </a:solidFill>
                <a:highlight>
                  <a:srgbClr val="FFFFFF"/>
                </a:highlight>
                <a:latin typeface="Garamond" panose="02020404030301010803" pitchFamily="18" charset="0"/>
                <a:ea typeface="Calibri" panose="020F0502020204030204" pitchFamily="34" charset="0"/>
                <a:cs typeface="Arial" panose="020B0604020202020204" pitchFamily="34" charset="0"/>
              </a:rPr>
              <a:t>● </a:t>
            </a:r>
            <a:r>
              <a:rPr lang="en-US" sz="2400" b="0" dirty="0">
                <a:effectLst/>
                <a:latin typeface="Garamond" panose="02020404030301010803" pitchFamily="18" charset="0"/>
                <a:ea typeface="Calibri" panose="020F0502020204030204" pitchFamily="34" charset="0"/>
              </a:rPr>
              <a:t>An express easement defines the grantee’s rights. </a:t>
            </a:r>
            <a:r>
              <a:rPr lang="en-US" sz="2400" b="0" i="1" dirty="0">
                <a:effectLst/>
                <a:latin typeface="Garamond" panose="02020404030301010803" pitchFamily="18" charset="0"/>
                <a:ea typeface="Calibri" panose="020F0502020204030204" pitchFamily="34" charset="0"/>
              </a:rPr>
              <a:t>Scalia, </a:t>
            </a:r>
            <a:r>
              <a:rPr lang="en-US" sz="2400" b="0" dirty="0">
                <a:effectLst/>
                <a:latin typeface="Garamond" panose="02020404030301010803" pitchFamily="18" charset="0"/>
                <a:ea typeface="Calibri" panose="020F0502020204030204" pitchFamily="34" charset="0"/>
              </a:rPr>
              <a:t>229 Ariz. 100, 271 P.3d 479.</a:t>
            </a:r>
          </a:p>
          <a:p>
            <a:pPr marL="0" indent="0">
              <a:buNone/>
            </a:pPr>
            <a:endParaRPr lang="en-US" sz="2200" b="0" dirty="0">
              <a:latin typeface="Garamond" panose="02020404030301010803" pitchFamily="18" charset="0"/>
              <a:ea typeface="Calibri" panose="020F0502020204030204" pitchFamily="34" charset="0"/>
            </a:endParaRPr>
          </a:p>
          <a:p>
            <a:pPr marL="0" indent="0">
              <a:buNone/>
            </a:pPr>
            <a:endParaRPr lang="en-US" sz="2200" b="0" dirty="0">
              <a:solidFill>
                <a:schemeClr val="tx1"/>
              </a:solidFill>
              <a:effectLst/>
              <a:latin typeface="Garamond" panose="02020404030301010803" pitchFamily="18" charset="0"/>
              <a:ea typeface="Arial" panose="020B0604020202020204" pitchFamily="34" charset="0"/>
              <a:cs typeface="Arial" panose="020B0604020202020204" pitchFamily="34" charset="0"/>
            </a:endParaRPr>
          </a:p>
          <a:p>
            <a:pPr marL="0" indent="0">
              <a:buNone/>
            </a:pPr>
            <a:endParaRPr lang="en-US" sz="2400" b="0" dirty="0">
              <a:effectLst/>
              <a:latin typeface="Garamond" panose="02020404030301010803" pitchFamily="18" charset="0"/>
              <a:ea typeface="Calibri" panose="020F0502020204030204" pitchFamily="34" charset="0"/>
            </a:endParaRPr>
          </a:p>
          <a:p>
            <a:pPr marL="0" indent="0">
              <a:buNone/>
            </a:pPr>
            <a:endParaRPr lang="en-US" sz="2400" b="0" dirty="0">
              <a:effectLst/>
              <a:latin typeface="Garamond" panose="02020404030301010803" pitchFamily="18" charset="0"/>
              <a:ea typeface="Calibri" panose="020F0502020204030204" pitchFamily="34" charset="0"/>
            </a:endParaRPr>
          </a:p>
          <a:p>
            <a:pPr marL="0" indent="0">
              <a:buNone/>
            </a:pPr>
            <a:endParaRPr lang="en-US" sz="2400" b="0" dirty="0">
              <a:effectLst/>
              <a:latin typeface="Garamond" panose="02020404030301010803" pitchFamily="18" charset="0"/>
              <a:ea typeface="Calibri" panose="020F0502020204030204" pitchFamily="34" charset="0"/>
            </a:endParaRPr>
          </a:p>
        </p:txBody>
      </p:sp>
    </p:spTree>
    <p:extLst>
      <p:ext uri="{BB962C8B-B14F-4D97-AF65-F5344CB8AC3E}">
        <p14:creationId xmlns:p14="http://schemas.microsoft.com/office/powerpoint/2010/main" val="4154249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normAutofit/>
          </a:bodyPr>
          <a:lstStyle/>
          <a:p>
            <a:r>
              <a:rPr lang="en-US" b="1" dirty="0">
                <a:latin typeface="Garamond" panose="02020404030301010803" pitchFamily="18" charset="0"/>
              </a:rPr>
              <a:t>EXPRESS EASEMENTS: Parameters.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901490"/>
            <a:ext cx="10817786" cy="5081614"/>
          </a:xfrm>
        </p:spPr>
        <p:txBody>
          <a:bodyPr>
            <a:normAutofit/>
          </a:bodyPr>
          <a:lstStyle/>
          <a:p>
            <a:pPr marL="0" indent="0">
              <a:buNone/>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Arial" panose="020B0604020202020204" pitchFamily="34" charset="0"/>
              </a:rPr>
              <a:t>What if the easement grants an access easement across “the existing dirt path”? </a:t>
            </a:r>
          </a:p>
          <a:p>
            <a:pPr marL="0" indent="0">
              <a:buNone/>
            </a:pP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L="0" indent="0">
              <a:buNone/>
            </a:pPr>
            <a:r>
              <a:rPr lang="en-US" sz="2400" dirty="0">
                <a:effectLst/>
                <a:latin typeface="Garamond" panose="02020404030301010803" pitchFamily="18" charset="0"/>
                <a:ea typeface="Calibri" panose="020F0502020204030204" pitchFamily="34" charset="0"/>
                <a:cs typeface="Arial" panose="020B0604020202020204" pitchFamily="34" charset="0"/>
              </a:rPr>
              <a:t>● What if the private utilities easement describes the land subject to the access easement as “Lot 62.” </a:t>
            </a:r>
          </a:p>
          <a:p>
            <a:pPr marL="0" indent="0">
              <a:buNone/>
            </a:pPr>
            <a:endParaRPr lang="en-US" sz="2400" dirty="0">
              <a:latin typeface="Garamond" panose="02020404030301010803" pitchFamily="18" charset="0"/>
              <a:ea typeface="Calibri" panose="020F0502020204030204" pitchFamily="34" charset="0"/>
              <a:cs typeface="Arial" panose="020B0604020202020204" pitchFamily="34" charset="0"/>
            </a:endParaRPr>
          </a:p>
          <a:p>
            <a:pPr marL="0" indent="0" algn="just">
              <a:lnSpc>
                <a:spcPct val="100000"/>
              </a:lnSpc>
              <a:buNone/>
            </a:pPr>
            <a:r>
              <a:rPr lang="en-US" sz="2400" dirty="0">
                <a:latin typeface="Garamond" panose="02020404030301010803" pitchFamily="18" charset="0"/>
                <a:cs typeface="Arial" panose="020B0604020202020204" pitchFamily="34" charset="0"/>
              </a:rPr>
              <a:t>● The easement defines the easement area as the south 10’ of Lot 12, Book 127, Page  5. </a:t>
            </a:r>
          </a:p>
          <a:p>
            <a:pPr algn="just">
              <a:lnSpc>
                <a:spcPct val="100000"/>
              </a:lnSpc>
            </a:pPr>
            <a:endParaRPr lang="en-US" sz="2400" dirty="0">
              <a:latin typeface="Garamond" panose="02020404030301010803" pitchFamily="18" charset="0"/>
              <a:cs typeface="Arial" panose="020B0604020202020204" pitchFamily="34" charset="0"/>
            </a:endParaRPr>
          </a:p>
          <a:p>
            <a:pPr marL="0" indent="0">
              <a:buNone/>
            </a:pP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2400" dirty="0">
              <a:latin typeface="Garamond" panose="02020404030301010803" pitchFamily="18" charset="0"/>
              <a:ea typeface="Calibri" panose="020F0502020204030204" pitchFamily="34" charset="0"/>
              <a:cs typeface="Arial" panose="020B0604020202020204" pitchFamily="34" charset="0"/>
            </a:endParaRPr>
          </a:p>
          <a:p>
            <a:pPr marL="0" indent="0">
              <a:buNone/>
            </a:pPr>
            <a:endParaRPr lang="en-US" sz="26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25</a:t>
            </a:fld>
            <a:endParaRPr lang="en-US" dirty="0"/>
          </a:p>
        </p:txBody>
      </p:sp>
    </p:spTree>
    <p:extLst>
      <p:ext uri="{BB962C8B-B14F-4D97-AF65-F5344CB8AC3E}">
        <p14:creationId xmlns:p14="http://schemas.microsoft.com/office/powerpoint/2010/main" val="343612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1371596" y="1088211"/>
            <a:ext cx="10103621" cy="4896019"/>
          </a:xfrm>
        </p:spPr>
        <p:txBody>
          <a:bodyPr>
            <a:normAutofit fontScale="90000"/>
          </a:bodyPr>
          <a:lstStyle/>
          <a:p>
            <a:br>
              <a:rPr lang="en-US" sz="4000" dirty="0"/>
            </a:br>
            <a:br>
              <a:rPr lang="en-US" sz="4000" dirty="0"/>
            </a:br>
            <a:br>
              <a:rPr lang="en-US" sz="4000" dirty="0"/>
            </a:br>
            <a:r>
              <a:rPr lang="en-US" sz="4000" dirty="0"/>
              <a:t>PRESCRIPTIVE EASEMENTS</a:t>
            </a:r>
            <a:br>
              <a:rPr lang="en-US" sz="4000" dirty="0"/>
            </a:br>
            <a:br>
              <a:rPr lang="en-US" sz="4000" dirty="0"/>
            </a:br>
            <a:br>
              <a:rPr lang="en-US" sz="2700" dirty="0">
                <a:latin typeface="Garamond" panose="02020404030301010803" pitchFamily="18" charset="0"/>
              </a:rPr>
            </a:br>
            <a:br>
              <a:rPr lang="en-US" sz="2700" dirty="0"/>
            </a:br>
            <a:br>
              <a:rPr lang="en-US" sz="4000" dirty="0"/>
            </a:br>
            <a:br>
              <a:rPr lang="en-US" sz="4000" dirty="0"/>
            </a:br>
            <a:endParaRPr lang="en-US" sz="4000" dirty="0"/>
          </a:p>
        </p:txBody>
      </p:sp>
    </p:spTree>
    <p:extLst>
      <p:ext uri="{BB962C8B-B14F-4D97-AF65-F5344CB8AC3E}">
        <p14:creationId xmlns:p14="http://schemas.microsoft.com/office/powerpoint/2010/main" val="43049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AAEC5E-1903-897F-3899-D104894EDF00}"/>
              </a:ext>
            </a:extLst>
          </p:cNvPr>
          <p:cNvSpPr>
            <a:spLocks noGrp="1"/>
          </p:cNvSpPr>
          <p:nvPr>
            <p:ph type="title"/>
          </p:nvPr>
        </p:nvSpPr>
        <p:spPr>
          <a:xfrm>
            <a:off x="1552579" y="1233212"/>
            <a:ext cx="6136643" cy="1520037"/>
          </a:xfrm>
        </p:spPr>
        <p:txBody>
          <a:bodyPr>
            <a:normAutofit/>
          </a:bodyPr>
          <a:lstStyle/>
          <a:p>
            <a:r>
              <a:rPr lang="en-US" sz="4000" dirty="0"/>
              <a:t>PRESCRIPTIVE EASEMENTS </a:t>
            </a:r>
          </a:p>
        </p:txBody>
      </p:sp>
      <p:sp>
        <p:nvSpPr>
          <p:cNvPr id="3" name="Slide Number Placeholder 2">
            <a:extLst>
              <a:ext uri="{FF2B5EF4-FFF2-40B4-BE49-F238E27FC236}">
                <a16:creationId xmlns:a16="http://schemas.microsoft.com/office/drawing/2014/main" id="{FF270016-E0B6-DAC7-B6DA-CC7F3A15D04F}"/>
              </a:ext>
            </a:extLst>
          </p:cNvPr>
          <p:cNvSpPr>
            <a:spLocks noGrp="1"/>
          </p:cNvSpPr>
          <p:nvPr>
            <p:ph type="sldNum" sz="quarter" idx="4"/>
          </p:nvPr>
        </p:nvSpPr>
        <p:spPr/>
        <p:txBody>
          <a:bodyPr/>
          <a:lstStyle/>
          <a:p>
            <a:fld id="{08AB70BE-1769-45B8-85A6-0C837432C7E6}" type="slidenum">
              <a:rPr lang="en-US" smtClean="0"/>
              <a:pPr/>
              <a:t>27</a:t>
            </a:fld>
            <a:endParaRPr lang="en-US" dirty="0"/>
          </a:p>
        </p:txBody>
      </p:sp>
      <p:sp>
        <p:nvSpPr>
          <p:cNvPr id="4" name="Picture Placeholder 3">
            <a:extLst>
              <a:ext uri="{FF2B5EF4-FFF2-40B4-BE49-F238E27FC236}">
                <a16:creationId xmlns:a16="http://schemas.microsoft.com/office/drawing/2014/main" id="{3F61D36C-1FC3-28B5-D778-9343B08924C6}"/>
              </a:ext>
            </a:extLst>
          </p:cNvPr>
          <p:cNvSpPr>
            <a:spLocks noGrp="1"/>
          </p:cNvSpPr>
          <p:nvPr>
            <p:ph type="pic" sz="quarter" idx="10"/>
          </p:nvPr>
        </p:nvSpPr>
        <p:spPr/>
        <p:txBody>
          <a:bodyPr>
            <a:normAutofit/>
          </a:bodyPr>
          <a:lstStyle/>
          <a:p>
            <a:pPr>
              <a:lnSpc>
                <a:spcPct val="100000"/>
              </a:lnSpc>
            </a:pPr>
            <a:endParaRPr lang="en-US" sz="3600" b="1" dirty="0">
              <a:latin typeface="Garamond" panose="02020404030301010803" pitchFamily="18" charset="0"/>
            </a:endParaRPr>
          </a:p>
          <a:p>
            <a:pPr>
              <a:lnSpc>
                <a:spcPct val="100000"/>
              </a:lnSpc>
            </a:pPr>
            <a:endParaRPr lang="en-US" sz="3600" b="1" dirty="0">
              <a:latin typeface="Garamond" panose="02020404030301010803" pitchFamily="18" charset="0"/>
            </a:endParaRPr>
          </a:p>
        </p:txBody>
      </p:sp>
      <p:pic>
        <p:nvPicPr>
          <p:cNvPr id="6" name="33C09DC1-FD34-475B-AD2E-92C8C022052D">
            <a:extLst>
              <a:ext uri="{FF2B5EF4-FFF2-40B4-BE49-F238E27FC236}">
                <a16:creationId xmlns:a16="http://schemas.microsoft.com/office/drawing/2014/main" id="{067A660D-1FBD-99A3-73BE-043F5A83F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5820" y="3324153"/>
            <a:ext cx="2760760" cy="2300635"/>
          </a:xfrm>
          <a:prstGeom prst="rect">
            <a:avLst/>
          </a:prstGeom>
          <a:noFill/>
          <a:ln>
            <a:noFill/>
          </a:ln>
        </p:spPr>
      </p:pic>
    </p:spTree>
    <p:extLst>
      <p:ext uri="{BB962C8B-B14F-4D97-AF65-F5344CB8AC3E}">
        <p14:creationId xmlns:p14="http://schemas.microsoft.com/office/powerpoint/2010/main" val="316948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normAutofit/>
          </a:bodyPr>
          <a:lstStyle/>
          <a:p>
            <a:r>
              <a:rPr lang="en-US" b="1" dirty="0">
                <a:latin typeface="Garamond" panose="02020404030301010803" pitchFamily="18" charset="0"/>
              </a:rPr>
              <a:t>PRESCRIPTIVE EASEMENTS: Basics</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490844" y="1222001"/>
            <a:ext cx="10817786" cy="5081614"/>
          </a:xfrm>
        </p:spPr>
        <p:txBody>
          <a:bodyPr>
            <a:normAutofit/>
          </a:bodyPr>
          <a:lstStyle/>
          <a:p>
            <a:pPr marL="0" indent="0">
              <a:buNone/>
            </a:pPr>
            <a:r>
              <a:rPr lang="en-US" sz="2400" dirty="0">
                <a:effectLst/>
                <a:latin typeface="Garamond" panose="02020404030301010803" pitchFamily="18" charset="0"/>
                <a:ea typeface="Calibri" panose="020F0502020204030204" pitchFamily="34" charset="0"/>
                <a:cs typeface="Arial" panose="020B0604020202020204" pitchFamily="34" charset="0"/>
              </a:rPr>
              <a:t>A.R.S. Sections 12-521 </a:t>
            </a:r>
            <a:r>
              <a:rPr lang="en-US" sz="2400" i="1" dirty="0">
                <a:effectLst/>
                <a:latin typeface="Garamond" panose="02020404030301010803" pitchFamily="18" charset="0"/>
                <a:ea typeface="Calibri" panose="020F0502020204030204" pitchFamily="34" charset="0"/>
                <a:cs typeface="Arial" panose="020B0604020202020204" pitchFamily="34" charset="0"/>
              </a:rPr>
              <a:t>et. seq. </a:t>
            </a: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R="0" indent="0" algn="just">
              <a:lnSpc>
                <a:spcPct val="107000"/>
              </a:lnSpc>
              <a:spcBef>
                <a:spcPts val="0"/>
              </a:spcBef>
              <a:spcAft>
                <a:spcPts val="800"/>
              </a:spcAft>
              <a:buNone/>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Times New Roman" panose="02020603050405020304" pitchFamily="18" charset="0"/>
              </a:rPr>
              <a:t>In order to establish a prescriptive easement, a party must demonstrate that the land which is allegedly subject to the easement:</a:t>
            </a:r>
          </a:p>
          <a:p>
            <a:pPr marR="0" indent="0" algn="just">
              <a:lnSpc>
                <a:spcPct val="107000"/>
              </a:lnSpc>
              <a:spcBef>
                <a:spcPts val="0"/>
              </a:spcBef>
              <a:spcAft>
                <a:spcPts val="800"/>
              </a:spcAft>
              <a:buNone/>
            </a:pPr>
            <a:r>
              <a:rPr lang="en-US" sz="2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r>
              <a:rPr lang="en-US" sz="2400" dirty="0">
                <a:latin typeface="Garamond" panose="02020404030301010803" pitchFamily="18" charset="0"/>
                <a:ea typeface="Calibri" panose="020F0502020204030204" pitchFamily="34" charset="0"/>
                <a:cs typeface="Times New Roman" panose="02020603050405020304" pitchFamily="18" charset="0"/>
              </a:rPr>
              <a:t>h</a:t>
            </a:r>
            <a:r>
              <a:rPr lang="en-US" sz="2400" dirty="0">
                <a:effectLst/>
                <a:latin typeface="Garamond" panose="02020404030301010803" pitchFamily="18" charset="0"/>
                <a:ea typeface="Calibri" panose="020F0502020204030204" pitchFamily="34" charset="0"/>
                <a:cs typeface="Times New Roman" panose="02020603050405020304" pitchFamily="18" charset="0"/>
              </a:rPr>
              <a:t>as been actually and visibly used,</a:t>
            </a:r>
          </a:p>
          <a:p>
            <a:pPr marL="57150"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Times New Roman" panose="02020603050405020304" pitchFamily="18" charset="0"/>
              </a:rPr>
              <a:t>for a specific purpose;</a:t>
            </a:r>
          </a:p>
          <a:p>
            <a:pPr marL="57150"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Times New Roman" panose="02020603050405020304" pitchFamily="18" charset="0"/>
              </a:rPr>
              <a:t>for 10 years; and </a:t>
            </a:r>
          </a:p>
          <a:p>
            <a:pPr marL="57150"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	</a:t>
            </a:r>
            <a:r>
              <a:rPr lang="en-US" sz="2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Times New Roman" panose="02020603050405020304" pitchFamily="18" charset="0"/>
              </a:rPr>
              <a:t>the use was commenced and continued under a claim of right inconsistent with and hostile to the claim of another. </a:t>
            </a:r>
            <a:endParaRPr lang="en-US" sz="24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28</a:t>
            </a:fld>
            <a:endParaRPr lang="en-US" dirty="0"/>
          </a:p>
        </p:txBody>
      </p:sp>
    </p:spTree>
    <p:extLst>
      <p:ext uri="{BB962C8B-B14F-4D97-AF65-F5344CB8AC3E}">
        <p14:creationId xmlns:p14="http://schemas.microsoft.com/office/powerpoint/2010/main" val="2475215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noAutofit/>
          </a:bodyPr>
          <a:lstStyle/>
          <a:p>
            <a:r>
              <a:rPr lang="en-US" sz="3200" b="1" dirty="0">
                <a:latin typeface="Garamond" panose="02020404030301010803" pitchFamily="18" charset="0"/>
              </a:rPr>
              <a:t>PRESCRIPTIVE EASEMENTS: Open and Notorious</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1448244"/>
            <a:ext cx="10817786" cy="5081614"/>
          </a:xfrm>
        </p:spPr>
        <p:txBody>
          <a:bodyPr>
            <a:normAutofit/>
          </a:bodyPr>
          <a:lstStyle/>
          <a:p>
            <a:pPr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Arial" panose="020B0604020202020204" pitchFamily="34" charset="0"/>
              </a:rPr>
              <a:t>●</a:t>
            </a:r>
            <a:r>
              <a:rPr lang="en-US" sz="2400" dirty="0">
                <a:effectLst/>
                <a:latin typeface="Garamond" panose="02020404030301010803" pitchFamily="18" charset="0"/>
                <a:ea typeface="Calibri" panose="020F0502020204030204" pitchFamily="34" charset="0"/>
              </a:rPr>
              <a:t> 	The claimant’s use must be of a character that would indicate to the property 	owner that the land is in the exclusive possession and enjoyment of the claimant. </a:t>
            </a:r>
          </a:p>
          <a:p>
            <a:pPr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Arial" panose="020B0604020202020204" pitchFamily="34" charset="0"/>
              </a:rPr>
              <a:t>●</a:t>
            </a:r>
            <a:r>
              <a:rPr lang="en-US" sz="2400" dirty="0">
                <a:effectLst/>
                <a:latin typeface="Garamond" panose="02020404030301010803" pitchFamily="18" charset="0"/>
                <a:ea typeface="Calibri" panose="020F0502020204030204" pitchFamily="34" charset="0"/>
              </a:rPr>
              <a:t> 	There must be physical facts that openly show and give notice of the claimant’s 	intent to hold the land hostile to the property owner’s interests, and which would 	indicate to a prudent owner that an adverse claim is being asserted. </a:t>
            </a:r>
          </a:p>
          <a:p>
            <a:pPr marL="0" marR="0" indent="0" algn="just">
              <a:spcBef>
                <a:spcPts val="0"/>
              </a:spcBef>
              <a:spcAft>
                <a:spcPts val="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   </a:t>
            </a: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Times New Roman" panose="02020603050405020304" pitchFamily="18" charset="0"/>
              </a:rPr>
              <a:t>Occasional or casual acts will not support the “open and obvious” element of a 	prescriptive easement claim.</a:t>
            </a:r>
          </a:p>
          <a:p>
            <a:pPr marL="231775" marR="0" indent="0" algn="just">
              <a:spcBef>
                <a:spcPts val="0"/>
              </a:spcBef>
              <a:spcAft>
                <a:spcPts val="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    For example, paving a driveway and driving across it for more than 10 years is     	conspicuous. </a:t>
            </a:r>
          </a:p>
          <a:p>
            <a:pPr marL="0" marR="0" indent="0" algn="just">
              <a:spcBef>
                <a:spcPts val="0"/>
              </a:spcBef>
              <a:spcAft>
                <a:spcPts val="0"/>
              </a:spcAft>
              <a:buNone/>
            </a:pPr>
            <a:endParaRPr lang="en-US" sz="26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29</a:t>
            </a:fld>
            <a:endParaRPr lang="en-US" dirty="0"/>
          </a:p>
        </p:txBody>
      </p:sp>
    </p:spTree>
    <p:extLst>
      <p:ext uri="{BB962C8B-B14F-4D97-AF65-F5344CB8AC3E}">
        <p14:creationId xmlns:p14="http://schemas.microsoft.com/office/powerpoint/2010/main" val="143407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8" name="Rectangle 17">
            <a:extLst>
              <a:ext uri="{FF2B5EF4-FFF2-40B4-BE49-F238E27FC236}">
                <a16:creationId xmlns:a16="http://schemas.microsoft.com/office/drawing/2014/main" id="{9B9C0EA8-1D7C-4958-8088-FCCA7A14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000D6DE-A23B-4C22-B47F-8F693347E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4D14FB4-6458-4E1D-B46C-BBE29EDFC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CF0F7CE-15DE-4549-B1AD-71D91FB5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182352" cy="6857998"/>
          </a:xfrm>
          <a:custGeom>
            <a:avLst/>
            <a:gdLst>
              <a:gd name="connsiteX0" fmla="*/ 0 w 5182352"/>
              <a:gd name="connsiteY0" fmla="*/ 0 h 6857998"/>
              <a:gd name="connsiteX1" fmla="*/ 2818507 w 5182352"/>
              <a:gd name="connsiteY1" fmla="*/ 0 h 6857998"/>
              <a:gd name="connsiteX2" fmla="*/ 2930927 w 5182352"/>
              <a:gd name="connsiteY2" fmla="*/ 43392 h 6857998"/>
              <a:gd name="connsiteX3" fmla="*/ 5182352 w 5182352"/>
              <a:gd name="connsiteY3" fmla="*/ 3428998 h 6857998"/>
              <a:gd name="connsiteX4" fmla="*/ 2930927 w 5182352"/>
              <a:gd name="connsiteY4" fmla="*/ 6814605 h 6857998"/>
              <a:gd name="connsiteX5" fmla="*/ 2818504 w 5182352"/>
              <a:gd name="connsiteY5" fmla="*/ 6857998 h 6857998"/>
              <a:gd name="connsiteX6" fmla="*/ 0 w 5182352"/>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352" h="6857998">
                <a:moveTo>
                  <a:pt x="0" y="0"/>
                </a:moveTo>
                <a:lnTo>
                  <a:pt x="2818507" y="0"/>
                </a:lnTo>
                <a:lnTo>
                  <a:pt x="2930927" y="43392"/>
                </a:lnTo>
                <a:cubicBezTo>
                  <a:pt x="4251985" y="590036"/>
                  <a:pt x="5182352" y="1899962"/>
                  <a:pt x="5182352" y="3428998"/>
                </a:cubicBezTo>
                <a:cubicBezTo>
                  <a:pt x="5182352" y="4958035"/>
                  <a:pt x="4251985" y="6267961"/>
                  <a:pt x="2930927" y="6814605"/>
                </a:cubicBezTo>
                <a:lnTo>
                  <a:pt x="2818504" y="6857998"/>
                </a:lnTo>
                <a:lnTo>
                  <a:pt x="0" y="68579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extBox 8">
            <a:extLst>
              <a:ext uri="{FF2B5EF4-FFF2-40B4-BE49-F238E27FC236}">
                <a16:creationId xmlns:a16="http://schemas.microsoft.com/office/drawing/2014/main" id="{6000C30E-E431-37EA-17F3-5D1A585A12F5}"/>
              </a:ext>
            </a:extLst>
          </p:cNvPr>
          <p:cNvSpPr txBox="1"/>
          <p:nvPr/>
        </p:nvSpPr>
        <p:spPr>
          <a:xfrm>
            <a:off x="483175" y="997178"/>
            <a:ext cx="4080681" cy="914400"/>
          </a:xfrm>
          <a:prstGeom prst="rect">
            <a:avLst/>
          </a:prstGeom>
        </p:spPr>
        <p:txBody>
          <a:bodyPr vert="horz" lIns="91440" tIns="45720" rIns="91440" bIns="45720" rtlCol="0" anchor="b">
            <a:normAutofit/>
          </a:bodyPr>
          <a:lstStyle/>
          <a:p>
            <a:pPr>
              <a:spcBef>
                <a:spcPct val="0"/>
              </a:spcBef>
              <a:spcAft>
                <a:spcPts val="600"/>
              </a:spcAft>
            </a:pPr>
            <a:r>
              <a:rPr lang="en-US" sz="3600" b="1" dirty="0">
                <a:solidFill>
                  <a:srgbClr val="FFFFFF"/>
                </a:solidFill>
                <a:latin typeface="+mj-lt"/>
                <a:ea typeface="+mj-ea"/>
                <a:cs typeface="+mj-cs"/>
              </a:rPr>
              <a:t>OH, WAIT . </a:t>
            </a:r>
            <a:r>
              <a:rPr lang="en-US" sz="4800" b="1" dirty="0">
                <a:solidFill>
                  <a:srgbClr val="FFFFFF"/>
                </a:solidFill>
                <a:latin typeface="+mj-lt"/>
                <a:ea typeface="+mj-ea"/>
                <a:cs typeface="+mj-cs"/>
              </a:rPr>
              <a:t>. . .</a:t>
            </a:r>
          </a:p>
        </p:txBody>
      </p:sp>
      <p:sp>
        <p:nvSpPr>
          <p:cNvPr id="11" name="TextBox 10">
            <a:extLst>
              <a:ext uri="{FF2B5EF4-FFF2-40B4-BE49-F238E27FC236}">
                <a16:creationId xmlns:a16="http://schemas.microsoft.com/office/drawing/2014/main" id="{05F8F3B6-7F94-53A1-025C-FBE09505658B}"/>
              </a:ext>
            </a:extLst>
          </p:cNvPr>
          <p:cNvSpPr txBox="1"/>
          <p:nvPr/>
        </p:nvSpPr>
        <p:spPr>
          <a:xfrm>
            <a:off x="617744" y="2908755"/>
            <a:ext cx="3466531" cy="1201004"/>
          </a:xfrm>
          <a:prstGeom prst="rect">
            <a:avLst/>
          </a:prstGeom>
        </p:spPr>
        <p:txBody>
          <a:bodyPr vert="horz" lIns="91440" tIns="45720" rIns="91440" bIns="45720" rtlCol="0">
            <a:noAutofit/>
          </a:bodyPr>
          <a:lstStyle/>
          <a:p>
            <a:pPr>
              <a:lnSpc>
                <a:spcPct val="120000"/>
              </a:lnSpc>
              <a:spcBef>
                <a:spcPts val="1000"/>
              </a:spcBef>
              <a:buClr>
                <a:schemeClr val="accent5"/>
              </a:buClr>
            </a:pPr>
            <a:r>
              <a:rPr lang="en-US" sz="3600" b="1" cap="all" spc="300" dirty="0">
                <a:solidFill>
                  <a:srgbClr val="FFFFFF"/>
                </a:solidFill>
                <a:latin typeface="Garamond" panose="02020404030301010803" pitchFamily="18" charset="0"/>
              </a:rPr>
              <a:t>Patty couldn’t make it.</a:t>
            </a:r>
          </a:p>
        </p:txBody>
      </p:sp>
      <p:sp useBgFill="1">
        <p:nvSpPr>
          <p:cNvPr id="26" name="Freeform: Shape 25">
            <a:extLst>
              <a:ext uri="{FF2B5EF4-FFF2-40B4-BE49-F238E27FC236}">
                <a16:creationId xmlns:a16="http://schemas.microsoft.com/office/drawing/2014/main" id="{3D651D50-AFE8-4258-90FE-E239C3138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0" y="2"/>
            <a:ext cx="7010401" cy="6857998"/>
          </a:xfrm>
          <a:custGeom>
            <a:avLst/>
            <a:gdLst>
              <a:gd name="connsiteX0" fmla="*/ 2363848 w 7010401"/>
              <a:gd name="connsiteY0" fmla="*/ 0 h 6857998"/>
              <a:gd name="connsiteX1" fmla="*/ 7010401 w 7010401"/>
              <a:gd name="connsiteY1" fmla="*/ 0 h 6857998"/>
              <a:gd name="connsiteX2" fmla="*/ 7010401 w 7010401"/>
              <a:gd name="connsiteY2" fmla="*/ 6857998 h 6857998"/>
              <a:gd name="connsiteX3" fmla="*/ 2363845 w 7010401"/>
              <a:gd name="connsiteY3" fmla="*/ 6857998 h 6857998"/>
              <a:gd name="connsiteX4" fmla="*/ 2251425 w 7010401"/>
              <a:gd name="connsiteY4" fmla="*/ 6814606 h 6857998"/>
              <a:gd name="connsiteX5" fmla="*/ 0 w 7010401"/>
              <a:gd name="connsiteY5" fmla="*/ 3429000 h 6857998"/>
              <a:gd name="connsiteX6" fmla="*/ 2251425 w 7010401"/>
              <a:gd name="connsiteY6" fmla="*/ 4339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1" h="6857998">
                <a:moveTo>
                  <a:pt x="2363848" y="0"/>
                </a:moveTo>
                <a:lnTo>
                  <a:pt x="7010401" y="0"/>
                </a:lnTo>
                <a:lnTo>
                  <a:pt x="7010401" y="6857998"/>
                </a:lnTo>
                <a:lnTo>
                  <a:pt x="2363845" y="6857998"/>
                </a:lnTo>
                <a:lnTo>
                  <a:pt x="2251425" y="6814606"/>
                </a:lnTo>
                <a:cubicBezTo>
                  <a:pt x="930367" y="6267962"/>
                  <a:pt x="0" y="4958036"/>
                  <a:pt x="0" y="3429000"/>
                </a:cubicBezTo>
                <a:cubicBezTo>
                  <a:pt x="0" y="1899963"/>
                  <a:pt x="930367" y="590037"/>
                  <a:pt x="2251425" y="4339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98539E09-7234-41BA-AE60-39504DFF1312">
            <a:extLst>
              <a:ext uri="{FF2B5EF4-FFF2-40B4-BE49-F238E27FC236}">
                <a16:creationId xmlns:a16="http://schemas.microsoft.com/office/drawing/2014/main" id="{326BBA20-AE9C-27F6-B78E-28049DE87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714699" y="1404185"/>
            <a:ext cx="4859557" cy="4049630"/>
          </a:xfrm>
          <a:prstGeom prst="rect">
            <a:avLst/>
          </a:prstGeom>
          <a:noFill/>
        </p:spPr>
      </p:pic>
      <p:sp>
        <p:nvSpPr>
          <p:cNvPr id="2" name="Slide Number Placeholder 1">
            <a:extLst>
              <a:ext uri="{FF2B5EF4-FFF2-40B4-BE49-F238E27FC236}">
                <a16:creationId xmlns:a16="http://schemas.microsoft.com/office/drawing/2014/main" id="{17DE2532-F4A7-30E2-0525-1FF82D28A315}"/>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3</a:t>
            </a:fld>
            <a:endParaRPr lang="en-US" sz="1900" dirty="0">
              <a:solidFill>
                <a:schemeClr val="accent2"/>
              </a:solidFill>
            </a:endParaRPr>
          </a:p>
        </p:txBody>
      </p:sp>
    </p:spTree>
    <p:extLst>
      <p:ext uri="{BB962C8B-B14F-4D97-AF65-F5344CB8AC3E}">
        <p14:creationId xmlns:p14="http://schemas.microsoft.com/office/powerpoint/2010/main" val="1409736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230049"/>
            <a:ext cx="9599008" cy="1072236"/>
          </a:xfrm>
        </p:spPr>
        <p:txBody>
          <a:bodyPr>
            <a:normAutofit/>
          </a:bodyPr>
          <a:lstStyle/>
          <a:p>
            <a:r>
              <a:rPr lang="en-US" b="1" dirty="0">
                <a:latin typeface="Garamond" panose="02020404030301010803" pitchFamily="18" charset="0"/>
              </a:rPr>
              <a:t>PRESCRIPTIVE EASEMENTS: Hostile Use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1225484"/>
            <a:ext cx="10817786" cy="4757619"/>
          </a:xfrm>
        </p:spPr>
        <p:txBody>
          <a:bodyPr>
            <a:normAutofit/>
          </a:bodyPr>
          <a:lstStyle/>
          <a:p>
            <a:pPr marL="0" indent="0">
              <a:buNone/>
            </a:pP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en-US" sz="26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30</a:t>
            </a:fld>
            <a:endParaRPr lang="en-US" dirty="0"/>
          </a:p>
        </p:txBody>
      </p:sp>
      <p:sp>
        <p:nvSpPr>
          <p:cNvPr id="6" name="TextBox 5">
            <a:extLst>
              <a:ext uri="{FF2B5EF4-FFF2-40B4-BE49-F238E27FC236}">
                <a16:creationId xmlns:a16="http://schemas.microsoft.com/office/drawing/2014/main" id="{2714FCBE-438C-561D-9D49-AACC8B2909AC}"/>
              </a:ext>
            </a:extLst>
          </p:cNvPr>
          <p:cNvSpPr txBox="1"/>
          <p:nvPr/>
        </p:nvSpPr>
        <p:spPr>
          <a:xfrm>
            <a:off x="647700" y="1664214"/>
            <a:ext cx="10817786" cy="3556166"/>
          </a:xfrm>
          <a:prstGeom prst="rect">
            <a:avLst/>
          </a:prstGeom>
          <a:noFill/>
        </p:spPr>
        <p:txBody>
          <a:bodyPr wrap="square">
            <a:spAutoFit/>
          </a:bodyPr>
          <a:lstStyle/>
          <a:p>
            <a:pPr marL="457200" marR="0" algn="just">
              <a:lnSpc>
                <a:spcPct val="107000"/>
              </a:lnSpc>
              <a:spcBef>
                <a:spcPts val="0"/>
              </a:spcBef>
              <a:spcAft>
                <a:spcPts val="800"/>
              </a:spcAft>
            </a:pPr>
            <a:r>
              <a:rPr lang="en-US" sz="2400" dirty="0">
                <a:latin typeface="Garamond" panose="02020404030301010803" pitchFamily="18" charset="0"/>
                <a:cs typeface="Arial" panose="020B0604020202020204" pitchFamily="34" charset="0"/>
              </a:rPr>
              <a:t>●  	B</a:t>
            </a:r>
            <a:r>
              <a:rPr lang="en-US" sz="2400" dirty="0">
                <a:latin typeface="Garamond" panose="02020404030301010803" pitchFamily="18" charset="0"/>
              </a:rPr>
              <a:t>urden of proof is initially on the claimant.</a:t>
            </a:r>
          </a:p>
          <a:p>
            <a:pPr marL="457200" marR="0" algn="just">
              <a:lnSpc>
                <a:spcPct val="107000"/>
              </a:lnSpc>
              <a:spcBef>
                <a:spcPts val="0"/>
              </a:spcBef>
              <a:spcAft>
                <a:spcPts val="800"/>
              </a:spcAft>
            </a:pPr>
            <a:r>
              <a:rPr lang="en-US" sz="2400" dirty="0">
                <a:latin typeface="Garamond" panose="02020404030301010803" pitchFamily="18" charset="0"/>
                <a:cs typeface="Arial" panose="020B0604020202020204" pitchFamily="34" charset="0"/>
              </a:rPr>
              <a:t>●	Once basic elements of a prescriptive easement claim have been met, the use is </a:t>
            </a:r>
            <a:r>
              <a:rPr lang="en-US" sz="2400" i="1" dirty="0">
                <a:latin typeface="Garamond" panose="02020404030301010803" pitchFamily="18" charset="0"/>
                <a:cs typeface="Arial" panose="020B0604020202020204" pitchFamily="34" charset="0"/>
              </a:rPr>
              <a:t>presumed </a:t>
            </a:r>
            <a:r>
              <a:rPr lang="en-US" sz="2400" dirty="0">
                <a:latin typeface="Garamond" panose="02020404030301010803" pitchFamily="18" charset="0"/>
                <a:cs typeface="Arial" panose="020B0604020202020204" pitchFamily="34" charset="0"/>
              </a:rPr>
              <a:t>to be hostile.</a:t>
            </a:r>
          </a:p>
          <a:p>
            <a:pPr marL="457200" marR="0" algn="just">
              <a:lnSpc>
                <a:spcPct val="107000"/>
              </a:lnSpc>
              <a:spcBef>
                <a:spcPts val="0"/>
              </a:spcBef>
              <a:spcAft>
                <a:spcPts val="800"/>
              </a:spcAft>
            </a:pPr>
            <a:r>
              <a:rPr lang="en-US" sz="2400" dirty="0">
                <a:latin typeface="Garamond" panose="02020404030301010803" pitchFamily="18" charset="0"/>
                <a:cs typeface="Arial" panose="020B0604020202020204" pitchFamily="34" charset="0"/>
              </a:rPr>
              <a:t>●	Use commenced with permission remains permissive unless claimant can prove later became hostile. </a:t>
            </a:r>
          </a:p>
          <a:p>
            <a:pPr marL="457200" marR="0" algn="just">
              <a:lnSpc>
                <a:spcPct val="107000"/>
              </a:lnSpc>
              <a:spcBef>
                <a:spcPts val="0"/>
              </a:spcBef>
              <a:spcAft>
                <a:spcPts val="800"/>
              </a:spcAft>
            </a:pPr>
            <a:r>
              <a:rPr lang="en-US" sz="2400" dirty="0">
                <a:latin typeface="Garamond" panose="02020404030301010803" pitchFamily="18" charset="0"/>
                <a:cs typeface="Arial" panose="020B0604020202020204" pitchFamily="34" charset="0"/>
              </a:rPr>
              <a:t>●	Use of another’s property by mistake is a hostile use. </a:t>
            </a:r>
          </a:p>
          <a:p>
            <a:pPr marL="457200" marR="0" algn="just">
              <a:lnSpc>
                <a:spcPct val="107000"/>
              </a:lnSpc>
              <a:spcBef>
                <a:spcPts val="0"/>
              </a:spcBef>
              <a:spcAft>
                <a:spcPts val="800"/>
              </a:spcAft>
            </a:pPr>
            <a:endParaRPr lang="en-US" sz="2400" dirty="0">
              <a:latin typeface="Garamond" panose="02020404030301010803" pitchFamily="18" charset="0"/>
              <a:cs typeface="Arial" panose="020B0604020202020204" pitchFamily="34" charset="0"/>
            </a:endParaRPr>
          </a:p>
          <a:p>
            <a:pPr marL="0" marR="0" algn="just">
              <a:spcBef>
                <a:spcPts val="0"/>
              </a:spcBef>
              <a:spcAft>
                <a:spcPts val="0"/>
              </a:spcAft>
            </a:pPr>
            <a:endParaRPr lang="en-US" sz="1200" dirty="0">
              <a:effectLst/>
              <a:latin typeface="Garamond" panose="02020404030301010803"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994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701446" y="482707"/>
            <a:ext cx="9599008" cy="1072236"/>
          </a:xfrm>
        </p:spPr>
        <p:txBody>
          <a:bodyPr>
            <a:noAutofit/>
          </a:bodyPr>
          <a:lstStyle/>
          <a:p>
            <a:r>
              <a:rPr lang="en-US" sz="3200" b="1" dirty="0">
                <a:latin typeface="Garamond" panose="02020404030301010803" pitchFamily="18" charset="0"/>
              </a:rPr>
              <a:t>PRESCRIPTIVE EASEMENTS: Use for the Prescriptive Period (Tacking)</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647700" y="1644489"/>
            <a:ext cx="10817786" cy="5081614"/>
          </a:xfrm>
        </p:spPr>
        <p:txBody>
          <a:bodyPr>
            <a:normAutofit/>
          </a:bodyPr>
          <a:lstStyle/>
          <a:p>
            <a:pPr marL="0" indent="0">
              <a:buNone/>
            </a:pP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L="0" marR="0" indent="0" algn="just">
              <a:spcBef>
                <a:spcPts val="0"/>
              </a:spcBef>
              <a:spcAft>
                <a:spcPts val="0"/>
              </a:spcAft>
              <a:buNone/>
            </a:pPr>
            <a:endParaRPr lang="en-US" sz="26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31</a:t>
            </a:fld>
            <a:endParaRPr lang="en-US" dirty="0"/>
          </a:p>
        </p:txBody>
      </p:sp>
      <p:sp>
        <p:nvSpPr>
          <p:cNvPr id="6" name="TextBox 5">
            <a:extLst>
              <a:ext uri="{FF2B5EF4-FFF2-40B4-BE49-F238E27FC236}">
                <a16:creationId xmlns:a16="http://schemas.microsoft.com/office/drawing/2014/main" id="{2714FCBE-438C-561D-9D49-AACC8B2909AC}"/>
              </a:ext>
            </a:extLst>
          </p:cNvPr>
          <p:cNvSpPr txBox="1"/>
          <p:nvPr/>
        </p:nvSpPr>
        <p:spPr>
          <a:xfrm>
            <a:off x="78814" y="1823582"/>
            <a:ext cx="10817786" cy="4353308"/>
          </a:xfrm>
          <a:prstGeom prst="rect">
            <a:avLst/>
          </a:prstGeom>
          <a:noFill/>
        </p:spPr>
        <p:txBody>
          <a:bodyPr wrap="square">
            <a:spAutoFit/>
          </a:bodyPr>
          <a:lstStyle/>
          <a:p>
            <a:pPr marL="457200" marR="0" algn="just">
              <a:lnSpc>
                <a:spcPct val="107000"/>
              </a:lnSpc>
              <a:spcBef>
                <a:spcPts val="0"/>
              </a:spcBef>
              <a:spcAft>
                <a:spcPts val="800"/>
              </a:spcAft>
            </a:pP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b="1" dirty="0">
                <a:effectLst/>
                <a:latin typeface="Garamond" panose="02020404030301010803" pitchFamily="18" charset="0"/>
                <a:ea typeface="Calibri" panose="020F0502020204030204" pitchFamily="34" charset="0"/>
                <a:cs typeface="Arial" panose="020B0604020202020204" pitchFamily="34" charset="0"/>
              </a:rPr>
              <a:t>10 years.</a:t>
            </a:r>
            <a:r>
              <a:rPr lang="en-US" sz="2400" dirty="0">
                <a:effectLst/>
                <a:latin typeface="Garamond" panose="02020404030301010803" pitchFamily="18" charset="0"/>
                <a:ea typeface="Calibri" panose="020F0502020204030204" pitchFamily="34" charset="0"/>
                <a:cs typeface="Arial" panose="020B0604020202020204" pitchFamily="34" charset="0"/>
              </a:rPr>
              <a:t> A.R.S. Section 12-526.</a:t>
            </a:r>
            <a:endParaRPr lang="en-US" sz="2400" b="1" dirty="0">
              <a:effectLst/>
              <a:latin typeface="Garamond" panose="02020404030301010803" pitchFamily="18" charset="0"/>
              <a:ea typeface="Calibri" panose="020F0502020204030204" pitchFamily="34" charset="0"/>
              <a:cs typeface="Arial" panose="020B0604020202020204" pitchFamily="34" charset="0"/>
            </a:endParaRPr>
          </a:p>
          <a:p>
            <a:pPr marL="457200" marR="0" algn="just">
              <a:lnSpc>
                <a:spcPct val="107000"/>
              </a:lnSpc>
              <a:spcBef>
                <a:spcPts val="0"/>
              </a:spcBef>
              <a:spcAft>
                <a:spcPts val="800"/>
              </a:spcAft>
            </a:pP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b="1" dirty="0">
                <a:effectLst/>
                <a:latin typeface="Garamond" panose="02020404030301010803" pitchFamily="18" charset="0"/>
                <a:ea typeface="Calibri" panose="020F0502020204030204" pitchFamily="34" charset="0"/>
                <a:cs typeface="Arial" panose="020B0604020202020204" pitchFamily="34" charset="0"/>
              </a:rPr>
              <a:t>Tacking pe</a:t>
            </a:r>
            <a:r>
              <a:rPr lang="en-US" sz="2400" b="1" dirty="0">
                <a:effectLst/>
                <a:latin typeface="Garamond" panose="02020404030301010803" pitchFamily="18" charset="0"/>
                <a:ea typeface="Calibri" panose="020F0502020204030204" pitchFamily="34" charset="0"/>
              </a:rPr>
              <a:t>rmits successive segments of use to be combined to establish the continuous 10-year period, but privity of estate is required. </a:t>
            </a:r>
          </a:p>
          <a:p>
            <a:pPr marL="457200" marR="0" algn="just">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Arial" panose="020B0604020202020204" pitchFamily="34" charset="0"/>
              </a:rPr>
              <a:t>		Ex</a:t>
            </a:r>
            <a:r>
              <a:rPr lang="en-US" sz="2400" b="1" dirty="0">
                <a:latin typeface="Garamond" panose="02020404030301010803" pitchFamily="18" charset="0"/>
                <a:ea typeface="Calibri" panose="020F0502020204030204" pitchFamily="34" charset="0"/>
                <a:cs typeface="Arial" panose="020B0604020202020204" pitchFamily="34" charset="0"/>
              </a:rPr>
              <a:t>amples: 	</a:t>
            </a:r>
            <a:r>
              <a:rPr lang="en-US" dirty="0">
                <a:effectLst/>
                <a:latin typeface="Garamond" panose="02020404030301010803" pitchFamily="18" charset="0"/>
                <a:ea typeface="Calibri" panose="020F0502020204030204" pitchFamily="34" charset="0"/>
                <a:cs typeface="Arial" panose="020B0604020202020204" pitchFamily="34" charset="0"/>
              </a:rPr>
              <a:t>●</a:t>
            </a: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dirty="0">
                <a:latin typeface="Garamond" panose="02020404030301010803" pitchFamily="18" charset="0"/>
                <a:ea typeface="Calibri" panose="020F0502020204030204" pitchFamily="34" charset="0"/>
                <a:cs typeface="Arial" panose="020B0604020202020204" pitchFamily="34" charset="0"/>
              </a:rPr>
              <a:t>Prior owner or owners used the property for eight years. 				</a:t>
            </a:r>
            <a:r>
              <a:rPr lang="en-US" dirty="0">
                <a:effectLst/>
                <a:latin typeface="Garamond" panose="02020404030301010803" pitchFamily="18" charset="0"/>
                <a:ea typeface="Calibri" panose="020F0502020204030204" pitchFamily="34" charset="0"/>
                <a:cs typeface="Arial" panose="020B0604020202020204" pitchFamily="34" charset="0"/>
              </a:rPr>
              <a:t>●</a:t>
            </a: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dirty="0">
                <a:latin typeface="Garamond" panose="02020404030301010803" pitchFamily="18" charset="0"/>
                <a:ea typeface="Calibri" panose="020F0502020204030204" pitchFamily="34" charset="0"/>
                <a:cs typeface="Arial" panose="020B0604020202020204" pitchFamily="34" charset="0"/>
              </a:rPr>
              <a:t>Prior owner or owners used the property for more than 				10 years. </a:t>
            </a:r>
          </a:p>
          <a:p>
            <a:pPr marL="457200" marR="0" algn="just">
              <a:lnSpc>
                <a:spcPct val="107000"/>
              </a:lnSpc>
              <a:spcBef>
                <a:spcPts val="0"/>
              </a:spcBef>
              <a:spcAft>
                <a:spcPts val="800"/>
              </a:spcAft>
            </a:pP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dirty="0">
                <a:effectLst/>
                <a:latin typeface="Garamond" panose="02020404030301010803" pitchFamily="18" charset="0"/>
                <a:ea typeface="Calibri" panose="020F0502020204030204" pitchFamily="34" charset="0"/>
                <a:cs typeface="Arial" panose="020B0604020202020204" pitchFamily="34" charset="0"/>
              </a:rPr>
              <a:t>● T</a:t>
            </a:r>
            <a:r>
              <a:rPr lang="en-US" sz="2400" dirty="0">
                <a:effectLst/>
                <a:latin typeface="Garamond" panose="02020404030301010803" pitchFamily="18" charset="0"/>
                <a:ea typeface="Calibri" panose="020F0502020204030204" pitchFamily="34" charset="0"/>
                <a:cs typeface="Arial" panose="020B0604020202020204" pitchFamily="34" charset="0"/>
              </a:rPr>
              <a:t>enant used the property and terms of tenancy </a:t>
            </a:r>
            <a:r>
              <a:rPr lang="en-US" sz="2400" dirty="0">
                <a:latin typeface="Garamond" panose="02020404030301010803" pitchFamily="18" charset="0"/>
                <a:cs typeface="Arial" panose="020B0604020202020204" pitchFamily="34" charset="0"/>
              </a:rPr>
              <a:t>include 				continued adverse continue, can tack. </a:t>
            </a:r>
          </a:p>
          <a:p>
            <a:pPr marL="457200" marR="0" algn="just">
              <a:lnSpc>
                <a:spcPct val="107000"/>
              </a:lnSpc>
              <a:spcBef>
                <a:spcPts val="0"/>
              </a:spcBef>
              <a:spcAft>
                <a:spcPts val="800"/>
              </a:spcAft>
            </a:pPr>
            <a:endParaRPr lang="en-US" sz="2400" dirty="0">
              <a:latin typeface="Garamond" panose="02020404030301010803" pitchFamily="18" charset="0"/>
              <a:cs typeface="Arial" panose="020B0604020202020204" pitchFamily="34" charset="0"/>
            </a:endParaRPr>
          </a:p>
          <a:p>
            <a:pPr marL="457200" marR="0" algn="just">
              <a:lnSpc>
                <a:spcPct val="107000"/>
              </a:lnSpc>
              <a:spcBef>
                <a:spcPts val="0"/>
              </a:spcBef>
              <a:spcAft>
                <a:spcPts val="800"/>
              </a:spcAft>
            </a:pPr>
            <a:endParaRPr lang="en-US" sz="1200" dirty="0">
              <a:effectLst/>
              <a:latin typeface="Garamond" panose="02020404030301010803"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686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5791-02C3-85CB-EC2D-AE1D097AD894}"/>
              </a:ext>
            </a:extLst>
          </p:cNvPr>
          <p:cNvSpPr>
            <a:spLocks noGrp="1"/>
          </p:cNvSpPr>
          <p:nvPr>
            <p:ph type="title"/>
          </p:nvPr>
        </p:nvSpPr>
        <p:spPr>
          <a:xfrm>
            <a:off x="1483386" y="60367"/>
            <a:ext cx="9599008" cy="1072236"/>
          </a:xfrm>
        </p:spPr>
        <p:txBody>
          <a:bodyPr>
            <a:normAutofit/>
          </a:bodyPr>
          <a:lstStyle/>
          <a:p>
            <a:r>
              <a:rPr lang="en-US" b="1" dirty="0">
                <a:latin typeface="Garamond" panose="02020404030301010803" pitchFamily="18" charset="0"/>
              </a:rPr>
              <a:t>PRESCRIPTIVE EASEMENTS: Scope </a:t>
            </a:r>
          </a:p>
        </p:txBody>
      </p:sp>
      <p:sp>
        <p:nvSpPr>
          <p:cNvPr id="4" name="Content Placeholder 3">
            <a:extLst>
              <a:ext uri="{FF2B5EF4-FFF2-40B4-BE49-F238E27FC236}">
                <a16:creationId xmlns:a16="http://schemas.microsoft.com/office/drawing/2014/main" id="{607CC286-7253-B31F-DFE6-802920A9FC68}"/>
              </a:ext>
            </a:extLst>
          </p:cNvPr>
          <p:cNvSpPr>
            <a:spLocks noGrp="1"/>
          </p:cNvSpPr>
          <p:nvPr>
            <p:ph sz="quarter" idx="10"/>
          </p:nvPr>
        </p:nvSpPr>
        <p:spPr>
          <a:xfrm>
            <a:off x="726514" y="901490"/>
            <a:ext cx="10817786" cy="5081614"/>
          </a:xfrm>
        </p:spPr>
        <p:txBody>
          <a:bodyPr>
            <a:normAutofit/>
          </a:bodyPr>
          <a:lstStyle/>
          <a:p>
            <a:pPr marL="0" indent="0">
              <a:buNone/>
            </a:pPr>
            <a:endParaRPr lang="en-US" sz="2400" dirty="0">
              <a:effectLst/>
              <a:latin typeface="Garamond" panose="02020404030301010803" pitchFamily="18" charset="0"/>
              <a:ea typeface="Calibri" panose="020F0502020204030204" pitchFamily="34" charset="0"/>
              <a:cs typeface="Arial" panose="020B0604020202020204" pitchFamily="34" charset="0"/>
            </a:endParaRPr>
          </a:p>
          <a:p>
            <a:pPr marL="0" marR="0" indent="0" algn="just">
              <a:spcBef>
                <a:spcPts val="0"/>
              </a:spcBef>
              <a:spcAft>
                <a:spcPts val="0"/>
              </a:spcAft>
              <a:buNone/>
            </a:pPr>
            <a:endParaRPr lang="en-US" sz="2600" dirty="0">
              <a:solidFill>
                <a:schemeClr val="tx1"/>
              </a:solidFill>
              <a:latin typeface="Garamond" panose="02020404030301010803" pitchFamily="18"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p:txBody>
          <a:bodyPr/>
          <a:lstStyle/>
          <a:p>
            <a:fld id="{08AB70BE-1769-45B8-85A6-0C837432C7E6}" type="slidenum">
              <a:rPr lang="en-US" smtClean="0"/>
              <a:pPr/>
              <a:t>32</a:t>
            </a:fld>
            <a:endParaRPr lang="en-US" dirty="0"/>
          </a:p>
        </p:txBody>
      </p:sp>
      <p:sp>
        <p:nvSpPr>
          <p:cNvPr id="6" name="TextBox 5">
            <a:extLst>
              <a:ext uri="{FF2B5EF4-FFF2-40B4-BE49-F238E27FC236}">
                <a16:creationId xmlns:a16="http://schemas.microsoft.com/office/drawing/2014/main" id="{2714FCBE-438C-561D-9D49-AACC8B2909AC}"/>
              </a:ext>
            </a:extLst>
          </p:cNvPr>
          <p:cNvSpPr txBox="1"/>
          <p:nvPr/>
        </p:nvSpPr>
        <p:spPr>
          <a:xfrm>
            <a:off x="726514" y="1286254"/>
            <a:ext cx="10817786" cy="2670026"/>
          </a:xfrm>
          <a:prstGeom prst="rect">
            <a:avLst/>
          </a:prstGeom>
          <a:noFill/>
        </p:spPr>
        <p:txBody>
          <a:bodyPr wrap="square">
            <a:spAutoFit/>
          </a:bodyPr>
          <a:lstStyle/>
          <a:p>
            <a:pPr marL="457200" marR="0" algn="just">
              <a:lnSpc>
                <a:spcPct val="107000"/>
              </a:lnSpc>
              <a:spcBef>
                <a:spcPts val="0"/>
              </a:spcBef>
              <a:spcAft>
                <a:spcPts val="800"/>
              </a:spcAft>
            </a:pPr>
            <a:r>
              <a:rPr lang="en-US" sz="2400" dirty="0">
                <a:latin typeface="Arial" panose="020B0604020202020204" pitchFamily="34" charset="0"/>
                <a:cs typeface="Arial" panose="020B0604020202020204" pitchFamily="34" charset="0"/>
              </a:rPr>
              <a:t>●	</a:t>
            </a:r>
            <a:r>
              <a:rPr lang="en-US" sz="2400" dirty="0">
                <a:latin typeface="Garamond" panose="02020404030301010803" pitchFamily="18" charset="0"/>
                <a:cs typeface="Arial" panose="020B0604020202020204" pitchFamily="34" charset="0"/>
              </a:rPr>
              <a:t>The scope of the prescriptive easement to which a claimant is entitled is defined 	by the use giving rise to the easement. </a:t>
            </a:r>
          </a:p>
          <a:p>
            <a:pPr marL="457200" marR="0" algn="just">
              <a:lnSpc>
                <a:spcPct val="107000"/>
              </a:lnSpc>
              <a:spcBef>
                <a:spcPts val="0"/>
              </a:spcBef>
              <a:spcAft>
                <a:spcPts val="800"/>
              </a:spcAft>
            </a:pPr>
            <a:endParaRPr lang="en-US" sz="2400" dirty="0">
              <a:latin typeface="Garamond" panose="02020404030301010803" pitchFamily="18" charset="0"/>
              <a:cs typeface="Arial" panose="020B0604020202020204" pitchFamily="34" charset="0"/>
            </a:endParaRPr>
          </a:p>
          <a:p>
            <a:pPr marL="457200" marR="0" algn="just">
              <a:lnSpc>
                <a:spcPct val="107000"/>
              </a:lnSpc>
              <a:spcBef>
                <a:spcPts val="0"/>
              </a:spcBef>
              <a:spcAft>
                <a:spcPts val="800"/>
              </a:spcAft>
            </a:pPr>
            <a:r>
              <a:rPr lang="en-US" sz="2400" dirty="0">
                <a:latin typeface="Garamond" panose="02020404030301010803" pitchFamily="18" charset="0"/>
                <a:cs typeface="Arial" panose="020B0604020202020204" pitchFamily="34" charset="0"/>
              </a:rPr>
              <a:t>●  </a:t>
            </a:r>
            <a:r>
              <a:rPr lang="en-US" sz="2400" i="1" dirty="0">
                <a:effectLst/>
                <a:latin typeface="Garamond" panose="02020404030301010803" pitchFamily="18" charset="0"/>
                <a:ea typeface="Calibri" panose="020F0502020204030204" pitchFamily="34" charset="0"/>
              </a:rPr>
              <a:t>Zuni Tribe of New Mexico v. Platt,</a:t>
            </a:r>
            <a:r>
              <a:rPr lang="en-US" sz="2400" dirty="0">
                <a:effectLst/>
                <a:latin typeface="Garamond" panose="02020404030301010803" pitchFamily="18" charset="0"/>
                <a:ea typeface="Calibri" panose="020F0502020204030204" pitchFamily="34" charset="0"/>
              </a:rPr>
              <a:t>  730 F.Supp. 318, 321 (1990).</a:t>
            </a:r>
            <a:endParaRPr lang="en-US" sz="2400" dirty="0">
              <a:latin typeface="Garamond" panose="02020404030301010803" pitchFamily="18" charset="0"/>
              <a:cs typeface="Arial" panose="020B0604020202020204" pitchFamily="34" charset="0"/>
            </a:endParaRPr>
          </a:p>
          <a:p>
            <a:pPr marL="457200" marR="0" algn="just">
              <a:lnSpc>
                <a:spcPct val="107000"/>
              </a:lnSpc>
              <a:spcBef>
                <a:spcPts val="0"/>
              </a:spcBef>
              <a:spcAft>
                <a:spcPts val="800"/>
              </a:spcAft>
            </a:pPr>
            <a:r>
              <a:rPr lang="en-US" sz="2400" b="1" dirty="0">
                <a:latin typeface="Avenir Next LT Pro" panose="020B0504020202020204" pitchFamily="34" charset="0"/>
              </a:rPr>
              <a:t> </a:t>
            </a:r>
          </a:p>
          <a:p>
            <a:pPr marL="457200" marR="0" algn="just">
              <a:lnSpc>
                <a:spcPct val="107000"/>
              </a:lnSpc>
              <a:spcBef>
                <a:spcPts val="0"/>
              </a:spcBef>
              <a:spcAft>
                <a:spcPts val="800"/>
              </a:spcAft>
            </a:pPr>
            <a:endParaRPr lang="en-US" sz="1200" dirty="0">
              <a:effectLst/>
              <a:latin typeface="Garamond" panose="02020404030301010803"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978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7" name="Rectangle 46">
            <a:extLst>
              <a:ext uri="{FF2B5EF4-FFF2-40B4-BE49-F238E27FC236}">
                <a16:creationId xmlns:a16="http://schemas.microsoft.com/office/drawing/2014/main" id="{715F737A-EAA5-49DA-BB0C-2A4793697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EF2AD9-EC94-1F3D-3B79-64938E47AD43}"/>
              </a:ext>
            </a:extLst>
          </p:cNvPr>
          <p:cNvSpPr>
            <a:spLocks noGrp="1"/>
          </p:cNvSpPr>
          <p:nvPr>
            <p:ph type="sldNum" sz="quarter" idx="4"/>
          </p:nvPr>
        </p:nvSpPr>
        <p:spPr>
          <a:xfrm>
            <a:off x="11391150" y="6433203"/>
            <a:ext cx="693263"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33</a:t>
            </a:fld>
            <a:endParaRPr lang="en-US" sz="1900" dirty="0"/>
          </a:p>
        </p:txBody>
      </p:sp>
      <p:pic>
        <p:nvPicPr>
          <p:cNvPr id="8" name="Picture 7">
            <a:extLst>
              <a:ext uri="{FF2B5EF4-FFF2-40B4-BE49-F238E27FC236}">
                <a16:creationId xmlns:a16="http://schemas.microsoft.com/office/drawing/2014/main" id="{BDEDDE0C-4559-06E9-9CBB-C192AC2070DF}"/>
              </a:ext>
            </a:extLst>
          </p:cNvPr>
          <p:cNvPicPr>
            <a:picLocks noChangeAspect="1"/>
          </p:cNvPicPr>
          <p:nvPr/>
        </p:nvPicPr>
        <p:blipFill>
          <a:blip r:embed="rId3"/>
          <a:stretch>
            <a:fillRect/>
          </a:stretch>
        </p:blipFill>
        <p:spPr>
          <a:xfrm rot="5400000">
            <a:off x="2830691" y="-1699476"/>
            <a:ext cx="6056132" cy="10209229"/>
          </a:xfrm>
          <a:prstGeom prst="rect">
            <a:avLst/>
          </a:prstGeom>
        </p:spPr>
      </p:pic>
    </p:spTree>
    <p:extLst>
      <p:ext uri="{BB962C8B-B14F-4D97-AF65-F5344CB8AC3E}">
        <p14:creationId xmlns:p14="http://schemas.microsoft.com/office/powerpoint/2010/main" val="81714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1371596" y="1088211"/>
            <a:ext cx="10103621" cy="4896019"/>
          </a:xfrm>
        </p:spPr>
        <p:txBody>
          <a:bodyPr>
            <a:normAutofit/>
          </a:bodyPr>
          <a:lstStyle/>
          <a:p>
            <a:br>
              <a:rPr lang="en-US" sz="4000" dirty="0"/>
            </a:br>
            <a:br>
              <a:rPr lang="en-US" sz="4000" dirty="0"/>
            </a:br>
            <a:br>
              <a:rPr lang="en-US" sz="4000" dirty="0"/>
            </a:br>
            <a:r>
              <a:rPr lang="en-US" sz="4000" dirty="0"/>
              <a:t>IMPLIED EASEMENTS </a:t>
            </a:r>
            <a:br>
              <a:rPr lang="en-US" sz="4000" dirty="0"/>
            </a:br>
            <a:br>
              <a:rPr lang="en-US" sz="2700" dirty="0">
                <a:latin typeface="Garamond" panose="02020404030301010803" pitchFamily="18" charset="0"/>
              </a:rPr>
            </a:br>
            <a:br>
              <a:rPr lang="en-US" sz="2700" dirty="0"/>
            </a:br>
            <a:br>
              <a:rPr lang="en-US" sz="4000" dirty="0"/>
            </a:br>
            <a:br>
              <a:rPr lang="en-US" sz="4000" dirty="0"/>
            </a:br>
            <a:endParaRPr lang="en-US" sz="4000" dirty="0"/>
          </a:p>
        </p:txBody>
      </p:sp>
    </p:spTree>
    <p:extLst>
      <p:ext uri="{BB962C8B-B14F-4D97-AF65-F5344CB8AC3E}">
        <p14:creationId xmlns:p14="http://schemas.microsoft.com/office/powerpoint/2010/main" val="4161149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945D54-A284-835B-B949-4F6D36F3825F}"/>
              </a:ext>
            </a:extLst>
          </p:cNvPr>
          <p:cNvSpPr>
            <a:spLocks noGrp="1"/>
          </p:cNvSpPr>
          <p:nvPr>
            <p:ph type="title"/>
          </p:nvPr>
        </p:nvSpPr>
        <p:spPr>
          <a:xfrm>
            <a:off x="1089513" y="203874"/>
            <a:ext cx="9590215" cy="871989"/>
          </a:xfrm>
        </p:spPr>
        <p:txBody>
          <a:bodyPr>
            <a:normAutofit/>
          </a:bodyPr>
          <a:lstStyle/>
          <a:p>
            <a:r>
              <a:rPr lang="en-US" sz="2800" b="1" dirty="0">
                <a:latin typeface="Garamond" panose="02020404030301010803" pitchFamily="18" charset="0"/>
              </a:rPr>
              <a:t>IMPLIED EASEMENT OF NECESSITY</a:t>
            </a:r>
          </a:p>
        </p:txBody>
      </p:sp>
      <p:sp>
        <p:nvSpPr>
          <p:cNvPr id="2" name="Slide Number Placeholder 1">
            <a:extLst>
              <a:ext uri="{FF2B5EF4-FFF2-40B4-BE49-F238E27FC236}">
                <a16:creationId xmlns:a16="http://schemas.microsoft.com/office/drawing/2014/main" id="{71E04509-99F0-B7A3-5C7A-C5A63504613A}"/>
              </a:ext>
            </a:extLst>
          </p:cNvPr>
          <p:cNvSpPr>
            <a:spLocks noGrp="1"/>
          </p:cNvSpPr>
          <p:nvPr>
            <p:ph type="sldNum" sz="quarter" idx="4"/>
          </p:nvPr>
        </p:nvSpPr>
        <p:spPr/>
        <p:txBody>
          <a:bodyPr/>
          <a:lstStyle/>
          <a:p>
            <a:fld id="{08AB70BE-1769-45B8-85A6-0C837432C7E6}" type="slidenum">
              <a:rPr lang="en-US" smtClean="0"/>
              <a:pPr/>
              <a:t>35</a:t>
            </a:fld>
            <a:endParaRPr lang="en-US" dirty="0"/>
          </a:p>
        </p:txBody>
      </p:sp>
      <p:sp>
        <p:nvSpPr>
          <p:cNvPr id="7" name="Content Placeholder 6">
            <a:extLst>
              <a:ext uri="{FF2B5EF4-FFF2-40B4-BE49-F238E27FC236}">
                <a16:creationId xmlns:a16="http://schemas.microsoft.com/office/drawing/2014/main" id="{4D7BA93D-3579-B776-0847-587A281ED646}"/>
              </a:ext>
            </a:extLst>
          </p:cNvPr>
          <p:cNvSpPr>
            <a:spLocks noGrp="1"/>
          </p:cNvSpPr>
          <p:nvPr>
            <p:ph sz="quarter" idx="10"/>
          </p:nvPr>
        </p:nvSpPr>
        <p:spPr>
          <a:xfrm>
            <a:off x="1200045" y="975380"/>
            <a:ext cx="10074206" cy="5578261"/>
          </a:xfrm>
        </p:spPr>
        <p:txBody>
          <a:bodyPr>
            <a:noAutofit/>
          </a:bodyPr>
          <a:lstStyle/>
          <a:p>
            <a:pPr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An implied easement of necessity requires: </a:t>
            </a:r>
          </a:p>
          <a:p>
            <a:pPr marL="914400" marR="0" indent="-457200" algn="just">
              <a:lnSpc>
                <a:spcPct val="107000"/>
              </a:lnSpc>
              <a:spcBef>
                <a:spcPts val="0"/>
              </a:spcBef>
              <a:spcAft>
                <a:spcPts val="800"/>
              </a:spcAft>
              <a:buAutoNum type="arabicParenBoth"/>
            </a:pPr>
            <a:r>
              <a:rPr lang="en-US" sz="2400" b="0" dirty="0">
                <a:effectLst/>
                <a:latin typeface="Garamond" panose="02020404030301010803" pitchFamily="18" charset="0"/>
                <a:ea typeface="Calibri" panose="020F0502020204030204" pitchFamily="34" charset="0"/>
                <a:cs typeface="Times New Roman" panose="02020603050405020304" pitchFamily="18" charset="0"/>
              </a:rPr>
              <a:t>a single tract of land arranged in a manner where one portion of the land derives a benefit from the other; </a:t>
            </a:r>
          </a:p>
          <a:p>
            <a:pPr marL="914400" marR="0" indent="-457200" algn="just">
              <a:lnSpc>
                <a:spcPct val="107000"/>
              </a:lnSpc>
              <a:spcBef>
                <a:spcPts val="0"/>
              </a:spcBef>
              <a:spcAft>
                <a:spcPts val="800"/>
              </a:spcAft>
              <a:buAutoNum type="arabicParenBoth"/>
            </a:pPr>
            <a:r>
              <a:rPr lang="en-US" sz="2400" b="0" dirty="0">
                <a:effectLst/>
                <a:latin typeface="Garamond" panose="02020404030301010803" pitchFamily="18" charset="0"/>
                <a:ea typeface="Calibri" panose="020F0502020204030204" pitchFamily="34" charset="0"/>
                <a:cs typeface="Times New Roman" panose="02020603050405020304" pitchFamily="18" charset="0"/>
              </a:rPr>
              <a:t> unity of ownership; </a:t>
            </a:r>
          </a:p>
          <a:p>
            <a:pPr marL="914400" marR="0" indent="-457200" algn="just">
              <a:lnSpc>
                <a:spcPct val="107000"/>
              </a:lnSpc>
              <a:spcBef>
                <a:spcPts val="0"/>
              </a:spcBef>
              <a:spcAft>
                <a:spcPts val="800"/>
              </a:spcAft>
              <a:buAutoNum type="arabicParenBoth"/>
            </a:pPr>
            <a:r>
              <a:rPr lang="en-US" sz="2400" b="0" dirty="0">
                <a:effectLst/>
                <a:latin typeface="Garamond" panose="02020404030301010803" pitchFamily="18" charset="0"/>
                <a:ea typeface="Calibri" panose="020F0502020204030204" pitchFamily="34" charset="0"/>
                <a:cs typeface="Times New Roman" panose="02020603050405020304" pitchFamily="18" charset="0"/>
              </a:rPr>
              <a:t> severance of the land into two or more parcels; </a:t>
            </a:r>
          </a:p>
          <a:p>
            <a:pPr marL="914400" marR="0" indent="-457200" algn="just">
              <a:lnSpc>
                <a:spcPct val="107000"/>
              </a:lnSpc>
              <a:spcBef>
                <a:spcPts val="0"/>
              </a:spcBef>
              <a:spcAft>
                <a:spcPts val="800"/>
              </a:spcAft>
              <a:buAutoNum type="arabicParenBoth"/>
            </a:pPr>
            <a:r>
              <a:rPr lang="en-US" sz="2400" b="0" dirty="0">
                <a:effectLst/>
                <a:latin typeface="Garamond" panose="02020404030301010803" pitchFamily="18" charset="0"/>
                <a:ea typeface="Calibri" panose="020F0502020204030204" pitchFamily="34" charset="0"/>
                <a:cs typeface="Times New Roman" panose="02020603050405020304" pitchFamily="18" charset="0"/>
              </a:rPr>
              <a:t> long, continued, obvious use of the subservient land, to a degree which      shows permanency—by the dominate land—prior to the severance; and </a:t>
            </a:r>
          </a:p>
          <a:p>
            <a:pPr marL="914400" marR="0" indent="-457200" algn="just">
              <a:lnSpc>
                <a:spcPct val="107000"/>
              </a:lnSpc>
              <a:spcBef>
                <a:spcPts val="0"/>
              </a:spcBef>
              <a:spcAft>
                <a:spcPts val="800"/>
              </a:spcAft>
              <a:buAutoNum type="arabicParenBoth"/>
            </a:pPr>
            <a:r>
              <a:rPr lang="en-US" sz="2400" b="0" dirty="0">
                <a:effectLst/>
                <a:latin typeface="Garamond" panose="02020404030301010803" pitchFamily="18" charset="0"/>
                <a:ea typeface="Calibri" panose="020F0502020204030204" pitchFamily="34" charset="0"/>
                <a:cs typeface="Times New Roman" panose="02020603050405020304" pitchFamily="18" charset="0"/>
              </a:rPr>
              <a:t> the use of the claimed easement must be essential to the beneficial  enjoyment of the dominate land. </a:t>
            </a:r>
          </a:p>
          <a:p>
            <a:pPr marL="0" marR="0" indent="0" algn="just">
              <a:lnSpc>
                <a:spcPct val="107000"/>
              </a:lnSpc>
              <a:spcBef>
                <a:spcPts val="0"/>
              </a:spcBef>
              <a:spcAft>
                <a:spcPts val="800"/>
              </a:spcAft>
              <a:buNone/>
            </a:pPr>
            <a:r>
              <a:rPr lang="en-US" sz="2400" b="0" i="1" dirty="0">
                <a:effectLst/>
                <a:latin typeface="Garamond" panose="02020404030301010803" pitchFamily="18" charset="0"/>
                <a:ea typeface="Calibri" panose="020F0502020204030204" pitchFamily="34" charset="0"/>
                <a:cs typeface="Times New Roman" panose="02020603050405020304" pitchFamily="18" charset="0"/>
              </a:rPr>
              <a:t>Dabrowski v. Bartlett,</a:t>
            </a:r>
            <a:r>
              <a:rPr lang="en-US" sz="2400" b="0" dirty="0">
                <a:effectLst/>
                <a:latin typeface="Garamond" panose="02020404030301010803" pitchFamily="18" charset="0"/>
                <a:ea typeface="Calibri" panose="020F0502020204030204" pitchFamily="34" charset="0"/>
                <a:cs typeface="Times New Roman" panose="02020603050405020304" pitchFamily="18" charset="0"/>
              </a:rPr>
              <a:t> 246 Ariz. 504, 442 P.2d 811 (Ct. App. 2019) (citing </a:t>
            </a:r>
            <a:r>
              <a:rPr lang="en-US" sz="2400" b="0" i="1" dirty="0">
                <a:effectLst/>
                <a:latin typeface="Garamond" panose="02020404030301010803" pitchFamily="18" charset="0"/>
                <a:ea typeface="Calibri" panose="020F0502020204030204" pitchFamily="34" charset="0"/>
                <a:cs typeface="Times New Roman" panose="02020603050405020304" pitchFamily="18" charset="0"/>
              </a:rPr>
              <a:t>Porter v. Griffith,</a:t>
            </a:r>
            <a:r>
              <a:rPr lang="en-US" sz="2400" b="0" dirty="0">
                <a:effectLst/>
                <a:latin typeface="Garamond" panose="02020404030301010803" pitchFamily="18" charset="0"/>
                <a:ea typeface="Calibri" panose="020F0502020204030204" pitchFamily="34" charset="0"/>
                <a:cs typeface="Times New Roman" panose="02020603050405020304" pitchFamily="18" charset="0"/>
              </a:rPr>
              <a:t> 25 Ariz. App. 300, 302 (1975).</a:t>
            </a:r>
          </a:p>
          <a:p>
            <a:pPr marL="0" indent="0">
              <a:buNone/>
            </a:pPr>
            <a:endParaRPr lang="en-US" sz="2400" b="0" dirty="0">
              <a:latin typeface="Garamond" panose="02020404030301010803" pitchFamily="18" charset="0"/>
            </a:endParaRPr>
          </a:p>
        </p:txBody>
      </p:sp>
    </p:spTree>
    <p:extLst>
      <p:ext uri="{BB962C8B-B14F-4D97-AF65-F5344CB8AC3E}">
        <p14:creationId xmlns:p14="http://schemas.microsoft.com/office/powerpoint/2010/main" val="1648172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1371596" y="1088211"/>
            <a:ext cx="10103621" cy="4896019"/>
          </a:xfrm>
        </p:spPr>
        <p:txBody>
          <a:bodyPr>
            <a:normAutofit/>
          </a:bodyPr>
          <a:lstStyle/>
          <a:p>
            <a:br>
              <a:rPr lang="en-US" sz="4000" dirty="0"/>
            </a:br>
            <a:br>
              <a:rPr lang="en-US" sz="4000" dirty="0"/>
            </a:br>
            <a:br>
              <a:rPr lang="en-US" sz="4000" dirty="0"/>
            </a:br>
            <a:r>
              <a:rPr lang="en-US" sz="4000" dirty="0"/>
              <a:t>IMPLIED EASEMENTS </a:t>
            </a:r>
            <a:br>
              <a:rPr lang="en-US" sz="4000" dirty="0"/>
            </a:br>
            <a:br>
              <a:rPr lang="en-US" sz="2700" dirty="0">
                <a:latin typeface="Garamond" panose="02020404030301010803" pitchFamily="18" charset="0"/>
              </a:rPr>
            </a:br>
            <a:br>
              <a:rPr lang="en-US" sz="2700" dirty="0"/>
            </a:br>
            <a:br>
              <a:rPr lang="en-US" sz="4000" dirty="0"/>
            </a:br>
            <a:br>
              <a:rPr lang="en-US" sz="4000" dirty="0"/>
            </a:br>
            <a:endParaRPr lang="en-US" sz="4000" dirty="0"/>
          </a:p>
        </p:txBody>
      </p:sp>
      <p:pic>
        <p:nvPicPr>
          <p:cNvPr id="5" name="Picture 4">
            <a:extLst>
              <a:ext uri="{FF2B5EF4-FFF2-40B4-BE49-F238E27FC236}">
                <a16:creationId xmlns:a16="http://schemas.microsoft.com/office/drawing/2014/main" id="{521F7263-413A-FD3B-BA71-EAB10483E4D0}"/>
              </a:ext>
            </a:extLst>
          </p:cNvPr>
          <p:cNvPicPr>
            <a:picLocks noChangeAspect="1"/>
          </p:cNvPicPr>
          <p:nvPr/>
        </p:nvPicPr>
        <p:blipFill>
          <a:blip r:embed="rId3"/>
          <a:stretch>
            <a:fillRect/>
          </a:stretch>
        </p:blipFill>
        <p:spPr>
          <a:xfrm>
            <a:off x="1085714" y="873770"/>
            <a:ext cx="8875059" cy="5828481"/>
          </a:xfrm>
          <a:prstGeom prst="rect">
            <a:avLst/>
          </a:prstGeom>
        </p:spPr>
      </p:pic>
      <p:pic>
        <p:nvPicPr>
          <p:cNvPr id="7" name="D7BA0858-E665-4D68-A09C-DEA7CE3FA76C">
            <a:extLst>
              <a:ext uri="{FF2B5EF4-FFF2-40B4-BE49-F238E27FC236}">
                <a16:creationId xmlns:a16="http://schemas.microsoft.com/office/drawing/2014/main" id="{87CC9E92-E135-7D4B-9CF4-325F7B00D2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19584" y="4366227"/>
            <a:ext cx="2372416" cy="1977013"/>
          </a:xfrm>
          <a:prstGeom prst="rect">
            <a:avLst/>
          </a:prstGeom>
          <a:noFill/>
          <a:ln>
            <a:noFill/>
          </a:ln>
        </p:spPr>
      </p:pic>
      <p:pic>
        <p:nvPicPr>
          <p:cNvPr id="8" name="6F0C739D-9610-486C-A739-F60DF1086D9D">
            <a:extLst>
              <a:ext uri="{FF2B5EF4-FFF2-40B4-BE49-F238E27FC236}">
                <a16:creationId xmlns:a16="http://schemas.microsoft.com/office/drawing/2014/main" id="{DD1D8EC3-09D2-1A43-8093-0CED7CC660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5019" y="4647157"/>
            <a:ext cx="2372415" cy="1977013"/>
          </a:xfrm>
          <a:prstGeom prst="rect">
            <a:avLst/>
          </a:prstGeom>
          <a:noFill/>
          <a:ln>
            <a:noFill/>
          </a:ln>
        </p:spPr>
      </p:pic>
    </p:spTree>
    <p:extLst>
      <p:ext uri="{BB962C8B-B14F-4D97-AF65-F5344CB8AC3E}">
        <p14:creationId xmlns:p14="http://schemas.microsoft.com/office/powerpoint/2010/main" val="2346294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47B56E-2BA1-EC5F-591C-78495D4709B4}"/>
              </a:ext>
            </a:extLst>
          </p:cNvPr>
          <p:cNvPicPr>
            <a:picLocks noChangeAspect="1"/>
          </p:cNvPicPr>
          <p:nvPr/>
        </p:nvPicPr>
        <p:blipFill>
          <a:blip r:embed="rId3"/>
          <a:stretch>
            <a:fillRect/>
          </a:stretch>
        </p:blipFill>
        <p:spPr>
          <a:xfrm>
            <a:off x="924941" y="884255"/>
            <a:ext cx="7470654" cy="5772778"/>
          </a:xfrm>
          <a:prstGeom prst="rect">
            <a:avLst/>
          </a:prstGeom>
        </p:spPr>
      </p:pic>
      <p:pic>
        <p:nvPicPr>
          <p:cNvPr id="11" name="F9500D1D-95FB-4526-B46E-093DF4E3D96A">
            <a:extLst>
              <a:ext uri="{FF2B5EF4-FFF2-40B4-BE49-F238E27FC236}">
                <a16:creationId xmlns:a16="http://schemas.microsoft.com/office/drawing/2014/main" id="{679555BA-D636-8A55-C6C6-52B0073EC9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5915" y="884255"/>
            <a:ext cx="3053443" cy="2544536"/>
          </a:xfrm>
          <a:prstGeom prst="rect">
            <a:avLst/>
          </a:prstGeom>
          <a:noFill/>
          <a:ln>
            <a:noFill/>
          </a:ln>
        </p:spPr>
      </p:pic>
      <p:pic>
        <p:nvPicPr>
          <p:cNvPr id="12" name="F00E775C-52E1-44E3-9323-0DA49FFDA2D8">
            <a:extLst>
              <a:ext uri="{FF2B5EF4-FFF2-40B4-BE49-F238E27FC236}">
                <a16:creationId xmlns:a16="http://schemas.microsoft.com/office/drawing/2014/main" id="{75B8E52B-4B7F-00DC-B402-A5B1B38D59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93788" y="3623825"/>
            <a:ext cx="3081913" cy="2568261"/>
          </a:xfrm>
          <a:prstGeom prst="rect">
            <a:avLst/>
          </a:prstGeom>
          <a:noFill/>
          <a:ln>
            <a:noFill/>
          </a:ln>
        </p:spPr>
      </p:pic>
    </p:spTree>
    <p:extLst>
      <p:ext uri="{BB962C8B-B14F-4D97-AF65-F5344CB8AC3E}">
        <p14:creationId xmlns:p14="http://schemas.microsoft.com/office/powerpoint/2010/main" val="73884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945D54-A284-835B-B949-4F6D36F3825F}"/>
              </a:ext>
            </a:extLst>
          </p:cNvPr>
          <p:cNvSpPr>
            <a:spLocks noGrp="1"/>
          </p:cNvSpPr>
          <p:nvPr>
            <p:ph type="title"/>
          </p:nvPr>
        </p:nvSpPr>
        <p:spPr>
          <a:xfrm>
            <a:off x="1089513" y="203874"/>
            <a:ext cx="9590215" cy="871989"/>
          </a:xfrm>
        </p:spPr>
        <p:txBody>
          <a:bodyPr>
            <a:normAutofit/>
          </a:bodyPr>
          <a:lstStyle/>
          <a:p>
            <a:r>
              <a:rPr lang="en-US" sz="2800" b="1" dirty="0">
                <a:latin typeface="Garamond" panose="02020404030301010803" pitchFamily="18" charset="0"/>
              </a:rPr>
              <a:t>IMPLIED WAY OF NECESSITY</a:t>
            </a:r>
          </a:p>
        </p:txBody>
      </p:sp>
      <p:sp>
        <p:nvSpPr>
          <p:cNvPr id="2" name="Slide Number Placeholder 1">
            <a:extLst>
              <a:ext uri="{FF2B5EF4-FFF2-40B4-BE49-F238E27FC236}">
                <a16:creationId xmlns:a16="http://schemas.microsoft.com/office/drawing/2014/main" id="{71E04509-99F0-B7A3-5C7A-C5A63504613A}"/>
              </a:ext>
            </a:extLst>
          </p:cNvPr>
          <p:cNvSpPr>
            <a:spLocks noGrp="1"/>
          </p:cNvSpPr>
          <p:nvPr>
            <p:ph type="sldNum" sz="quarter" idx="4"/>
          </p:nvPr>
        </p:nvSpPr>
        <p:spPr/>
        <p:txBody>
          <a:bodyPr/>
          <a:lstStyle/>
          <a:p>
            <a:fld id="{08AB70BE-1769-45B8-85A6-0C837432C7E6}" type="slidenum">
              <a:rPr lang="en-US" smtClean="0"/>
              <a:pPr/>
              <a:t>38</a:t>
            </a:fld>
            <a:endParaRPr lang="en-US" dirty="0"/>
          </a:p>
        </p:txBody>
      </p:sp>
      <p:sp>
        <p:nvSpPr>
          <p:cNvPr id="7" name="Content Placeholder 6">
            <a:extLst>
              <a:ext uri="{FF2B5EF4-FFF2-40B4-BE49-F238E27FC236}">
                <a16:creationId xmlns:a16="http://schemas.microsoft.com/office/drawing/2014/main" id="{4D7BA93D-3579-B776-0847-587A281ED646}"/>
              </a:ext>
            </a:extLst>
          </p:cNvPr>
          <p:cNvSpPr>
            <a:spLocks noGrp="1"/>
          </p:cNvSpPr>
          <p:nvPr>
            <p:ph sz="quarter" idx="10"/>
          </p:nvPr>
        </p:nvSpPr>
        <p:spPr>
          <a:xfrm>
            <a:off x="1200045" y="975380"/>
            <a:ext cx="10074206" cy="5578261"/>
          </a:xfrm>
        </p:spPr>
        <p:txBody>
          <a:bodyPr>
            <a:noAutofit/>
          </a:bodyPr>
          <a:lstStyle/>
          <a:p>
            <a:pPr marL="0" marR="0" indent="0" algn="just">
              <a:lnSpc>
                <a:spcPct val="107000"/>
              </a:lnSpc>
              <a:spcBef>
                <a:spcPts val="0"/>
              </a:spcBef>
              <a:spcAft>
                <a:spcPts val="800"/>
              </a:spcAft>
              <a:buNone/>
            </a:pP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Garamond" panose="02020404030301010803" pitchFamily="18" charset="0"/>
                <a:ea typeface="Calibri" panose="020F0502020204030204" pitchFamily="34" charset="0"/>
                <a:cs typeface="Times New Roman" panose="02020603050405020304" pitchFamily="18" charset="0"/>
              </a:rPr>
              <a:t>To obtain an easement by implied way of necessity, claimant must prove: </a:t>
            </a:r>
          </a:p>
          <a:p>
            <a:pPr marL="0" marR="0" indent="0" algn="just">
              <a:lnSpc>
                <a:spcPct val="107000"/>
              </a:lnSpc>
              <a:spcBef>
                <a:spcPts val="0"/>
              </a:spcBef>
              <a:spcAft>
                <a:spcPts val="800"/>
              </a:spcAft>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	</a:t>
            </a:r>
            <a:r>
              <a:rPr lang="en-US" sz="2400" b="0" dirty="0">
                <a:effectLst/>
                <a:latin typeface="Garamond" panose="02020404030301010803" pitchFamily="18" charset="0"/>
                <a:ea typeface="Calibri" panose="020F0502020204030204" pitchFamily="34" charset="0"/>
                <a:cs typeface="Times New Roman" panose="02020603050405020304" pitchFamily="18" charset="0"/>
              </a:rPr>
              <a:t>“(1) both properties were under common ownership; </a:t>
            </a:r>
          </a:p>
          <a:p>
            <a:pPr marL="0" marR="0" indent="0" algn="just">
              <a:lnSpc>
                <a:spcPct val="107000"/>
              </a:lnSpc>
              <a:spcBef>
                <a:spcPts val="0"/>
              </a:spcBef>
              <a:spcAft>
                <a:spcPts val="800"/>
              </a:spcAft>
              <a:buNone/>
            </a:pPr>
            <a:r>
              <a:rPr lang="en-US" sz="2400" b="0" dirty="0">
                <a:effectLst/>
                <a:latin typeface="Garamond" panose="02020404030301010803" pitchFamily="18" charset="0"/>
                <a:ea typeface="Calibri" panose="020F0502020204030204" pitchFamily="34" charset="0"/>
                <a:cs typeface="Times New Roman" panose="02020603050405020304" pitchFamily="18" charset="0"/>
              </a:rPr>
              <a:t>	(2) the properties were then severed; 	</a:t>
            </a:r>
          </a:p>
          <a:p>
            <a:pPr marL="0" marR="0" indent="0" algn="just">
              <a:lnSpc>
                <a:spcPct val="107000"/>
              </a:lnSpc>
              <a:spcBef>
                <a:spcPts val="0"/>
              </a:spcBef>
              <a:spcAft>
                <a:spcPts val="800"/>
              </a:spcAft>
              <a:buNone/>
            </a:pPr>
            <a:r>
              <a:rPr lang="en-US" sz="2400" b="0" dirty="0">
                <a:latin typeface="Garamond" panose="02020404030301010803" pitchFamily="18" charset="0"/>
                <a:ea typeface="Calibri" panose="020F0502020204030204" pitchFamily="34" charset="0"/>
                <a:cs typeface="Times New Roman" panose="02020603050405020304" pitchFamily="18" charset="0"/>
              </a:rPr>
              <a:t>	</a:t>
            </a:r>
            <a:r>
              <a:rPr lang="en-US" sz="2400" b="0" dirty="0">
                <a:effectLst/>
                <a:latin typeface="Garamond" panose="02020404030301010803" pitchFamily="18" charset="0"/>
                <a:ea typeface="Calibri" panose="020F0502020204030204" pitchFamily="34" charset="0"/>
                <a:cs typeface="Times New Roman" panose="02020603050405020304" pitchFamily="18" charset="0"/>
              </a:rPr>
              <a:t>(3) there is no reasonable or adequate outlet for one of the properties; and </a:t>
            </a:r>
          </a:p>
          <a:p>
            <a:pPr marL="0" marR="0" indent="0" algn="just">
              <a:lnSpc>
                <a:spcPct val="107000"/>
              </a:lnSpc>
              <a:spcBef>
                <a:spcPts val="0"/>
              </a:spcBef>
              <a:spcAft>
                <a:spcPts val="800"/>
              </a:spcAft>
              <a:buNone/>
            </a:pPr>
            <a:r>
              <a:rPr lang="en-US" sz="2400" b="0" dirty="0">
                <a:latin typeface="Garamond" panose="02020404030301010803" pitchFamily="18" charset="0"/>
                <a:ea typeface="Calibri" panose="020F0502020204030204" pitchFamily="34" charset="0"/>
                <a:cs typeface="Times New Roman" panose="02020603050405020304" pitchFamily="18" charset="0"/>
              </a:rPr>
              <a:t>	</a:t>
            </a:r>
            <a:r>
              <a:rPr lang="en-US" sz="2400" b="0" dirty="0">
                <a:effectLst/>
                <a:latin typeface="Garamond" panose="02020404030301010803" pitchFamily="18" charset="0"/>
                <a:ea typeface="Calibri" panose="020F0502020204030204" pitchFamily="34" charset="0"/>
                <a:cs typeface="Times New Roman" panose="02020603050405020304" pitchFamily="18" charset="0"/>
              </a:rPr>
              <a:t>(4) the need for reasonable access through the severed property existed at the time of severance.” </a:t>
            </a:r>
          </a:p>
          <a:p>
            <a:pPr marL="0" marR="0" indent="0" algn="just">
              <a:lnSpc>
                <a:spcPct val="107000"/>
              </a:lnSpc>
              <a:spcBef>
                <a:spcPts val="0"/>
              </a:spcBef>
              <a:spcAft>
                <a:spcPts val="800"/>
              </a:spcAft>
              <a:buNone/>
            </a:pPr>
            <a:r>
              <a:rPr lang="en-US" sz="2400" b="0" i="1" dirty="0">
                <a:effectLst/>
                <a:latin typeface="Garamond" panose="02020404030301010803" pitchFamily="18" charset="0"/>
                <a:ea typeface="Calibri" panose="020F0502020204030204" pitchFamily="34" charset="0"/>
                <a:cs typeface="Times New Roman" panose="02020603050405020304" pitchFamily="18" charset="0"/>
              </a:rPr>
              <a:t>Dabrowski v. Bartlett,</a:t>
            </a:r>
            <a:r>
              <a:rPr lang="en-US" sz="2400" b="0" dirty="0">
                <a:effectLst/>
                <a:latin typeface="Garamond" panose="02020404030301010803" pitchFamily="18" charset="0"/>
                <a:ea typeface="Calibri" panose="020F0502020204030204" pitchFamily="34" charset="0"/>
                <a:cs typeface="Times New Roman" panose="02020603050405020304" pitchFamily="18" charset="0"/>
              </a:rPr>
              <a:t> 246 Ariz. 504, 442 P.2d 811 (Ct. App. 2019).</a:t>
            </a:r>
            <a:endParaRPr lang="en-US" sz="2400" b="0" dirty="0">
              <a:latin typeface="Garamond" panose="02020404030301010803"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en-US" sz="2400" dirty="0">
                <a:effectLst/>
                <a:latin typeface="Garamond" panose="02020404030301010803" pitchFamily="18" charset="0"/>
                <a:ea typeface="Calibri" panose="020F0502020204030204" pitchFamily="34" charset="0"/>
                <a:cs typeface="Arial" panose="020B0604020202020204" pitchFamily="34" charset="0"/>
              </a:rPr>
              <a:t>●  	</a:t>
            </a:r>
            <a:r>
              <a:rPr lang="en-US" sz="2400" b="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If an implied way of necessity exists, it may survive through multiple conveyances and is not affected by use or the lack thereof. </a:t>
            </a:r>
            <a:endParaRPr lang="en-US" sz="2400" b="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400" b="0" dirty="0">
              <a:latin typeface="Garamond" panose="02020404030301010803" pitchFamily="18" charset="0"/>
            </a:endParaRPr>
          </a:p>
        </p:txBody>
      </p:sp>
    </p:spTree>
    <p:extLst>
      <p:ext uri="{BB962C8B-B14F-4D97-AF65-F5344CB8AC3E}">
        <p14:creationId xmlns:p14="http://schemas.microsoft.com/office/powerpoint/2010/main" val="3890324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DCA477-5AA9-7E4A-9F39-E2E419B913E5}"/>
              </a:ext>
            </a:extLst>
          </p:cNvPr>
          <p:cNvPicPr>
            <a:picLocks noChangeAspect="1"/>
          </p:cNvPicPr>
          <p:nvPr/>
        </p:nvPicPr>
        <p:blipFill>
          <a:blip r:embed="rId3"/>
          <a:stretch>
            <a:fillRect/>
          </a:stretch>
        </p:blipFill>
        <p:spPr>
          <a:xfrm>
            <a:off x="1939332" y="884256"/>
            <a:ext cx="6893169" cy="5888334"/>
          </a:xfrm>
          <a:prstGeom prst="rect">
            <a:avLst/>
          </a:prstGeom>
        </p:spPr>
      </p:pic>
      <p:pic>
        <p:nvPicPr>
          <p:cNvPr id="11" name="ED75B8DC-AFB2-4527-BC62-1B96B813BF71">
            <a:extLst>
              <a:ext uri="{FF2B5EF4-FFF2-40B4-BE49-F238E27FC236}">
                <a16:creationId xmlns:a16="http://schemas.microsoft.com/office/drawing/2014/main" id="{970CCB1F-FBEE-EFB8-2EE1-C3457D4378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0195" y="2190541"/>
            <a:ext cx="2869808" cy="2391507"/>
          </a:xfrm>
          <a:prstGeom prst="rect">
            <a:avLst/>
          </a:prstGeom>
          <a:noFill/>
          <a:ln>
            <a:noFill/>
          </a:ln>
        </p:spPr>
      </p:pic>
    </p:spTree>
    <p:extLst>
      <p:ext uri="{BB962C8B-B14F-4D97-AF65-F5344CB8AC3E}">
        <p14:creationId xmlns:p14="http://schemas.microsoft.com/office/powerpoint/2010/main" val="226190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E2532-F4A7-30E2-0525-1FF82D28A315}"/>
              </a:ext>
            </a:extLst>
          </p:cNvPr>
          <p:cNvSpPr>
            <a:spLocks noGrp="1"/>
          </p:cNvSpPr>
          <p:nvPr>
            <p:ph type="sldNum" sz="quarter" idx="4"/>
          </p:nvPr>
        </p:nvSpPr>
        <p:spPr/>
        <p:txBody>
          <a:bodyPr/>
          <a:lstStyle/>
          <a:p>
            <a:fld id="{08AB70BE-1769-45B8-85A6-0C837432C7E6}" type="slidenum">
              <a:rPr lang="en-US" smtClean="0"/>
              <a:pPr/>
              <a:t>4</a:t>
            </a:fld>
            <a:endParaRPr lang="en-US" dirty="0"/>
          </a:p>
        </p:txBody>
      </p:sp>
      <p:pic>
        <p:nvPicPr>
          <p:cNvPr id="3" name="1D681882-D2F9-4DDD-8D38-23F5B9B183B0" descr="A cartoon of a person with her hands together&#10;&#10;Description automatically generated">
            <a:extLst>
              <a:ext uri="{FF2B5EF4-FFF2-40B4-BE49-F238E27FC236}">
                <a16:creationId xmlns:a16="http://schemas.microsoft.com/office/drawing/2014/main" id="{E4C54646-63F0-115B-7405-C459DD017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83031" y="1966005"/>
            <a:ext cx="4265571" cy="3554642"/>
          </a:xfrm>
          <a:prstGeom prst="rect">
            <a:avLst/>
          </a:prstGeom>
          <a:noFill/>
        </p:spPr>
      </p:pic>
      <p:sp>
        <p:nvSpPr>
          <p:cNvPr id="4" name="TextBox 3">
            <a:extLst>
              <a:ext uri="{FF2B5EF4-FFF2-40B4-BE49-F238E27FC236}">
                <a16:creationId xmlns:a16="http://schemas.microsoft.com/office/drawing/2014/main" id="{FFDBD2CC-8565-B672-FA7C-9E2153A264FD}"/>
              </a:ext>
            </a:extLst>
          </p:cNvPr>
          <p:cNvSpPr txBox="1"/>
          <p:nvPr/>
        </p:nvSpPr>
        <p:spPr>
          <a:xfrm>
            <a:off x="1866900" y="1076325"/>
            <a:ext cx="8505825" cy="646331"/>
          </a:xfrm>
          <a:prstGeom prst="rect">
            <a:avLst/>
          </a:prstGeom>
          <a:noFill/>
        </p:spPr>
        <p:txBody>
          <a:bodyPr wrap="square" rtlCol="0">
            <a:spAutoFit/>
          </a:bodyPr>
          <a:lstStyle/>
          <a:p>
            <a:r>
              <a:rPr lang="en-US" sz="3600" b="1" dirty="0">
                <a:latin typeface="Garamond" panose="02020404030301010803" pitchFamily="18" charset="0"/>
              </a:rPr>
              <a:t>Presented by Kathy Fox. Instead. Yay!</a:t>
            </a:r>
          </a:p>
        </p:txBody>
      </p:sp>
    </p:spTree>
    <p:extLst>
      <p:ext uri="{BB962C8B-B14F-4D97-AF65-F5344CB8AC3E}">
        <p14:creationId xmlns:p14="http://schemas.microsoft.com/office/powerpoint/2010/main" val="1838112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9B71EB9-C0B5-ADE1-6AAA-A8B6C7A97C8D}"/>
              </a:ext>
            </a:extLst>
          </p:cNvPr>
          <p:cNvPicPr>
            <a:picLocks noChangeAspect="1"/>
          </p:cNvPicPr>
          <p:nvPr/>
        </p:nvPicPr>
        <p:blipFill>
          <a:blip r:embed="rId3"/>
          <a:stretch>
            <a:fillRect/>
          </a:stretch>
        </p:blipFill>
        <p:spPr>
          <a:xfrm>
            <a:off x="673240" y="650496"/>
            <a:ext cx="6471137" cy="5720413"/>
          </a:xfrm>
          <a:prstGeom prst="rect">
            <a:avLst/>
          </a:prstGeom>
        </p:spPr>
      </p:pic>
      <p:sp>
        <p:nvSpPr>
          <p:cNvPr id="14" name="Rectangle 13">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9986A65E-1655-436F-9639-3FBFA58121BC">
            <a:extLst>
              <a:ext uri="{FF2B5EF4-FFF2-40B4-BE49-F238E27FC236}">
                <a16:creationId xmlns:a16="http://schemas.microsoft.com/office/drawing/2014/main" id="{1C7ABB92-6BB7-3152-3F7B-508566A66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981571" y="782699"/>
            <a:ext cx="2965957" cy="2471631"/>
          </a:xfrm>
          <a:prstGeom prst="rect">
            <a:avLst/>
          </a:prstGeom>
          <a:noFill/>
        </p:spPr>
      </p:pic>
      <p:pic>
        <p:nvPicPr>
          <p:cNvPr id="6" name="1123D6F3-0C47-4EC2-A947-9EC2E84F6BAC">
            <a:extLst>
              <a:ext uri="{FF2B5EF4-FFF2-40B4-BE49-F238E27FC236}">
                <a16:creationId xmlns:a16="http://schemas.microsoft.com/office/drawing/2014/main" id="{39CDF5CC-B300-2F77-AD84-874F7CF64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139429" y="3759880"/>
            <a:ext cx="2970783" cy="2475653"/>
          </a:xfrm>
          <a:prstGeom prst="rect">
            <a:avLst/>
          </a:prstGeom>
          <a:noFill/>
        </p:spPr>
      </p:pic>
    </p:spTree>
    <p:extLst>
      <p:ext uri="{BB962C8B-B14F-4D97-AF65-F5344CB8AC3E}">
        <p14:creationId xmlns:p14="http://schemas.microsoft.com/office/powerpoint/2010/main" val="203199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0" name="Freeform: Shape 206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72" name="Rectangle 2071">
            <a:extLst>
              <a:ext uri="{FF2B5EF4-FFF2-40B4-BE49-F238E27FC236}">
                <a16:creationId xmlns:a16="http://schemas.microsoft.com/office/drawing/2014/main" id="{9BB8F2C0-5085-4286-BF3B-489C592A9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4" name="Freeform: Shape 2073">
            <a:extLst>
              <a:ext uri="{FF2B5EF4-FFF2-40B4-BE49-F238E27FC236}">
                <a16:creationId xmlns:a16="http://schemas.microsoft.com/office/drawing/2014/main" id="{E705AD56-8B1B-4111-AE73-A1DEC7073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5103" y="-5976"/>
            <a:ext cx="8556895" cy="6872531"/>
          </a:xfrm>
          <a:custGeom>
            <a:avLst/>
            <a:gdLst>
              <a:gd name="connsiteX0" fmla="*/ 5317418 w 8556895"/>
              <a:gd name="connsiteY0" fmla="*/ 0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5869355 w 8556895"/>
              <a:gd name="connsiteY4" fmla="*/ 6865265 h 6865265"/>
              <a:gd name="connsiteX5" fmla="*/ 0 w 8556895"/>
              <a:gd name="connsiteY5" fmla="*/ 6865265 h 6865265"/>
              <a:gd name="connsiteX6" fmla="*/ 3430955 w 8556895"/>
              <a:gd name="connsiteY6" fmla="*/ 3434310 h 6865265"/>
              <a:gd name="connsiteX7" fmla="*/ 176556 w 8556895"/>
              <a:gd name="connsiteY7" fmla="*/ 7819 h 6865265"/>
              <a:gd name="connsiteX8" fmla="*/ 154644 w 8556895"/>
              <a:gd name="connsiteY8" fmla="*/ 7265 h 6865265"/>
              <a:gd name="connsiteX9" fmla="*/ 5317418 w 8556895"/>
              <a:gd name="connsiteY9"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5869355 w 8556895"/>
              <a:gd name="connsiteY4" fmla="*/ 6865265 h 6865265"/>
              <a:gd name="connsiteX5" fmla="*/ 0 w 8556895"/>
              <a:gd name="connsiteY5" fmla="*/ 6865265 h 6865265"/>
              <a:gd name="connsiteX6" fmla="*/ 3430955 w 8556895"/>
              <a:gd name="connsiteY6" fmla="*/ 3434310 h 6865265"/>
              <a:gd name="connsiteX7" fmla="*/ 176556 w 8556895"/>
              <a:gd name="connsiteY7" fmla="*/ 7819 h 6865265"/>
              <a:gd name="connsiteX8" fmla="*/ 154644 w 8556895"/>
              <a:gd name="connsiteY8" fmla="*/ 7265 h 6865265"/>
              <a:gd name="connsiteX9" fmla="*/ 5317418 w 8556895"/>
              <a:gd name="connsiteY9"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0 w 8556895"/>
              <a:gd name="connsiteY4" fmla="*/ 6865265 h 6865265"/>
              <a:gd name="connsiteX5" fmla="*/ 3430955 w 8556895"/>
              <a:gd name="connsiteY5" fmla="*/ 3434310 h 6865265"/>
              <a:gd name="connsiteX6" fmla="*/ 176556 w 8556895"/>
              <a:gd name="connsiteY6" fmla="*/ 7819 h 6865265"/>
              <a:gd name="connsiteX7" fmla="*/ 154644 w 8556895"/>
              <a:gd name="connsiteY7" fmla="*/ 7265 h 6865265"/>
              <a:gd name="connsiteX8" fmla="*/ 5317418 w 8556895"/>
              <a:gd name="connsiteY8"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0 w 8556895"/>
              <a:gd name="connsiteY3" fmla="*/ 6865265 h 6865265"/>
              <a:gd name="connsiteX4" fmla="*/ 3430955 w 8556895"/>
              <a:gd name="connsiteY4" fmla="*/ 3434310 h 6865265"/>
              <a:gd name="connsiteX5" fmla="*/ 176556 w 8556895"/>
              <a:gd name="connsiteY5" fmla="*/ 7819 h 6865265"/>
              <a:gd name="connsiteX6" fmla="*/ 154644 w 8556895"/>
              <a:gd name="connsiteY6" fmla="*/ 7265 h 6865265"/>
              <a:gd name="connsiteX7" fmla="*/ 5317418 w 8556895"/>
              <a:gd name="connsiteY7" fmla="*/ 7265 h 6865265"/>
              <a:gd name="connsiteX0" fmla="*/ 154644 w 8556895"/>
              <a:gd name="connsiteY0" fmla="*/ 7265 h 6865265"/>
              <a:gd name="connsiteX1" fmla="*/ 8556895 w 8556895"/>
              <a:gd name="connsiteY1" fmla="*/ 0 h 6865265"/>
              <a:gd name="connsiteX2" fmla="*/ 8556895 w 8556895"/>
              <a:gd name="connsiteY2" fmla="*/ 6858000 h 6865265"/>
              <a:gd name="connsiteX3" fmla="*/ 0 w 8556895"/>
              <a:gd name="connsiteY3" fmla="*/ 6865265 h 6865265"/>
              <a:gd name="connsiteX4" fmla="*/ 3430955 w 8556895"/>
              <a:gd name="connsiteY4" fmla="*/ 3434310 h 6865265"/>
              <a:gd name="connsiteX5" fmla="*/ 176556 w 8556895"/>
              <a:gd name="connsiteY5" fmla="*/ 7819 h 6865265"/>
              <a:gd name="connsiteX6" fmla="*/ 154644 w 8556895"/>
              <a:gd name="connsiteY6" fmla="*/ 7265 h 686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895" h="6865265">
                <a:moveTo>
                  <a:pt x="154644" y="7265"/>
                </a:moveTo>
                <a:lnTo>
                  <a:pt x="8556895" y="0"/>
                </a:lnTo>
                <a:lnTo>
                  <a:pt x="8556895" y="6858000"/>
                </a:lnTo>
                <a:lnTo>
                  <a:pt x="0" y="6865265"/>
                </a:lnTo>
                <a:cubicBezTo>
                  <a:pt x="1894864" y="6865265"/>
                  <a:pt x="3430955" y="5329174"/>
                  <a:pt x="3430955" y="3434310"/>
                </a:cubicBezTo>
                <a:cubicBezTo>
                  <a:pt x="3430955" y="1598661"/>
                  <a:pt x="1989370" y="99711"/>
                  <a:pt x="176556" y="7819"/>
                </a:cubicBezTo>
                <a:lnTo>
                  <a:pt x="154644" y="72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6" name="Freeform: Shape 2075">
            <a:extLst>
              <a:ext uri="{FF2B5EF4-FFF2-40B4-BE49-F238E27FC236}">
                <a16:creationId xmlns:a16="http://schemas.microsoft.com/office/drawing/2014/main" id="{0439D4E6-5229-413A-A17B-5910539E8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600" y="4957767"/>
            <a:ext cx="9880399" cy="1907146"/>
          </a:xfrm>
          <a:custGeom>
            <a:avLst/>
            <a:gdLst>
              <a:gd name="connsiteX0" fmla="*/ 3703306 w 9880399"/>
              <a:gd name="connsiteY0" fmla="*/ 0 h 1907146"/>
              <a:gd name="connsiteX1" fmla="*/ 9880399 w 9880399"/>
              <a:gd name="connsiteY1" fmla="*/ 0 h 1907146"/>
              <a:gd name="connsiteX2" fmla="*/ 9880399 w 9880399"/>
              <a:gd name="connsiteY2" fmla="*/ 1907146 h 1907146"/>
              <a:gd name="connsiteX3" fmla="*/ 0 w 9880399"/>
              <a:gd name="connsiteY3" fmla="*/ 1907146 h 1907146"/>
              <a:gd name="connsiteX4" fmla="*/ 38110 w 9880399"/>
              <a:gd name="connsiteY4" fmla="*/ 1752976 h 1907146"/>
              <a:gd name="connsiteX5" fmla="*/ 2390342 w 9880399"/>
              <a:gd name="connsiteY5" fmla="*/ 1 h 1907146"/>
              <a:gd name="connsiteX6" fmla="*/ 2500931 w 9880399"/>
              <a:gd name="connsiteY6" fmla="*/ 2797 h 1907146"/>
              <a:gd name="connsiteX7" fmla="*/ 3703306 w 9880399"/>
              <a:gd name="connsiteY7" fmla="*/ 2797 h 190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0399" h="1907146">
                <a:moveTo>
                  <a:pt x="3703306" y="0"/>
                </a:moveTo>
                <a:lnTo>
                  <a:pt x="9880399" y="0"/>
                </a:lnTo>
                <a:lnTo>
                  <a:pt x="9880399" y="1907146"/>
                </a:lnTo>
                <a:lnTo>
                  <a:pt x="0" y="1907146"/>
                </a:lnTo>
                <a:lnTo>
                  <a:pt x="38110" y="1752976"/>
                </a:lnTo>
                <a:cubicBezTo>
                  <a:pt x="339672" y="739254"/>
                  <a:pt x="1278677" y="1"/>
                  <a:pt x="2390342" y="1"/>
                </a:cubicBezTo>
                <a:lnTo>
                  <a:pt x="2500931" y="2797"/>
                </a:lnTo>
                <a:lnTo>
                  <a:pt x="3703306" y="2797"/>
                </a:ln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FF270016-E0B6-DAC7-B6DA-CC7F3A15D04F}"/>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41</a:t>
            </a:fld>
            <a:endParaRPr lang="en-US" sz="1900" dirty="0"/>
          </a:p>
        </p:txBody>
      </p:sp>
      <p:sp>
        <p:nvSpPr>
          <p:cNvPr id="4" name="Title 3">
            <a:extLst>
              <a:ext uri="{FF2B5EF4-FFF2-40B4-BE49-F238E27FC236}">
                <a16:creationId xmlns:a16="http://schemas.microsoft.com/office/drawing/2014/main" id="{DED7AAD5-A45C-D455-C0D2-EDDCEDE23221}"/>
              </a:ext>
            </a:extLst>
          </p:cNvPr>
          <p:cNvSpPr>
            <a:spLocks noGrp="1"/>
          </p:cNvSpPr>
          <p:nvPr>
            <p:ph type="title"/>
          </p:nvPr>
        </p:nvSpPr>
        <p:spPr>
          <a:xfrm>
            <a:off x="7832223" y="1063982"/>
            <a:ext cx="5025281" cy="1777060"/>
          </a:xfrm>
        </p:spPr>
        <p:txBody>
          <a:bodyPr/>
          <a:lstStyle/>
          <a:p>
            <a:r>
              <a:rPr lang="en-US" b="1" dirty="0">
                <a:solidFill>
                  <a:schemeClr val="bg2"/>
                </a:solidFill>
                <a:latin typeface="Garamond" panose="02020404030301010803" pitchFamily="18" charset="0"/>
              </a:rPr>
              <a:t>How am I </a:t>
            </a:r>
            <a:br>
              <a:rPr lang="en-US" b="1" dirty="0">
                <a:solidFill>
                  <a:schemeClr val="bg2"/>
                </a:solidFill>
                <a:latin typeface="Garamond" panose="02020404030301010803" pitchFamily="18" charset="0"/>
              </a:rPr>
            </a:br>
            <a:r>
              <a:rPr lang="en-US" b="1" dirty="0">
                <a:solidFill>
                  <a:schemeClr val="bg2"/>
                </a:solidFill>
                <a:latin typeface="Garamond" panose="02020404030301010803" pitchFamily="18" charset="0"/>
              </a:rPr>
              <a:t>doing on time?</a:t>
            </a:r>
          </a:p>
        </p:txBody>
      </p:sp>
      <p:pic>
        <p:nvPicPr>
          <p:cNvPr id="5" name="361ADA09-2533-46A9-AAA8-C672406B3CBA">
            <a:extLst>
              <a:ext uri="{FF2B5EF4-FFF2-40B4-BE49-F238E27FC236}">
                <a16:creationId xmlns:a16="http://schemas.microsoft.com/office/drawing/2014/main" id="{2B36E61A-04CD-B11F-1546-92A25079AA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641" y="1021669"/>
            <a:ext cx="3908203" cy="3256836"/>
          </a:xfrm>
          <a:prstGeom prst="rect">
            <a:avLst/>
          </a:prstGeom>
          <a:noFill/>
          <a:ln>
            <a:noFill/>
          </a:ln>
        </p:spPr>
      </p:pic>
    </p:spTree>
    <p:extLst>
      <p:ext uri="{BB962C8B-B14F-4D97-AF65-F5344CB8AC3E}">
        <p14:creationId xmlns:p14="http://schemas.microsoft.com/office/powerpoint/2010/main" val="809413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1371596" y="1088211"/>
            <a:ext cx="10103621" cy="4896019"/>
          </a:xfrm>
        </p:spPr>
        <p:txBody>
          <a:bodyPr>
            <a:normAutofit/>
          </a:bodyPr>
          <a:lstStyle/>
          <a:p>
            <a:br>
              <a:rPr lang="en-US" sz="4000" dirty="0"/>
            </a:br>
            <a:br>
              <a:rPr lang="en-US" sz="4000" dirty="0"/>
            </a:br>
            <a:br>
              <a:rPr lang="en-US" sz="4000" dirty="0"/>
            </a:br>
            <a:r>
              <a:rPr lang="en-US" sz="4000" dirty="0"/>
              <a:t>PRIVATE CONDEMNATION</a:t>
            </a:r>
            <a:br>
              <a:rPr lang="en-US" sz="4000" dirty="0"/>
            </a:br>
            <a:br>
              <a:rPr lang="en-US" sz="2700" dirty="0">
                <a:latin typeface="Garamond" panose="02020404030301010803" pitchFamily="18" charset="0"/>
              </a:rPr>
            </a:br>
            <a:br>
              <a:rPr lang="en-US" sz="2700" dirty="0"/>
            </a:br>
            <a:br>
              <a:rPr lang="en-US" sz="4000" dirty="0"/>
            </a:br>
            <a:br>
              <a:rPr lang="en-US" sz="4000" dirty="0"/>
            </a:br>
            <a:endParaRPr lang="en-US" sz="4000" dirty="0"/>
          </a:p>
        </p:txBody>
      </p:sp>
    </p:spTree>
    <p:extLst>
      <p:ext uri="{BB962C8B-B14F-4D97-AF65-F5344CB8AC3E}">
        <p14:creationId xmlns:p14="http://schemas.microsoft.com/office/powerpoint/2010/main" val="2012139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945D54-A284-835B-B949-4F6D36F3825F}"/>
              </a:ext>
            </a:extLst>
          </p:cNvPr>
          <p:cNvSpPr>
            <a:spLocks noGrp="1"/>
          </p:cNvSpPr>
          <p:nvPr>
            <p:ph type="title"/>
          </p:nvPr>
        </p:nvSpPr>
        <p:spPr>
          <a:xfrm>
            <a:off x="1089513" y="203874"/>
            <a:ext cx="9590215" cy="871989"/>
          </a:xfrm>
        </p:spPr>
        <p:txBody>
          <a:bodyPr>
            <a:normAutofit/>
          </a:bodyPr>
          <a:lstStyle/>
          <a:p>
            <a:r>
              <a:rPr lang="en-US" sz="2800" b="1" dirty="0">
                <a:latin typeface="Garamond" panose="02020404030301010803" pitchFamily="18" charset="0"/>
              </a:rPr>
              <a:t>PRIVATE CONDEMNATION – A.R.S. Section 12-1202</a:t>
            </a:r>
          </a:p>
        </p:txBody>
      </p:sp>
      <p:sp>
        <p:nvSpPr>
          <p:cNvPr id="2" name="Slide Number Placeholder 1">
            <a:extLst>
              <a:ext uri="{FF2B5EF4-FFF2-40B4-BE49-F238E27FC236}">
                <a16:creationId xmlns:a16="http://schemas.microsoft.com/office/drawing/2014/main" id="{71E04509-99F0-B7A3-5C7A-C5A63504613A}"/>
              </a:ext>
            </a:extLst>
          </p:cNvPr>
          <p:cNvSpPr>
            <a:spLocks noGrp="1"/>
          </p:cNvSpPr>
          <p:nvPr>
            <p:ph type="sldNum" sz="quarter" idx="4"/>
          </p:nvPr>
        </p:nvSpPr>
        <p:spPr/>
        <p:txBody>
          <a:bodyPr/>
          <a:lstStyle/>
          <a:p>
            <a:fld id="{08AB70BE-1769-45B8-85A6-0C837432C7E6}" type="slidenum">
              <a:rPr lang="en-US" smtClean="0"/>
              <a:pPr/>
              <a:t>43</a:t>
            </a:fld>
            <a:endParaRPr lang="en-US" dirty="0"/>
          </a:p>
        </p:txBody>
      </p:sp>
      <p:sp>
        <p:nvSpPr>
          <p:cNvPr id="7" name="Content Placeholder 6">
            <a:extLst>
              <a:ext uri="{FF2B5EF4-FFF2-40B4-BE49-F238E27FC236}">
                <a16:creationId xmlns:a16="http://schemas.microsoft.com/office/drawing/2014/main" id="{4D7BA93D-3579-B776-0847-587A281ED646}"/>
              </a:ext>
            </a:extLst>
          </p:cNvPr>
          <p:cNvSpPr>
            <a:spLocks noGrp="1"/>
          </p:cNvSpPr>
          <p:nvPr>
            <p:ph sz="quarter" idx="10"/>
          </p:nvPr>
        </p:nvSpPr>
        <p:spPr>
          <a:xfrm>
            <a:off x="1200045" y="975380"/>
            <a:ext cx="10074206" cy="5578261"/>
          </a:xfrm>
        </p:spPr>
        <p:txBody>
          <a:bodyPr>
            <a:noAutofit/>
          </a:bodyPr>
          <a:lstStyle/>
          <a:p>
            <a:pPr marL="0" indent="0">
              <a:buNone/>
            </a:pPr>
            <a:r>
              <a:rPr lang="en-US" sz="2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2400" b="0" dirty="0">
                <a:solidFill>
                  <a:schemeClr val="tx1"/>
                </a:solidFill>
                <a:effectLst/>
                <a:latin typeface="Garamond" panose="02020404030301010803" pitchFamily="18" charset="0"/>
                <a:ea typeface="Calibri" panose="020F0502020204030204" pitchFamily="34" charset="0"/>
                <a:cs typeface="Arial" panose="020B0604020202020204" pitchFamily="34" charset="0"/>
              </a:rPr>
              <a:t>“Arizona law permits a landowner to engage in private condemnation when land ‘is so situated with respect to the land of another that it is necessary for its proper use and enjoyment to have and maintain a way of necessity.’” </a:t>
            </a:r>
          </a:p>
          <a:p>
            <a:pPr marL="0" indent="0">
              <a:buNone/>
            </a:pPr>
            <a:r>
              <a:rPr lang="en-US" sz="2400" b="0" i="1" u="none" strike="noStrike" dirty="0">
                <a:solidFill>
                  <a:schemeClr val="tx1"/>
                </a:solidFill>
                <a:effectLst/>
                <a:latin typeface="Garamond" panose="02020404030301010803" pitchFamily="18"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Siemsen</a:t>
            </a:r>
            <a:r>
              <a:rPr lang="en-US" sz="2400" b="0" u="none" strike="noStrike" dirty="0">
                <a:solidFill>
                  <a:schemeClr val="tx1"/>
                </a:solidFill>
                <a:effectLst/>
                <a:latin typeface="Garamond" panose="02020404030301010803" pitchFamily="18"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196 Ariz. at 414, 998 P.2d at 1088</a:t>
            </a:r>
            <a:r>
              <a:rPr lang="en-US" sz="2400" b="0" dirty="0">
                <a:solidFill>
                  <a:schemeClr val="tx1"/>
                </a:solidFill>
                <a:effectLst/>
                <a:latin typeface="Garamond" panose="02020404030301010803" pitchFamily="18" charset="0"/>
                <a:ea typeface="Calibri" panose="020F0502020204030204" pitchFamily="34" charset="0"/>
                <a:cs typeface="Arial" panose="020B0604020202020204" pitchFamily="34" charset="0"/>
              </a:rPr>
              <a:t> (quoting </a:t>
            </a:r>
            <a:r>
              <a:rPr lang="en-US" sz="2400" b="0" u="none" strike="noStrike" dirty="0">
                <a:solidFill>
                  <a:schemeClr val="tx1"/>
                </a:solidFill>
                <a:effectLst/>
                <a:latin typeface="Garamond" panose="02020404030301010803" pitchFamily="18"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A.R.S. § 12-1202(A)</a:t>
            </a:r>
            <a:r>
              <a:rPr lang="en-US" sz="2400" b="0" dirty="0">
                <a:solidFill>
                  <a:schemeClr val="tx1"/>
                </a:solidFill>
                <a:effectLst/>
                <a:latin typeface="Garamond" panose="02020404030301010803" pitchFamily="18" charset="0"/>
                <a:ea typeface="Calibri" panose="020F0502020204030204" pitchFamily="34" charset="0"/>
                <a:cs typeface="Arial" panose="020B0604020202020204" pitchFamily="34" charset="0"/>
              </a:rPr>
              <a:t>). </a:t>
            </a:r>
          </a:p>
          <a:p>
            <a:pPr marL="0" indent="0">
              <a:buNone/>
            </a:pPr>
            <a:endParaRPr lang="en-US" sz="2400" b="0" dirty="0">
              <a:solidFill>
                <a:schemeClr val="tx1"/>
              </a:solidFill>
              <a:latin typeface="Garamond" panose="02020404030301010803" pitchFamily="18" charset="0"/>
              <a:ea typeface="Calibri" panose="020F0502020204030204" pitchFamily="34" charset="0"/>
              <a:cs typeface="Arial" panose="020B0604020202020204" pitchFamily="34" charset="0"/>
            </a:endParaRPr>
          </a:p>
          <a:p>
            <a:pPr marL="0" indent="0">
              <a:buNone/>
            </a:pPr>
            <a:r>
              <a:rPr lang="en-US" sz="2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2400" b="0" dirty="0">
                <a:solidFill>
                  <a:schemeClr val="tx1"/>
                </a:solidFill>
                <a:effectLst/>
                <a:latin typeface="Garamond" panose="02020404030301010803" pitchFamily="18" charset="0"/>
                <a:ea typeface="Calibri" panose="020F0502020204030204" pitchFamily="34" charset="0"/>
                <a:cs typeface="Arial" panose="020B0604020202020204" pitchFamily="34" charset="0"/>
              </a:rPr>
              <a:t>“A landowner seeking to condemn a private way of necessity over the lands of another must show a ‘reasonable necessity’ for the taking.” </a:t>
            </a:r>
            <a:r>
              <a:rPr lang="en-US" sz="2400" b="0" i="1" dirty="0">
                <a:solidFill>
                  <a:schemeClr val="tx1"/>
                </a:solidFill>
                <a:effectLst/>
                <a:latin typeface="Garamond" panose="02020404030301010803" pitchFamily="18" charset="0"/>
                <a:ea typeface="Calibri" panose="020F0502020204030204" pitchFamily="34" charset="0"/>
                <a:cs typeface="Arial" panose="020B0604020202020204" pitchFamily="34" charset="0"/>
              </a:rPr>
              <a:t>Id. </a:t>
            </a:r>
            <a:endParaRPr lang="en-US" sz="2400" b="0" dirty="0">
              <a:solidFill>
                <a:schemeClr val="tx1"/>
              </a:solidFill>
              <a:effectLst/>
              <a:latin typeface="Garamond" panose="02020404030301010803" pitchFamily="18" charset="0"/>
              <a:ea typeface="Arial" panose="020B0604020202020204" pitchFamily="34" charset="0"/>
              <a:cs typeface="Arial" panose="020B0604020202020204" pitchFamily="34" charset="0"/>
            </a:endParaRPr>
          </a:p>
          <a:p>
            <a:pPr marL="0" indent="0">
              <a:buNone/>
            </a:pPr>
            <a:endParaRPr lang="en-US" sz="2400" b="0" dirty="0">
              <a:latin typeface="Garamond" panose="02020404030301010803" pitchFamily="18" charset="0"/>
            </a:endParaRPr>
          </a:p>
        </p:txBody>
      </p:sp>
    </p:spTree>
    <p:extLst>
      <p:ext uri="{BB962C8B-B14F-4D97-AF65-F5344CB8AC3E}">
        <p14:creationId xmlns:p14="http://schemas.microsoft.com/office/powerpoint/2010/main" val="4263622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081" name="Rectangle 3080">
            <a:extLst>
              <a:ext uri="{FF2B5EF4-FFF2-40B4-BE49-F238E27FC236}">
                <a16:creationId xmlns:a16="http://schemas.microsoft.com/office/drawing/2014/main" id="{CB63154B-778D-4A97-B328-36341A52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EC5D7039-6499-4D27-A45E-DF5E16A00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5" name="Freeform: Shape 3084">
            <a:extLst>
              <a:ext uri="{FF2B5EF4-FFF2-40B4-BE49-F238E27FC236}">
                <a16:creationId xmlns:a16="http://schemas.microsoft.com/office/drawing/2014/main" id="{3DE9A7F4-691A-447E-ACC3-DF3EABCD2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87" name="Freeform: Shape 3086">
            <a:extLst>
              <a:ext uri="{FF2B5EF4-FFF2-40B4-BE49-F238E27FC236}">
                <a16:creationId xmlns:a16="http://schemas.microsoft.com/office/drawing/2014/main" id="{96C5CF39-BEA7-4686-ACC2-49AD7900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B1945D54-A284-835B-B949-4F6D36F3825F}"/>
              </a:ext>
            </a:extLst>
          </p:cNvPr>
          <p:cNvSpPr>
            <a:spLocks noGrp="1"/>
          </p:cNvSpPr>
          <p:nvPr>
            <p:ph type="title"/>
          </p:nvPr>
        </p:nvSpPr>
        <p:spPr>
          <a:xfrm>
            <a:off x="914400" y="508884"/>
            <a:ext cx="10058399" cy="1262737"/>
          </a:xfrm>
        </p:spPr>
        <p:txBody>
          <a:bodyPr vert="horz" lIns="91440" tIns="45720" rIns="91440" bIns="45720" rtlCol="0" anchor="ctr">
            <a:normAutofit/>
          </a:bodyPr>
          <a:lstStyle/>
          <a:p>
            <a:r>
              <a:rPr lang="en-US" sz="4000" b="1" dirty="0">
                <a:solidFill>
                  <a:srgbClr val="FFFFFF"/>
                </a:solidFill>
                <a:latin typeface="Garamond" panose="02020404030301010803" pitchFamily="18" charset="0"/>
              </a:rPr>
              <a:t>PRIVATE CONDEMNATION – A.R.S. Section 12-1202</a:t>
            </a:r>
          </a:p>
        </p:txBody>
      </p:sp>
      <p:sp>
        <p:nvSpPr>
          <p:cNvPr id="7" name="Content Placeholder 6">
            <a:extLst>
              <a:ext uri="{FF2B5EF4-FFF2-40B4-BE49-F238E27FC236}">
                <a16:creationId xmlns:a16="http://schemas.microsoft.com/office/drawing/2014/main" id="{4D7BA93D-3579-B776-0847-587A281ED646}"/>
              </a:ext>
            </a:extLst>
          </p:cNvPr>
          <p:cNvSpPr>
            <a:spLocks noGrp="1"/>
          </p:cNvSpPr>
          <p:nvPr>
            <p:ph sz="quarter" idx="10"/>
          </p:nvPr>
        </p:nvSpPr>
        <p:spPr>
          <a:xfrm>
            <a:off x="914400" y="2727296"/>
            <a:ext cx="6346209" cy="3449667"/>
          </a:xfrm>
        </p:spPr>
        <p:txBody>
          <a:bodyPr vert="horz" lIns="91440" tIns="45720" rIns="91440" bIns="45720" rtlCol="0" anchor="t">
            <a:normAutofit fontScale="92500" lnSpcReduction="20000"/>
          </a:bodyPr>
          <a:lstStyle/>
          <a:p>
            <a:pPr marL="0" marR="0">
              <a:spcBef>
                <a:spcPts val="0"/>
              </a:spcBef>
              <a:spcAft>
                <a:spcPts val="800"/>
              </a:spcAft>
              <a:buClr>
                <a:schemeClr val="accent5"/>
              </a:buClr>
            </a:pPr>
            <a:endParaRPr lang="en-US" b="0" dirty="0">
              <a:effectLst/>
            </a:endParaRPr>
          </a:p>
          <a:p>
            <a:pPr marL="0" marR="0" indent="0">
              <a:spcBef>
                <a:spcPts val="0"/>
              </a:spcBef>
              <a:spcAft>
                <a:spcPts val="800"/>
              </a:spcAft>
              <a:buClr>
                <a:schemeClr val="accent5"/>
              </a:buClr>
              <a:buNone/>
            </a:pPr>
            <a:r>
              <a:rPr lang="en-US" b="0" dirty="0">
                <a:effectLst/>
              </a:rPr>
              <a:t>● </a:t>
            </a:r>
            <a:r>
              <a:rPr lang="en-US" sz="2400" b="0" dirty="0">
                <a:effectLst/>
                <a:latin typeface="Garamond" panose="02020404030301010803" pitchFamily="18" charset="0"/>
              </a:rPr>
              <a:t>Condemner makes the initial selection of the access route and, so long as there is no bad faith, oppression or abuse of power in its selection, the court will uphold the selection.</a:t>
            </a:r>
          </a:p>
          <a:p>
            <a:pPr marL="0" marR="0">
              <a:spcBef>
                <a:spcPts val="0"/>
              </a:spcBef>
              <a:spcAft>
                <a:spcPts val="800"/>
              </a:spcAft>
              <a:buClr>
                <a:schemeClr val="accent5"/>
              </a:buClr>
            </a:pPr>
            <a:endParaRPr lang="en-US" sz="2400" b="0" dirty="0">
              <a:effectLst/>
              <a:latin typeface="Garamond" panose="02020404030301010803" pitchFamily="18" charset="0"/>
            </a:endParaRPr>
          </a:p>
          <a:p>
            <a:pPr marL="0" marR="0" indent="0">
              <a:spcBef>
                <a:spcPts val="0"/>
              </a:spcBef>
              <a:spcAft>
                <a:spcPts val="800"/>
              </a:spcAft>
              <a:buClr>
                <a:schemeClr val="accent5"/>
              </a:buClr>
              <a:buNone/>
            </a:pPr>
            <a:r>
              <a:rPr lang="en-US" sz="2400" b="0" dirty="0">
                <a:effectLst/>
                <a:latin typeface="Garamond" panose="02020404030301010803" pitchFamily="18" charset="0"/>
              </a:rPr>
              <a:t>●</a:t>
            </a:r>
            <a:r>
              <a:rPr lang="en-US" sz="2400" dirty="0">
                <a:effectLst/>
                <a:latin typeface="Garamond" panose="02020404030301010803" pitchFamily="18" charset="0"/>
              </a:rPr>
              <a:t> </a:t>
            </a:r>
            <a:r>
              <a:rPr lang="en-US" sz="2400" b="0" dirty="0">
                <a:effectLst/>
                <a:latin typeface="Garamond" panose="02020404030301010803" pitchFamily="18" charset="0"/>
              </a:rPr>
              <a:t>The condemner does not need to show that he has no outlet. He merely needs to show that he has no adequate and convenient access. </a:t>
            </a:r>
            <a:endParaRPr lang="en-US" sz="2400" b="0" dirty="0">
              <a:latin typeface="Garamond" panose="02020404030301010803" pitchFamily="18" charset="0"/>
            </a:endParaRPr>
          </a:p>
          <a:p>
            <a:pPr marL="0" marR="0">
              <a:spcBef>
                <a:spcPts val="0"/>
              </a:spcBef>
              <a:spcAft>
                <a:spcPts val="800"/>
              </a:spcAft>
              <a:buClr>
                <a:schemeClr val="accent5"/>
              </a:buClr>
            </a:pPr>
            <a:endParaRPr lang="en-US" b="0" dirty="0"/>
          </a:p>
        </p:txBody>
      </p:sp>
      <p:pic>
        <p:nvPicPr>
          <p:cNvPr id="3074" name="Picture 2" descr="Land Grab | Cartoon Movement">
            <a:extLst>
              <a:ext uri="{FF2B5EF4-FFF2-40B4-BE49-F238E27FC236}">
                <a16:creationId xmlns:a16="http://schemas.microsoft.com/office/drawing/2014/main" id="{AA49B461-8CED-88EA-06E2-E7BEC9EA6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45" r="4503" b="-1"/>
          <a:stretch/>
        </p:blipFill>
        <p:spPr bwMode="auto">
          <a:xfrm>
            <a:off x="7924800" y="2128964"/>
            <a:ext cx="4279142" cy="47290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1E04509-99F0-B7A3-5C7A-C5A63504613A}"/>
              </a:ext>
            </a:extLst>
          </p:cNvPr>
          <p:cNvSpPr>
            <a:spLocks noGrp="1"/>
          </p:cNvSpPr>
          <p:nvPr>
            <p:ph type="sldNum" sz="quarter" idx="4"/>
          </p:nvPr>
        </p:nvSpPr>
        <p:spPr>
          <a:xfrm>
            <a:off x="11391152" y="6434524"/>
            <a:ext cx="693261" cy="365125"/>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44</a:t>
            </a:fld>
            <a:endParaRPr lang="en-US" sz="1900" dirty="0"/>
          </a:p>
        </p:txBody>
      </p:sp>
    </p:spTree>
    <p:extLst>
      <p:ext uri="{BB962C8B-B14F-4D97-AF65-F5344CB8AC3E}">
        <p14:creationId xmlns:p14="http://schemas.microsoft.com/office/powerpoint/2010/main" val="2542729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Rectangle 12">
            <a:extLst>
              <a:ext uri="{FF2B5EF4-FFF2-40B4-BE49-F238E27FC236}">
                <a16:creationId xmlns:a16="http://schemas.microsoft.com/office/drawing/2014/main" id="{D778DCE0-3BED-4B44-B7A5-0ED5C6610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17C1A20-2526-4FEA-AB6C-45859F0A2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FFB86AF-6E4D-4D77-8608-6320CF1AE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2793C2F-6740-479A-8C3E-69C218075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182352" cy="6857998"/>
          </a:xfrm>
          <a:custGeom>
            <a:avLst/>
            <a:gdLst>
              <a:gd name="connsiteX0" fmla="*/ 0 w 5182352"/>
              <a:gd name="connsiteY0" fmla="*/ 0 h 6857998"/>
              <a:gd name="connsiteX1" fmla="*/ 2818507 w 5182352"/>
              <a:gd name="connsiteY1" fmla="*/ 0 h 6857998"/>
              <a:gd name="connsiteX2" fmla="*/ 2930927 w 5182352"/>
              <a:gd name="connsiteY2" fmla="*/ 43392 h 6857998"/>
              <a:gd name="connsiteX3" fmla="*/ 5182352 w 5182352"/>
              <a:gd name="connsiteY3" fmla="*/ 3428998 h 6857998"/>
              <a:gd name="connsiteX4" fmla="*/ 2930927 w 5182352"/>
              <a:gd name="connsiteY4" fmla="*/ 6814605 h 6857998"/>
              <a:gd name="connsiteX5" fmla="*/ 2818504 w 5182352"/>
              <a:gd name="connsiteY5" fmla="*/ 6857998 h 6857998"/>
              <a:gd name="connsiteX6" fmla="*/ 0 w 5182352"/>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352" h="6857998">
                <a:moveTo>
                  <a:pt x="0" y="0"/>
                </a:moveTo>
                <a:lnTo>
                  <a:pt x="2818507" y="0"/>
                </a:lnTo>
                <a:lnTo>
                  <a:pt x="2930927" y="43392"/>
                </a:lnTo>
                <a:cubicBezTo>
                  <a:pt x="4251985" y="590036"/>
                  <a:pt x="5182352" y="1899962"/>
                  <a:pt x="5182352" y="3428998"/>
                </a:cubicBezTo>
                <a:cubicBezTo>
                  <a:pt x="5182352" y="4958035"/>
                  <a:pt x="4251985" y="6267961"/>
                  <a:pt x="2930927" y="6814605"/>
                </a:cubicBezTo>
                <a:lnTo>
                  <a:pt x="2818504" y="6857998"/>
                </a:lnTo>
                <a:lnTo>
                  <a:pt x="0" y="68579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6C71D8FC-E122-CABE-6FCE-615B2C341934}"/>
              </a:ext>
            </a:extLst>
          </p:cNvPr>
          <p:cNvSpPr>
            <a:spLocks noGrp="1"/>
          </p:cNvSpPr>
          <p:nvPr>
            <p:ph type="title"/>
          </p:nvPr>
        </p:nvSpPr>
        <p:spPr>
          <a:xfrm>
            <a:off x="914400" y="685801"/>
            <a:ext cx="3956435" cy="3657600"/>
          </a:xfrm>
        </p:spPr>
        <p:txBody>
          <a:bodyPr vert="horz" lIns="91440" tIns="45720" rIns="91440" bIns="45720" rtlCol="0" anchor="b">
            <a:normAutofit/>
          </a:bodyPr>
          <a:lstStyle/>
          <a:p>
            <a:br>
              <a:rPr lang="en-US" sz="2300" dirty="0">
                <a:solidFill>
                  <a:srgbClr val="FFFFFF"/>
                </a:solidFill>
              </a:rPr>
            </a:br>
            <a:br>
              <a:rPr lang="en-US" sz="2300" dirty="0">
                <a:solidFill>
                  <a:srgbClr val="FFFFFF"/>
                </a:solidFill>
              </a:rPr>
            </a:br>
            <a:br>
              <a:rPr lang="en-US" sz="2300" dirty="0">
                <a:solidFill>
                  <a:srgbClr val="FFFFFF"/>
                </a:solidFill>
              </a:rPr>
            </a:br>
            <a:r>
              <a:rPr lang="en-US" sz="2300" dirty="0">
                <a:solidFill>
                  <a:srgbClr val="FFFFFF"/>
                </a:solidFill>
              </a:rPr>
              <a:t>THANK YOU!</a:t>
            </a:r>
            <a:br>
              <a:rPr lang="en-US" sz="2300" dirty="0">
                <a:solidFill>
                  <a:srgbClr val="FFFFFF"/>
                </a:solidFill>
              </a:rPr>
            </a:br>
            <a:br>
              <a:rPr lang="en-US" sz="2300" dirty="0">
                <a:solidFill>
                  <a:srgbClr val="FFFFFF"/>
                </a:solidFill>
              </a:rPr>
            </a:br>
            <a:br>
              <a:rPr lang="en-US" sz="2300" dirty="0">
                <a:solidFill>
                  <a:srgbClr val="FFFFFF"/>
                </a:solidFill>
              </a:rPr>
            </a:br>
            <a:br>
              <a:rPr lang="en-US" sz="2300" dirty="0">
                <a:solidFill>
                  <a:srgbClr val="FFFFFF"/>
                </a:solidFill>
              </a:rPr>
            </a:br>
            <a:br>
              <a:rPr lang="en-US" sz="2300" dirty="0">
                <a:solidFill>
                  <a:srgbClr val="FFFFFF"/>
                </a:solidFill>
              </a:rPr>
            </a:br>
            <a:br>
              <a:rPr lang="en-US" sz="2300" dirty="0">
                <a:solidFill>
                  <a:srgbClr val="FFFFFF"/>
                </a:solidFill>
              </a:rPr>
            </a:br>
            <a:endParaRPr lang="en-US" sz="2300" dirty="0">
              <a:solidFill>
                <a:srgbClr val="FFFFFF"/>
              </a:solidFill>
            </a:endParaRPr>
          </a:p>
        </p:txBody>
      </p:sp>
      <p:sp useBgFill="1">
        <p:nvSpPr>
          <p:cNvPr id="21" name="Freeform: Shape 20">
            <a:extLst>
              <a:ext uri="{FF2B5EF4-FFF2-40B4-BE49-F238E27FC236}">
                <a16:creationId xmlns:a16="http://schemas.microsoft.com/office/drawing/2014/main" id="{4CC2F731-7C1F-4580-A05C-4A6B40BF1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0" y="2"/>
            <a:ext cx="7010401" cy="6857998"/>
          </a:xfrm>
          <a:custGeom>
            <a:avLst/>
            <a:gdLst>
              <a:gd name="connsiteX0" fmla="*/ 2363848 w 7010401"/>
              <a:gd name="connsiteY0" fmla="*/ 0 h 6857998"/>
              <a:gd name="connsiteX1" fmla="*/ 7010401 w 7010401"/>
              <a:gd name="connsiteY1" fmla="*/ 0 h 6857998"/>
              <a:gd name="connsiteX2" fmla="*/ 7010401 w 7010401"/>
              <a:gd name="connsiteY2" fmla="*/ 6857998 h 6857998"/>
              <a:gd name="connsiteX3" fmla="*/ 2363845 w 7010401"/>
              <a:gd name="connsiteY3" fmla="*/ 6857998 h 6857998"/>
              <a:gd name="connsiteX4" fmla="*/ 2251425 w 7010401"/>
              <a:gd name="connsiteY4" fmla="*/ 6814606 h 6857998"/>
              <a:gd name="connsiteX5" fmla="*/ 0 w 7010401"/>
              <a:gd name="connsiteY5" fmla="*/ 3429000 h 6857998"/>
              <a:gd name="connsiteX6" fmla="*/ 2251425 w 7010401"/>
              <a:gd name="connsiteY6" fmla="*/ 4339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1" h="6857998">
                <a:moveTo>
                  <a:pt x="2363848" y="0"/>
                </a:moveTo>
                <a:lnTo>
                  <a:pt x="7010401" y="0"/>
                </a:lnTo>
                <a:lnTo>
                  <a:pt x="7010401" y="6857998"/>
                </a:lnTo>
                <a:lnTo>
                  <a:pt x="2363845" y="6857998"/>
                </a:lnTo>
                <a:lnTo>
                  <a:pt x="2251425" y="6814606"/>
                </a:lnTo>
                <a:cubicBezTo>
                  <a:pt x="930367" y="6267962"/>
                  <a:pt x="0" y="4958036"/>
                  <a:pt x="0" y="3429000"/>
                </a:cubicBezTo>
                <a:cubicBezTo>
                  <a:pt x="0" y="1899963"/>
                  <a:pt x="930367" y="590037"/>
                  <a:pt x="2251425" y="4339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B70B9A9C-D14D-4226-9E5C-C5EED6E2543B">
            <a:extLst>
              <a:ext uri="{FF2B5EF4-FFF2-40B4-BE49-F238E27FC236}">
                <a16:creationId xmlns:a16="http://schemas.microsoft.com/office/drawing/2014/main" id="{D499E6BD-11D2-9D7E-CD9F-65A5EFB32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55425" y="1619582"/>
            <a:ext cx="3268583" cy="2723819"/>
          </a:xfrm>
          <a:prstGeom prst="rect">
            <a:avLst/>
          </a:prstGeom>
          <a:noFill/>
        </p:spPr>
      </p:pic>
    </p:spTree>
    <p:extLst>
      <p:ext uri="{BB962C8B-B14F-4D97-AF65-F5344CB8AC3E}">
        <p14:creationId xmlns:p14="http://schemas.microsoft.com/office/powerpoint/2010/main" val="984305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2EC19-A157-8389-07DB-650659081F52}"/>
              </a:ext>
            </a:extLst>
          </p:cNvPr>
          <p:cNvSpPr>
            <a:spLocks noGrp="1"/>
          </p:cNvSpPr>
          <p:nvPr>
            <p:ph type="title"/>
          </p:nvPr>
        </p:nvSpPr>
        <p:spPr>
          <a:xfrm>
            <a:off x="1316333" y="2220685"/>
            <a:ext cx="7787472" cy="1045028"/>
          </a:xfrm>
        </p:spPr>
        <p:txBody>
          <a:bodyPr>
            <a:normAutofit/>
          </a:bodyPr>
          <a:lstStyle/>
          <a:p>
            <a:pPr marL="0" marR="0">
              <a:spcBef>
                <a:spcPts val="0"/>
              </a:spcBef>
              <a:spcAft>
                <a:spcPts val="1200"/>
              </a:spcAft>
            </a:pPr>
            <a:r>
              <a:rPr lang="en-US" sz="4000" b="1" dirty="0">
                <a:latin typeface="Garamond" panose="02020404030301010803" pitchFamily="18" charset="0"/>
              </a:rPr>
              <a:t>EASEMENTS: The Real World </a:t>
            </a:r>
          </a:p>
        </p:txBody>
      </p:sp>
      <p:sp>
        <p:nvSpPr>
          <p:cNvPr id="2" name="Slide Number Placeholder 1">
            <a:extLst>
              <a:ext uri="{FF2B5EF4-FFF2-40B4-BE49-F238E27FC236}">
                <a16:creationId xmlns:a16="http://schemas.microsoft.com/office/drawing/2014/main" id="{17DE2532-F4A7-30E2-0525-1FF82D28A315}"/>
              </a:ext>
            </a:extLst>
          </p:cNvPr>
          <p:cNvSpPr>
            <a:spLocks noGrp="1"/>
          </p:cNvSpPr>
          <p:nvPr>
            <p:ph type="sldNum" sz="quarter" idx="4"/>
          </p:nvPr>
        </p:nvSpPr>
        <p:spPr/>
        <p:txBody>
          <a:bodyPr/>
          <a:lstStyle/>
          <a:p>
            <a:fld id="{08AB70BE-1769-45B8-85A6-0C837432C7E6}" type="slidenum">
              <a:rPr lang="en-US" smtClean="0"/>
              <a:pPr/>
              <a:t>5</a:t>
            </a:fld>
            <a:endParaRPr lang="en-US" dirty="0"/>
          </a:p>
        </p:txBody>
      </p:sp>
    </p:spTree>
    <p:extLst>
      <p:ext uri="{BB962C8B-B14F-4D97-AF65-F5344CB8AC3E}">
        <p14:creationId xmlns:p14="http://schemas.microsoft.com/office/powerpoint/2010/main" val="247034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504103-6319-C1BA-994F-97D3A9F1AA56}"/>
              </a:ext>
            </a:extLst>
          </p:cNvPr>
          <p:cNvSpPr>
            <a:spLocks noGrp="1"/>
          </p:cNvSpPr>
          <p:nvPr>
            <p:ph type="title"/>
          </p:nvPr>
        </p:nvSpPr>
        <p:spPr>
          <a:xfrm>
            <a:off x="1371599" y="532564"/>
            <a:ext cx="8586317" cy="522513"/>
          </a:xfrm>
        </p:spPr>
        <p:txBody>
          <a:bodyPr>
            <a:normAutofit fontScale="90000"/>
          </a:bodyPr>
          <a:lstStyle/>
          <a:p>
            <a:pPr algn="ctr"/>
            <a:r>
              <a:rPr lang="en-US" sz="4000" b="1" dirty="0">
                <a:latin typeface="Garamond" panose="02020404030301010803" pitchFamily="18" charset="0"/>
              </a:rPr>
              <a:t>True Story</a:t>
            </a:r>
          </a:p>
        </p:txBody>
      </p:sp>
      <p:sp>
        <p:nvSpPr>
          <p:cNvPr id="2" name="Slide Number Placeholder 1">
            <a:extLst>
              <a:ext uri="{FF2B5EF4-FFF2-40B4-BE49-F238E27FC236}">
                <a16:creationId xmlns:a16="http://schemas.microsoft.com/office/drawing/2014/main" id="{991DBFA3-4929-EF34-6EC0-62D2B6817892}"/>
              </a:ext>
            </a:extLst>
          </p:cNvPr>
          <p:cNvSpPr>
            <a:spLocks noGrp="1"/>
          </p:cNvSpPr>
          <p:nvPr>
            <p:ph type="sldNum" sz="quarter" idx="4"/>
          </p:nvPr>
        </p:nvSpPr>
        <p:spPr/>
        <p:txBody>
          <a:bodyPr/>
          <a:lstStyle/>
          <a:p>
            <a:fld id="{08AB70BE-1769-45B8-85A6-0C837432C7E6}" type="slidenum">
              <a:rPr lang="en-US" smtClean="0"/>
              <a:pPr/>
              <a:t>6</a:t>
            </a:fld>
            <a:endParaRPr lang="en-US" dirty="0"/>
          </a:p>
        </p:txBody>
      </p:sp>
      <p:sp>
        <p:nvSpPr>
          <p:cNvPr id="7" name="TextBox 6">
            <a:extLst>
              <a:ext uri="{FF2B5EF4-FFF2-40B4-BE49-F238E27FC236}">
                <a16:creationId xmlns:a16="http://schemas.microsoft.com/office/drawing/2014/main" id="{A8E605B4-D61F-5E5B-6700-FF6D6CF69B25}"/>
              </a:ext>
            </a:extLst>
          </p:cNvPr>
          <p:cNvSpPr txBox="1"/>
          <p:nvPr/>
        </p:nvSpPr>
        <p:spPr>
          <a:xfrm>
            <a:off x="1013261" y="1055077"/>
            <a:ext cx="10165478" cy="5724644"/>
          </a:xfrm>
          <a:prstGeom prst="rect">
            <a:avLst/>
          </a:prstGeom>
          <a:noFill/>
        </p:spPr>
        <p:txBody>
          <a:bodyPr wrap="square" rtlCol="0">
            <a:spAutoFit/>
          </a:bodyPr>
          <a:lstStyle/>
          <a:p>
            <a:endParaRPr lang="en-US" b="1" dirty="0"/>
          </a:p>
          <a:p>
            <a:r>
              <a:rPr lang="en-US" sz="2400" dirty="0">
                <a:latin typeface="Garamond" panose="02020404030301010803" pitchFamily="18" charset="0"/>
              </a:rPr>
              <a:t>To access their property, the Joneses had to traverse a long asphalt driveway running from their home, across the neighbor’s property, to their public road. The Joneses held an access easement to use the driveway.</a:t>
            </a:r>
          </a:p>
          <a:p>
            <a:endParaRPr lang="en-US" sz="2400" dirty="0">
              <a:latin typeface="Garamond" panose="02020404030301010803" pitchFamily="18" charset="0"/>
            </a:endParaRPr>
          </a:p>
          <a:p>
            <a:r>
              <a:rPr lang="en-US" sz="2400" dirty="0">
                <a:latin typeface="Garamond" panose="02020404030301010803" pitchFamily="18" charset="0"/>
              </a:rPr>
              <a:t>At some point, Mr. Smith bought the neighboring property and promptly began to dig up the driveway, saying he was going to put a fence on it. When the Joneses explained that they held an easement across his property to use the driveway, Mr. Smith became angry. He Smith refused to stop digging, telling the Joneses he owned the property. He threatened to charge them for the removal of the driveway. </a:t>
            </a:r>
          </a:p>
          <a:p>
            <a:endParaRPr lang="en-US" sz="2400" dirty="0">
              <a:latin typeface="Garamond" panose="02020404030301010803" pitchFamily="18" charset="0"/>
            </a:endParaRPr>
          </a:p>
          <a:p>
            <a:r>
              <a:rPr lang="en-US" sz="2400" dirty="0">
                <a:latin typeface="Garamond" panose="02020404030301010803" pitchFamily="18" charset="0"/>
              </a:rPr>
              <a:t>After mulling things over for a bit, Mr. Smith became irate. . . . </a:t>
            </a:r>
          </a:p>
          <a:p>
            <a:endParaRPr lang="en-US" sz="2400" b="1" dirty="0">
              <a:latin typeface="Garamond" panose="02020404030301010803" pitchFamily="18" charset="0"/>
            </a:endParaRPr>
          </a:p>
          <a:p>
            <a:r>
              <a:rPr lang="en-US" sz="2400" dirty="0">
                <a:latin typeface="Garamond" panose="02020404030301010803" pitchFamily="18" charset="0"/>
              </a:rPr>
              <a:t> </a:t>
            </a:r>
          </a:p>
          <a:p>
            <a:endParaRPr lang="en-US" dirty="0"/>
          </a:p>
          <a:p>
            <a:endParaRPr lang="en-US" dirty="0"/>
          </a:p>
        </p:txBody>
      </p:sp>
    </p:spTree>
    <p:extLst>
      <p:ext uri="{BB962C8B-B14F-4D97-AF65-F5344CB8AC3E}">
        <p14:creationId xmlns:p14="http://schemas.microsoft.com/office/powerpoint/2010/main" val="379380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DBFA3-4929-EF34-6EC0-62D2B6817892}"/>
              </a:ext>
            </a:extLst>
          </p:cNvPr>
          <p:cNvSpPr>
            <a:spLocks noGrp="1"/>
          </p:cNvSpPr>
          <p:nvPr>
            <p:ph type="sldNum" sz="quarter" idx="4"/>
          </p:nvPr>
        </p:nvSpPr>
        <p:spPr/>
        <p:txBody>
          <a:bodyPr/>
          <a:lstStyle/>
          <a:p>
            <a:fld id="{08AB70BE-1769-45B8-85A6-0C837432C7E6}" type="slidenum">
              <a:rPr lang="en-US" smtClean="0"/>
              <a:pPr/>
              <a:t>7</a:t>
            </a:fld>
            <a:endParaRPr lang="en-US" dirty="0"/>
          </a:p>
        </p:txBody>
      </p:sp>
      <p:pic>
        <p:nvPicPr>
          <p:cNvPr id="5" name="Content Placeholder 4" descr="Kill 2">
            <a:extLst>
              <a:ext uri="{FF2B5EF4-FFF2-40B4-BE49-F238E27FC236}">
                <a16:creationId xmlns:a16="http://schemas.microsoft.com/office/drawing/2014/main" id="{161F66DE-EDDF-C919-E3C1-98D7E23F25D8}"/>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rot="20572426">
            <a:off x="7558015" y="1077152"/>
            <a:ext cx="4133642" cy="3133417"/>
          </a:xfrm>
          <a:prstGeom prst="rect">
            <a:avLst/>
          </a:prstGeom>
          <a:noFill/>
          <a:ln>
            <a:noFill/>
          </a:ln>
        </p:spPr>
      </p:pic>
      <p:sp>
        <p:nvSpPr>
          <p:cNvPr id="7" name="TextBox 6">
            <a:extLst>
              <a:ext uri="{FF2B5EF4-FFF2-40B4-BE49-F238E27FC236}">
                <a16:creationId xmlns:a16="http://schemas.microsoft.com/office/drawing/2014/main" id="{A8E605B4-D61F-5E5B-6700-FF6D6CF69B25}"/>
              </a:ext>
            </a:extLst>
          </p:cNvPr>
          <p:cNvSpPr txBox="1"/>
          <p:nvPr/>
        </p:nvSpPr>
        <p:spPr>
          <a:xfrm>
            <a:off x="693337" y="422031"/>
            <a:ext cx="8360229" cy="5416868"/>
          </a:xfrm>
          <a:prstGeom prst="rect">
            <a:avLst/>
          </a:prstGeom>
          <a:noFill/>
        </p:spPr>
        <p:txBody>
          <a:bodyPr wrap="square" rtlCol="0">
            <a:spAutoFit/>
          </a:bodyPr>
          <a:lstStyle/>
          <a:p>
            <a:endParaRPr lang="en-US" sz="2000" dirty="0">
              <a:latin typeface="Garamond" panose="02020404030301010803" pitchFamily="18" charset="0"/>
              <a:cs typeface="Arial" panose="020B0604020202020204" pitchFamily="34" charset="0"/>
            </a:endParaRPr>
          </a:p>
          <a:p>
            <a:endParaRPr lang="en-US" sz="2000" dirty="0">
              <a:latin typeface="Garamond" panose="02020404030301010803" pitchFamily="18" charset="0"/>
              <a:cs typeface="Arial" panose="020B0604020202020204" pitchFamily="34" charset="0"/>
            </a:endParaRPr>
          </a:p>
          <a:p>
            <a:r>
              <a:rPr lang="en-US" sz="2000" dirty="0">
                <a:latin typeface="Garamond" panose="02020404030301010803" pitchFamily="18" charset="0"/>
                <a:cs typeface="Arial" panose="020B0604020202020204" pitchFamily="34" charset="0"/>
              </a:rPr>
              <a:t>● </a:t>
            </a:r>
            <a:r>
              <a:rPr lang="en-US" sz="2400" dirty="0">
                <a:latin typeface="Garamond" panose="02020404030301010803" pitchFamily="18" charset="0"/>
                <a:cs typeface="Arial" panose="020B0604020202020204" pitchFamily="34" charset="0"/>
              </a:rPr>
              <a:t>Mr. Smith began </a:t>
            </a:r>
            <a:r>
              <a:rPr lang="en-US" sz="2400" dirty="0">
                <a:latin typeface="Garamond" panose="02020404030301010803" pitchFamily="18" charset="0"/>
              </a:rPr>
              <a:t>recording the Joneses’ friends and </a:t>
            </a:r>
          </a:p>
          <a:p>
            <a:r>
              <a:rPr lang="en-US" sz="2400" dirty="0">
                <a:latin typeface="Garamond" panose="02020404030301010803" pitchFamily="18" charset="0"/>
              </a:rPr>
              <a:t>calling them very bad words. </a:t>
            </a:r>
          </a:p>
          <a:p>
            <a:endParaRPr lang="en-US" sz="2400" dirty="0">
              <a:latin typeface="Garamond" panose="02020404030301010803" pitchFamily="18" charset="0"/>
            </a:endParaRPr>
          </a:p>
          <a:p>
            <a:r>
              <a:rPr lang="en-US" sz="2400" dirty="0">
                <a:latin typeface="Garamond" panose="02020404030301010803" pitchFamily="18" charset="0"/>
                <a:cs typeface="Arial" panose="020B0604020202020204" pitchFamily="34" charset="0"/>
              </a:rPr>
              <a:t>● The police suggested the Joneses install security </a:t>
            </a:r>
          </a:p>
          <a:p>
            <a:r>
              <a:rPr lang="en-US" sz="2400" dirty="0">
                <a:latin typeface="Garamond" panose="02020404030301010803" pitchFamily="18" charset="0"/>
                <a:cs typeface="Arial" panose="020B0604020202020204" pitchFamily="34" charset="0"/>
              </a:rPr>
              <a:t>cameras and obtain a restraining order, which they did. </a:t>
            </a:r>
          </a:p>
          <a:p>
            <a:endParaRPr lang="en-US" sz="2400" dirty="0">
              <a:latin typeface="Garamond" panose="02020404030301010803" pitchFamily="18" charset="0"/>
              <a:cs typeface="Arial" panose="020B0604020202020204" pitchFamily="34" charset="0"/>
            </a:endParaRPr>
          </a:p>
          <a:p>
            <a:r>
              <a:rPr lang="en-US" sz="2400" dirty="0">
                <a:latin typeface="Garamond" panose="02020404030301010803" pitchFamily="18" charset="0"/>
                <a:cs typeface="Arial" panose="020B0604020202020204" pitchFamily="34" charset="0"/>
              </a:rPr>
              <a:t>● Mr. Smith then put up a sign facing the Joneses’ home </a:t>
            </a:r>
          </a:p>
          <a:p>
            <a:r>
              <a:rPr lang="en-US" sz="2400" dirty="0">
                <a:latin typeface="Garamond" panose="02020404030301010803" pitchFamily="18" charset="0"/>
                <a:cs typeface="Arial" panose="020B0604020202020204" pitchFamily="34" charset="0"/>
              </a:rPr>
              <a:t>which said, “Kill Your Self.” After he was served with the </a:t>
            </a:r>
          </a:p>
          <a:p>
            <a:r>
              <a:rPr lang="en-US" sz="2400" dirty="0">
                <a:latin typeface="Garamond" panose="02020404030301010803" pitchFamily="18" charset="0"/>
                <a:cs typeface="Arial" panose="020B0604020202020204" pitchFamily="34" charset="0"/>
              </a:rPr>
              <a:t>restraining order, Mr. Smith added the word “Please.”</a:t>
            </a:r>
          </a:p>
          <a:p>
            <a:endParaRPr lang="en-US" sz="2400" dirty="0">
              <a:latin typeface="Garamond" panose="02020404030301010803" pitchFamily="18" charset="0"/>
              <a:cs typeface="Arial" panose="020B0604020202020204" pitchFamily="34" charset="0"/>
            </a:endParaRPr>
          </a:p>
          <a:p>
            <a:r>
              <a:rPr lang="en-US" sz="2400" b="1" dirty="0">
                <a:latin typeface="Garamond" panose="02020404030301010803" pitchFamily="18" charset="0"/>
              </a:rPr>
              <a:t>				At least he said “please.” </a:t>
            </a:r>
          </a:p>
          <a:p>
            <a:r>
              <a:rPr lang="en-US" sz="2400" dirty="0">
                <a:latin typeface="Garamond" panose="02020404030301010803" pitchFamily="18" charset="0"/>
              </a:rPr>
              <a:t> </a:t>
            </a:r>
          </a:p>
          <a:p>
            <a:endParaRPr lang="en-US" dirty="0"/>
          </a:p>
        </p:txBody>
      </p:sp>
      <p:pic>
        <p:nvPicPr>
          <p:cNvPr id="9" name="C34480DC-9872-4333-882E-6CBF7D95D60D">
            <a:extLst>
              <a:ext uri="{FF2B5EF4-FFF2-40B4-BE49-F238E27FC236}">
                <a16:creationId xmlns:a16="http://schemas.microsoft.com/office/drawing/2014/main" id="{E1A26077-82C3-C70F-74BF-C2D2E6A864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7688" y="4411226"/>
            <a:ext cx="1949152" cy="1624293"/>
          </a:xfrm>
          <a:prstGeom prst="rect">
            <a:avLst/>
          </a:prstGeom>
          <a:noFill/>
          <a:ln>
            <a:noFill/>
          </a:ln>
        </p:spPr>
      </p:pic>
    </p:spTree>
    <p:extLst>
      <p:ext uri="{BB962C8B-B14F-4D97-AF65-F5344CB8AC3E}">
        <p14:creationId xmlns:p14="http://schemas.microsoft.com/office/powerpoint/2010/main" val="256701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DBFA3-4929-EF34-6EC0-62D2B6817892}"/>
              </a:ext>
            </a:extLst>
          </p:cNvPr>
          <p:cNvSpPr>
            <a:spLocks noGrp="1"/>
          </p:cNvSpPr>
          <p:nvPr>
            <p:ph type="sldNum" sz="quarter" idx="4"/>
          </p:nvPr>
        </p:nvSpPr>
        <p:spPr/>
        <p:txBody>
          <a:bodyPr/>
          <a:lstStyle/>
          <a:p>
            <a:fld id="{08AB70BE-1769-45B8-85A6-0C837432C7E6}" type="slidenum">
              <a:rPr lang="en-US" smtClean="0"/>
              <a:pPr/>
              <a:t>8</a:t>
            </a:fld>
            <a:endParaRPr lang="en-US" dirty="0"/>
          </a:p>
        </p:txBody>
      </p:sp>
      <p:pic>
        <p:nvPicPr>
          <p:cNvPr id="6" name="Picture 5" descr="karen">
            <a:extLst>
              <a:ext uri="{FF2B5EF4-FFF2-40B4-BE49-F238E27FC236}">
                <a16:creationId xmlns:a16="http://schemas.microsoft.com/office/drawing/2014/main" id="{EC9A8152-F31E-D6F6-1204-B182354FAA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160" y="1352390"/>
            <a:ext cx="2857500" cy="2159000"/>
          </a:xfrm>
          <a:prstGeom prst="rect">
            <a:avLst/>
          </a:prstGeom>
          <a:noFill/>
          <a:ln>
            <a:noFill/>
          </a:ln>
        </p:spPr>
      </p:pic>
      <p:sp>
        <p:nvSpPr>
          <p:cNvPr id="7" name="TextBox 6">
            <a:extLst>
              <a:ext uri="{FF2B5EF4-FFF2-40B4-BE49-F238E27FC236}">
                <a16:creationId xmlns:a16="http://schemas.microsoft.com/office/drawing/2014/main" id="{A8E605B4-D61F-5E5B-6700-FF6D6CF69B25}"/>
              </a:ext>
            </a:extLst>
          </p:cNvPr>
          <p:cNvSpPr txBox="1"/>
          <p:nvPr/>
        </p:nvSpPr>
        <p:spPr>
          <a:xfrm>
            <a:off x="3460611" y="321548"/>
            <a:ext cx="8360229" cy="6124754"/>
          </a:xfrm>
          <a:prstGeom prst="rect">
            <a:avLst/>
          </a:prstGeom>
          <a:noFill/>
        </p:spPr>
        <p:txBody>
          <a:bodyPr wrap="square" rtlCol="0">
            <a:spAutoFit/>
          </a:bodyPr>
          <a:lstStyle/>
          <a:p>
            <a:endParaRPr lang="en-US" sz="2000" dirty="0">
              <a:latin typeface="Garamond" panose="02020404030301010803" pitchFamily="18" charset="0"/>
              <a:cs typeface="Arial" panose="020B0604020202020204" pitchFamily="34" charset="0"/>
            </a:endParaRPr>
          </a:p>
          <a:p>
            <a:r>
              <a:rPr lang="en-US" sz="2000" dirty="0">
                <a:latin typeface="Garamond" panose="02020404030301010803" pitchFamily="18" charset="0"/>
                <a:cs typeface="Arial" panose="020B0604020202020204" pitchFamily="34" charset="0"/>
              </a:rPr>
              <a:t>● </a:t>
            </a:r>
            <a:r>
              <a:rPr lang="en-US" sz="2400" dirty="0">
                <a:latin typeface="Garamond" panose="02020404030301010803" pitchFamily="18" charset="0"/>
                <a:cs typeface="Arial" panose="020B0604020202020204" pitchFamily="34" charset="0"/>
              </a:rPr>
              <a:t>Mr. Smith put a sign saying, “My Neighbor is a Karen.” He put a pentagram and grim reaper facing their property. </a:t>
            </a:r>
          </a:p>
          <a:p>
            <a:endParaRPr lang="en-US" sz="2400" dirty="0">
              <a:latin typeface="Garamond" panose="02020404030301010803" pitchFamily="18" charset="0"/>
              <a:cs typeface="Arial" panose="020B0604020202020204" pitchFamily="34" charset="0"/>
            </a:endParaRPr>
          </a:p>
          <a:p>
            <a:r>
              <a:rPr lang="en-US" sz="2400" dirty="0">
                <a:latin typeface="Garamond" panose="02020404030301010803" pitchFamily="18" charset="0"/>
                <a:cs typeface="Arial" panose="020B0604020202020204" pitchFamily="34" charset="0"/>
              </a:rPr>
              <a:t>● While checking footage from his security camera one night, Mr. Jones saw Mr. Smith carrying one of the cameras around the property, talking to it. Mr. Smith broke the camera and said, “There. I fixed it.”</a:t>
            </a:r>
          </a:p>
          <a:p>
            <a:endParaRPr lang="en-US" sz="2400" dirty="0">
              <a:latin typeface="Garamond" panose="02020404030301010803" pitchFamily="18" charset="0"/>
              <a:cs typeface="Arial" panose="020B0604020202020204" pitchFamily="34" charset="0"/>
            </a:endParaRPr>
          </a:p>
          <a:p>
            <a:r>
              <a:rPr lang="en-US" sz="2400" dirty="0">
                <a:latin typeface="Garamond" panose="02020404030301010803" pitchFamily="18" charset="0"/>
                <a:cs typeface="Arial" panose="020B0604020202020204" pitchFamily="34" charset="0"/>
              </a:rPr>
              <a:t>Sadly, the resolution of this dispute was not reported. At last word, the poor Joneses were still dealing with Mr. Smith.  </a:t>
            </a:r>
          </a:p>
          <a:p>
            <a:endParaRPr lang="en-US" sz="2400" dirty="0">
              <a:latin typeface="Garamond" panose="02020404030301010803" pitchFamily="18" charset="0"/>
              <a:cs typeface="Arial" panose="020B0604020202020204" pitchFamily="34" charset="0"/>
            </a:endParaRPr>
          </a:p>
          <a:p>
            <a:endParaRPr lang="en-US" sz="2400" dirty="0">
              <a:latin typeface="Garamond" panose="02020404030301010803" pitchFamily="18" charset="0"/>
              <a:cs typeface="Arial" panose="020B0604020202020204" pitchFamily="34" charset="0"/>
            </a:endParaRPr>
          </a:p>
          <a:p>
            <a:endParaRPr lang="en-US" sz="2400" dirty="0">
              <a:latin typeface="Garamond" panose="02020404030301010803" pitchFamily="18" charset="0"/>
            </a:endParaRPr>
          </a:p>
          <a:p>
            <a:r>
              <a:rPr lang="en-US" sz="2400" dirty="0">
                <a:latin typeface="Garamond" panose="02020404030301010803" pitchFamily="18" charset="0"/>
              </a:rPr>
              <a:t> </a:t>
            </a:r>
          </a:p>
          <a:p>
            <a:endParaRPr lang="en-US" dirty="0"/>
          </a:p>
          <a:p>
            <a:endParaRPr lang="en-US" dirty="0"/>
          </a:p>
        </p:txBody>
      </p:sp>
    </p:spTree>
    <p:extLst>
      <p:ext uri="{BB962C8B-B14F-4D97-AF65-F5344CB8AC3E}">
        <p14:creationId xmlns:p14="http://schemas.microsoft.com/office/powerpoint/2010/main" val="3505083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282789-4F8B-D647-09EB-50D8FF6877D0}"/>
              </a:ext>
            </a:extLst>
          </p:cNvPr>
          <p:cNvSpPr>
            <a:spLocks noGrp="1"/>
          </p:cNvSpPr>
          <p:nvPr>
            <p:ph type="title"/>
          </p:nvPr>
        </p:nvSpPr>
        <p:spPr/>
        <p:txBody>
          <a:bodyPr>
            <a:normAutofit/>
          </a:bodyPr>
          <a:lstStyle/>
          <a:p>
            <a:r>
              <a:rPr lang="en-US" sz="4000" b="1" dirty="0">
                <a:latin typeface="Garamond" panose="02020404030301010803" pitchFamily="18" charset="0"/>
              </a:rPr>
              <a:t>EASEMENTS: Generally </a:t>
            </a:r>
          </a:p>
        </p:txBody>
      </p:sp>
      <p:pic>
        <p:nvPicPr>
          <p:cNvPr id="6" name="Picture Placeholder 4" descr="Green lights in the sky">
            <a:extLst>
              <a:ext uri="{FF2B5EF4-FFF2-40B4-BE49-F238E27FC236}">
                <a16:creationId xmlns:a16="http://schemas.microsoft.com/office/drawing/2014/main" id="{2EBC5878-1007-0F8E-3940-DE9D1D088BC7}"/>
              </a:ext>
            </a:extLst>
          </p:cNvPr>
          <p:cNvPicPr>
            <a:picLocks noGrp="1" noChangeAspect="1"/>
          </p:cNvPicPr>
          <p:nvPr>
            <p:ph type="pic" sz="quarter" idx="13"/>
          </p:nvPr>
        </p:nvPicPr>
        <p:blipFill>
          <a:blip r:embed="rId3"/>
          <a:srcRect l="28995" r="28995"/>
          <a:stretch/>
        </p:blipFill>
        <p:spPr>
          <a:xfrm flipH="1">
            <a:off x="12115799" y="0"/>
            <a:ext cx="45719" cy="6858000"/>
          </a:xfrm>
        </p:spPr>
      </p:pic>
      <p:sp>
        <p:nvSpPr>
          <p:cNvPr id="4" name="Slide Number Placeholder 3">
            <a:extLst>
              <a:ext uri="{FF2B5EF4-FFF2-40B4-BE49-F238E27FC236}">
                <a16:creationId xmlns:a16="http://schemas.microsoft.com/office/drawing/2014/main" id="{258ECD88-7563-0E2D-38D6-262477CFE5A5}"/>
              </a:ext>
            </a:extLst>
          </p:cNvPr>
          <p:cNvSpPr>
            <a:spLocks noGrp="1"/>
          </p:cNvSpPr>
          <p:nvPr>
            <p:ph type="sldNum" sz="quarter" idx="4"/>
          </p:nvPr>
        </p:nvSpPr>
        <p:spPr/>
        <p:txBody>
          <a:bodyPr/>
          <a:lstStyle/>
          <a:p>
            <a:fld id="{08AB70BE-1769-45B8-85A6-0C837432C7E6}" type="slidenum">
              <a:rPr lang="en-US" smtClean="0"/>
              <a:pPr/>
              <a:t>9</a:t>
            </a:fld>
            <a:endParaRPr lang="en-US" dirty="0"/>
          </a:p>
        </p:txBody>
      </p:sp>
    </p:spTree>
    <p:extLst>
      <p:ext uri="{BB962C8B-B14F-4D97-AF65-F5344CB8AC3E}">
        <p14:creationId xmlns:p14="http://schemas.microsoft.com/office/powerpoint/2010/main" val="3124175302"/>
      </p:ext>
    </p:extLst>
  </p:cSld>
  <p:clrMapOvr>
    <a:masterClrMapping/>
  </p:clrMapOvr>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453AF4-4FB0-4B39-9296-55DED383E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D7C3E5-1734-4636-9EC5-AEB06BF1FB20}">
  <ds:schemaRefs>
    <ds:schemaRef ds:uri="http://schemas.microsoft.com/sharepoint/v3"/>
    <ds:schemaRef ds:uri="http://purl.org/dc/elements/1.1/"/>
    <ds:schemaRef ds:uri="http://schemas.openxmlformats.org/package/2006/metadata/core-properties"/>
    <ds:schemaRef ds:uri="16c05727-aa75-4e4a-9b5f-8a80a1165891"/>
    <ds:schemaRef ds:uri="http://www.w3.org/XML/1998/namespace"/>
    <ds:schemaRef ds:uri="http://schemas.microsoft.com/office/infopath/2007/PartnerControls"/>
    <ds:schemaRef ds:uri="http://purl.org/dc/terms/"/>
    <ds:schemaRef ds:uri="230e9df3-be65-4c73-a93b-d1236ebd677e"/>
    <ds:schemaRef ds:uri="http://schemas.microsoft.com/office/2006/documentManagement/types"/>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C5C2001-E626-4890-B405-22B5BD1CB05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{76EFB326-F32F-475D-A0EA-133A698F3D97}tf89118109_win32</Template>
  <TotalTime>10714</TotalTime>
  <Words>2534</Words>
  <Application>Microsoft Office PowerPoint</Application>
  <PresentationFormat>Widescreen</PresentationFormat>
  <Paragraphs>281</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 Nova Light</vt:lpstr>
      <vt:lpstr>Avenir Next LT Pro</vt:lpstr>
      <vt:lpstr>Calibri</vt:lpstr>
      <vt:lpstr>Elephant</vt:lpstr>
      <vt:lpstr>Garamond</vt:lpstr>
      <vt:lpstr>Times New Roman</vt:lpstr>
      <vt:lpstr>ModOverlayVTI</vt:lpstr>
      <vt:lpstr>CHERNOFF’S LAWYERS IN LIMINE  Good Easements Make Good Neighbors but  Bad Neighbors Make Good Lawsuits:  An Advanced Look at the Power of Easements to  Unify Neighbors and Create Enemies   Presented by Kathleen D. Fox  </vt:lpstr>
      <vt:lpstr>PowerPoint Presentation</vt:lpstr>
      <vt:lpstr>PowerPoint Presentation</vt:lpstr>
      <vt:lpstr>PowerPoint Presentation</vt:lpstr>
      <vt:lpstr>EASEMENTS: The Real World </vt:lpstr>
      <vt:lpstr>True Story</vt:lpstr>
      <vt:lpstr>PowerPoint Presentation</vt:lpstr>
      <vt:lpstr>PowerPoint Presentation</vt:lpstr>
      <vt:lpstr>EASEMENTS: Generally </vt:lpstr>
      <vt:lpstr>PowerPoint Presentation</vt:lpstr>
      <vt:lpstr>PowerPoint Presentation</vt:lpstr>
      <vt:lpstr>PowerPoint Presentation</vt:lpstr>
      <vt:lpstr>EASEMENTS: Who Can Do What. </vt:lpstr>
      <vt:lpstr>EASEMENTS: Who Can Do What. </vt:lpstr>
      <vt:lpstr>EASEMENTS: Who Can Do What. </vt:lpstr>
      <vt:lpstr>EASEMENTS: Who Can Do What. </vt:lpstr>
      <vt:lpstr>PowerPoint Presentation</vt:lpstr>
      <vt:lpstr>EASEMENTS: Abandonment</vt:lpstr>
      <vt:lpstr>EASEMENTS: Merger. </vt:lpstr>
      <vt:lpstr>Pretty Interesting, Right? </vt:lpstr>
      <vt:lpstr>EXPRESS EASEMENTS </vt:lpstr>
      <vt:lpstr>EXPRESS EASEMENTS: What is Required.  ● A recorded easement generally runs with the land and is a burden on the landowner’s successors. Siler, 193 Ariz. 374, 972 P.2d 1010.   ●‘While no particular words are necessary for the grant of an easement, the instrument must identify with reasonable certainty the easement created and the dominant and servient tenements.’ Dunlap Investors, Ltd. v. Hogan, 133 Ariz. 130, 650 P.2d 432 (1982) (internal citations omitted).</vt:lpstr>
      <vt:lpstr>The description requires a certainty such that a surveyor can go upon the land and locate the easement from such description.” Dunlap Investors, Ltd. v. Hogan, 133 Ariz. 130, 650 P.2d 432 (1982) (internal citations omitted.) </vt:lpstr>
      <vt:lpstr>EXPRESS EASEMENTS: Boundaries and Interpretation </vt:lpstr>
      <vt:lpstr>EXPRESS EASEMENTS: Parameters. </vt:lpstr>
      <vt:lpstr>   PRESCRIPTIVE EASEMENTS      </vt:lpstr>
      <vt:lpstr>PRESCRIPTIVE EASEMENTS </vt:lpstr>
      <vt:lpstr>PRESCRIPTIVE EASEMENTS: Basics</vt:lpstr>
      <vt:lpstr>PRESCRIPTIVE EASEMENTS: Open and Notorious</vt:lpstr>
      <vt:lpstr>PRESCRIPTIVE EASEMENTS: Hostile Use </vt:lpstr>
      <vt:lpstr>PRESCRIPTIVE EASEMENTS: Use for the Prescriptive Period (Tacking)</vt:lpstr>
      <vt:lpstr>PRESCRIPTIVE EASEMENTS: Scope </vt:lpstr>
      <vt:lpstr>PowerPoint Presentation</vt:lpstr>
      <vt:lpstr>   IMPLIED EASEMENTS      </vt:lpstr>
      <vt:lpstr>IMPLIED EASEMENT OF NECESSITY</vt:lpstr>
      <vt:lpstr>   IMPLIED EASEMENTS      </vt:lpstr>
      <vt:lpstr>PowerPoint Presentation</vt:lpstr>
      <vt:lpstr>IMPLIED WAY OF NECESSITY</vt:lpstr>
      <vt:lpstr>PowerPoint Presentation</vt:lpstr>
      <vt:lpstr>PowerPoint Presentation</vt:lpstr>
      <vt:lpstr>How am I  doing on time?</vt:lpstr>
      <vt:lpstr>   PRIVATE CONDEMNATION     </vt:lpstr>
      <vt:lpstr>PRIVATE CONDEMNATION – A.R.S. Section 12-1202</vt:lpstr>
      <vt:lpstr>PRIVATE CONDEMNATION – A.R.S. Section 12-1202</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Kathleen D. Fox</dc:creator>
  <cp:lastModifiedBy>Kathleen D. Fox</cp:lastModifiedBy>
  <cp:revision>57</cp:revision>
  <cp:lastPrinted>2024-06-14T11:53:06Z</cp:lastPrinted>
  <dcterms:created xsi:type="dcterms:W3CDTF">2024-06-13T04:39:25Z</dcterms:created>
  <dcterms:modified xsi:type="dcterms:W3CDTF">2024-09-27T03:27:44Z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