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17"/>
  </p:handoutMasterIdLst>
  <p:sldIdLst>
    <p:sldId id="256" r:id="rId5"/>
    <p:sldId id="257" r:id="rId6"/>
    <p:sldId id="280" r:id="rId7"/>
    <p:sldId id="282" r:id="rId8"/>
    <p:sldId id="266" r:id="rId9"/>
    <p:sldId id="267" r:id="rId10"/>
    <p:sldId id="268" r:id="rId11"/>
    <p:sldId id="269" r:id="rId12"/>
    <p:sldId id="270" r:id="rId13"/>
    <p:sldId id="273" r:id="rId14"/>
    <p:sldId id="272" r:id="rId15"/>
    <p:sldId id="284"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81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3104" y="5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Kozub" userId="045399d2-56f9-492b-8718-59c83d7e2312" providerId="ADAL" clId="{16391972-7306-49C0-98D3-5226735F910F}"/>
    <pc:docChg chg="modSld">
      <pc:chgData name="William Kozub" userId="045399d2-56f9-492b-8718-59c83d7e2312" providerId="ADAL" clId="{16391972-7306-49C0-98D3-5226735F910F}" dt="2024-02-21T01:51:40.011" v="4" actId="255"/>
      <pc:docMkLst>
        <pc:docMk/>
      </pc:docMkLst>
      <pc:sldChg chg="modSp mod">
        <pc:chgData name="William Kozub" userId="045399d2-56f9-492b-8718-59c83d7e2312" providerId="ADAL" clId="{16391972-7306-49C0-98D3-5226735F910F}" dt="2024-02-21T01:51:40.011" v="4" actId="255"/>
        <pc:sldMkLst>
          <pc:docMk/>
          <pc:sldMk cId="0" sldId="256"/>
        </pc:sldMkLst>
        <pc:spChg chg="mod">
          <ac:chgData name="William Kozub" userId="045399d2-56f9-492b-8718-59c83d7e2312" providerId="ADAL" clId="{16391972-7306-49C0-98D3-5226735F910F}" dt="2024-02-21T01:51:40.011" v="4" actId="255"/>
          <ac:spMkLst>
            <pc:docMk/>
            <pc:sldMk cId="0" sldId="256"/>
            <ac:spMk id="307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92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92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92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7C4449E-9903-480A-B2F4-60D682B41626}" type="slidenum">
              <a:rPr lang="en-US"/>
              <a:pPr>
                <a:defRPr/>
              </a:pPr>
              <a:t>‹#›</a:t>
            </a:fld>
            <a:endParaRPr lang="en-US"/>
          </a:p>
        </p:txBody>
      </p:sp>
    </p:spTree>
    <p:extLst>
      <p:ext uri="{BB962C8B-B14F-4D97-AF65-F5344CB8AC3E}">
        <p14:creationId xmlns:p14="http://schemas.microsoft.com/office/powerpoint/2010/main" val="9005718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1828800"/>
            <a:ext cx="7772400" cy="1470025"/>
          </a:xfrm>
        </p:spPr>
        <p:txBody>
          <a:bodyPr/>
          <a:lstStyle>
            <a:lvl1pPr algn="ctr">
              <a:defRPr sz="3600"/>
            </a:lvl1pPr>
          </a:lstStyle>
          <a:p>
            <a:r>
              <a:rPr lang="en-US"/>
              <a:t>Click to edit Master title style</a:t>
            </a:r>
          </a:p>
        </p:txBody>
      </p:sp>
      <p:sp>
        <p:nvSpPr>
          <p:cNvPr id="7171" name="Rectangle 3"/>
          <p:cNvSpPr>
            <a:spLocks noGrp="1" noChangeArrowheads="1"/>
          </p:cNvSpPr>
          <p:nvPr>
            <p:ph type="subTitle" idx="1"/>
          </p:nvPr>
        </p:nvSpPr>
        <p:spPr>
          <a:xfrm>
            <a:off x="1371600" y="3810000"/>
            <a:ext cx="6400800" cy="457200"/>
          </a:xfrm>
        </p:spPr>
        <p:txBody>
          <a:bodyPr/>
          <a:lstStyle>
            <a:lvl1pPr marL="0" indent="0" algn="ctr">
              <a:buFontTx/>
              <a:buNone/>
              <a:defRPr sz="2000">
                <a:solidFill>
                  <a:schemeClr val="bg1"/>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228600"/>
            <a:ext cx="2190750"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228600"/>
            <a:ext cx="6419850"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478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4478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228600"/>
            <a:ext cx="82296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81000" y="1447800"/>
            <a:ext cx="85344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1" fontAlgn="base" hangingPunct="1">
        <a:spcBef>
          <a:spcPct val="0"/>
        </a:spcBef>
        <a:spcAft>
          <a:spcPct val="0"/>
        </a:spcAft>
        <a:defRPr sz="3200">
          <a:solidFill>
            <a:schemeClr val="bg1"/>
          </a:solidFill>
          <a:latin typeface="+mj-lt"/>
          <a:ea typeface="+mj-ea"/>
          <a:cs typeface="+mj-cs"/>
        </a:defRPr>
      </a:lvl1pPr>
      <a:lvl2pPr algn="l" rtl="0" eaLnBrk="1" fontAlgn="base" hangingPunct="1">
        <a:spcBef>
          <a:spcPct val="0"/>
        </a:spcBef>
        <a:spcAft>
          <a:spcPct val="0"/>
        </a:spcAft>
        <a:defRPr sz="3200">
          <a:solidFill>
            <a:schemeClr val="bg1"/>
          </a:solidFill>
          <a:latin typeface="Garamond" pitchFamily="18" charset="0"/>
        </a:defRPr>
      </a:lvl2pPr>
      <a:lvl3pPr algn="l" rtl="0" eaLnBrk="1" fontAlgn="base" hangingPunct="1">
        <a:spcBef>
          <a:spcPct val="0"/>
        </a:spcBef>
        <a:spcAft>
          <a:spcPct val="0"/>
        </a:spcAft>
        <a:defRPr sz="3200">
          <a:solidFill>
            <a:schemeClr val="bg1"/>
          </a:solidFill>
          <a:latin typeface="Garamond" pitchFamily="18" charset="0"/>
        </a:defRPr>
      </a:lvl3pPr>
      <a:lvl4pPr algn="l" rtl="0" eaLnBrk="1" fontAlgn="base" hangingPunct="1">
        <a:spcBef>
          <a:spcPct val="0"/>
        </a:spcBef>
        <a:spcAft>
          <a:spcPct val="0"/>
        </a:spcAft>
        <a:defRPr sz="3200">
          <a:solidFill>
            <a:schemeClr val="bg1"/>
          </a:solidFill>
          <a:latin typeface="Garamond" pitchFamily="18" charset="0"/>
        </a:defRPr>
      </a:lvl4pPr>
      <a:lvl5pPr algn="l" rtl="0" eaLnBrk="1" fontAlgn="base" hangingPunct="1">
        <a:spcBef>
          <a:spcPct val="0"/>
        </a:spcBef>
        <a:spcAft>
          <a:spcPct val="0"/>
        </a:spcAft>
        <a:defRPr sz="3200">
          <a:solidFill>
            <a:schemeClr val="bg1"/>
          </a:solidFill>
          <a:latin typeface="Garamond" pitchFamily="18" charset="0"/>
        </a:defRPr>
      </a:lvl5pPr>
      <a:lvl6pPr marL="457200" algn="l" rtl="0" eaLnBrk="1" fontAlgn="base" hangingPunct="1">
        <a:spcBef>
          <a:spcPct val="0"/>
        </a:spcBef>
        <a:spcAft>
          <a:spcPct val="0"/>
        </a:spcAft>
        <a:defRPr sz="3200">
          <a:solidFill>
            <a:schemeClr val="bg1"/>
          </a:solidFill>
          <a:latin typeface="Garamond" pitchFamily="18" charset="0"/>
        </a:defRPr>
      </a:lvl6pPr>
      <a:lvl7pPr marL="914400" algn="l" rtl="0" eaLnBrk="1" fontAlgn="base" hangingPunct="1">
        <a:spcBef>
          <a:spcPct val="0"/>
        </a:spcBef>
        <a:spcAft>
          <a:spcPct val="0"/>
        </a:spcAft>
        <a:defRPr sz="3200">
          <a:solidFill>
            <a:schemeClr val="bg1"/>
          </a:solidFill>
          <a:latin typeface="Garamond" pitchFamily="18" charset="0"/>
        </a:defRPr>
      </a:lvl7pPr>
      <a:lvl8pPr marL="1371600" algn="l" rtl="0" eaLnBrk="1" fontAlgn="base" hangingPunct="1">
        <a:spcBef>
          <a:spcPct val="0"/>
        </a:spcBef>
        <a:spcAft>
          <a:spcPct val="0"/>
        </a:spcAft>
        <a:defRPr sz="3200">
          <a:solidFill>
            <a:schemeClr val="bg1"/>
          </a:solidFill>
          <a:latin typeface="Garamond" pitchFamily="18" charset="0"/>
        </a:defRPr>
      </a:lvl8pPr>
      <a:lvl9pPr marL="1828800" algn="l" rtl="0" eaLnBrk="1" fontAlgn="base" hangingPunct="1">
        <a:spcBef>
          <a:spcPct val="0"/>
        </a:spcBef>
        <a:spcAft>
          <a:spcPct val="0"/>
        </a:spcAft>
        <a:defRPr sz="3200">
          <a:solidFill>
            <a:schemeClr val="bg1"/>
          </a:solidFill>
          <a:latin typeface="Garamond" pitchFamily="18" charset="0"/>
        </a:defRPr>
      </a:lvl9pPr>
    </p:titleStyle>
    <p:bodyStyle>
      <a:lvl1pPr marL="342900" indent="-342900" algn="l" rtl="0" eaLnBrk="1" fontAlgn="base" hangingPunct="1">
        <a:spcBef>
          <a:spcPct val="20000"/>
        </a:spcBef>
        <a:spcAft>
          <a:spcPct val="0"/>
        </a:spcAft>
        <a:buClr>
          <a:srgbClr val="E7811D"/>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E7811D"/>
        </a:buClr>
        <a:buChar char="–"/>
        <a:defRPr sz="2800">
          <a:solidFill>
            <a:schemeClr val="tx1"/>
          </a:solidFill>
          <a:latin typeface="+mn-lt"/>
        </a:defRPr>
      </a:lvl2pPr>
      <a:lvl3pPr marL="1143000" indent="-228600" algn="l" rtl="0" eaLnBrk="1" fontAlgn="base" hangingPunct="1">
        <a:spcBef>
          <a:spcPct val="20000"/>
        </a:spcBef>
        <a:spcAft>
          <a:spcPct val="0"/>
        </a:spcAft>
        <a:buClr>
          <a:srgbClr val="E7811D"/>
        </a:buClr>
        <a:buChar char="•"/>
        <a:defRPr sz="2400">
          <a:solidFill>
            <a:schemeClr val="tx1"/>
          </a:solidFill>
          <a:latin typeface="+mn-lt"/>
        </a:defRPr>
      </a:lvl3pPr>
      <a:lvl4pPr marL="1600200" indent="-228600" algn="l" rtl="0" eaLnBrk="1" fontAlgn="base" hangingPunct="1">
        <a:spcBef>
          <a:spcPct val="20000"/>
        </a:spcBef>
        <a:spcAft>
          <a:spcPct val="0"/>
        </a:spcAft>
        <a:buClr>
          <a:srgbClr val="E7811D"/>
        </a:buClr>
        <a:buChar char="–"/>
        <a:defRPr sz="2000">
          <a:solidFill>
            <a:schemeClr val="tx1"/>
          </a:solidFill>
          <a:latin typeface="+mn-lt"/>
        </a:defRPr>
      </a:lvl4pPr>
      <a:lvl5pPr marL="2057400" indent="-228600" algn="l" rtl="0" eaLnBrk="1" fontAlgn="base" hangingPunct="1">
        <a:spcBef>
          <a:spcPct val="20000"/>
        </a:spcBef>
        <a:spcAft>
          <a:spcPct val="0"/>
        </a:spcAft>
        <a:buClr>
          <a:srgbClr val="E7811D"/>
        </a:buClr>
        <a:buChar char="»"/>
        <a:defRPr sz="2000">
          <a:solidFill>
            <a:schemeClr val="tx1"/>
          </a:solidFill>
          <a:latin typeface="+mn-lt"/>
        </a:defRPr>
      </a:lvl5pPr>
      <a:lvl6pPr marL="2514600" indent="-228600" algn="l" rtl="0" eaLnBrk="1" fontAlgn="base" hangingPunct="1">
        <a:spcBef>
          <a:spcPct val="20000"/>
        </a:spcBef>
        <a:spcAft>
          <a:spcPct val="0"/>
        </a:spcAft>
        <a:buClr>
          <a:srgbClr val="E7811D"/>
        </a:buClr>
        <a:buChar char="»"/>
        <a:defRPr sz="2000">
          <a:solidFill>
            <a:schemeClr val="tx1"/>
          </a:solidFill>
          <a:latin typeface="+mn-lt"/>
        </a:defRPr>
      </a:lvl6pPr>
      <a:lvl7pPr marL="2971800" indent="-228600" algn="l" rtl="0" eaLnBrk="1" fontAlgn="base" hangingPunct="1">
        <a:spcBef>
          <a:spcPct val="20000"/>
        </a:spcBef>
        <a:spcAft>
          <a:spcPct val="0"/>
        </a:spcAft>
        <a:buClr>
          <a:srgbClr val="E7811D"/>
        </a:buClr>
        <a:buChar char="»"/>
        <a:defRPr sz="2000">
          <a:solidFill>
            <a:schemeClr val="tx1"/>
          </a:solidFill>
          <a:latin typeface="+mn-lt"/>
        </a:defRPr>
      </a:lvl7pPr>
      <a:lvl8pPr marL="3429000" indent="-228600" algn="l" rtl="0" eaLnBrk="1" fontAlgn="base" hangingPunct="1">
        <a:spcBef>
          <a:spcPct val="20000"/>
        </a:spcBef>
        <a:spcAft>
          <a:spcPct val="0"/>
        </a:spcAft>
        <a:buClr>
          <a:srgbClr val="E7811D"/>
        </a:buClr>
        <a:buChar char="»"/>
        <a:defRPr sz="2000">
          <a:solidFill>
            <a:schemeClr val="tx1"/>
          </a:solidFill>
          <a:latin typeface="+mn-lt"/>
        </a:defRPr>
      </a:lvl8pPr>
      <a:lvl9pPr marL="3886200" indent="-228600" algn="l" rtl="0" eaLnBrk="1" fontAlgn="base" hangingPunct="1">
        <a:spcBef>
          <a:spcPct val="20000"/>
        </a:spcBef>
        <a:spcAft>
          <a:spcPct val="0"/>
        </a:spcAft>
        <a:buClr>
          <a:srgbClr val="E7811D"/>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eb2.westlaw.com/find/default.wl?rs=WLW14.01&amp;pbc=DCEA9A7E&amp;vr=2.0&amp;findtype=Y&amp;rp=%2ffind%2fdefault.wl&amp;sv=Split&amp;fn=_top&amp;tf=-1&amp;ordoc=2027345176&amp;mt=93&amp;serialnum=1997071303&amp;tc=-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914400"/>
            <a:ext cx="7772400" cy="1470025"/>
          </a:xfrm>
        </p:spPr>
        <p:txBody>
          <a:bodyPr/>
          <a:lstStyle/>
          <a:p>
            <a:pPr marL="0" marR="0" algn="ctr">
              <a:lnSpc>
                <a:spcPct val="115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ARIZONA DEFICIENCY LAW UPDATES:</a:t>
            </a:r>
            <a:br>
              <a:rPr lang="en-US" sz="2400" dirty="0">
                <a:effectLst/>
                <a:latin typeface="Calibri" panose="020F0502020204030204" pitchFamily="34" charset="0"/>
                <a:ea typeface="Times New Roman" panose="02020603050405020304" pitchFamily="18" charset="0"/>
                <a:cs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OR</a:t>
            </a:r>
            <a:br>
              <a:rPr lang="en-US" sz="2400" dirty="0">
                <a:effectLst/>
                <a:latin typeface="Calibri" panose="020F0502020204030204" pitchFamily="34" charset="0"/>
                <a:ea typeface="Times New Roman" panose="02020603050405020304" pitchFamily="18" charset="0"/>
                <a:cs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LET’S GET READY TO RUMBLE!</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075" name="Rectangle 3"/>
          <p:cNvSpPr>
            <a:spLocks noGrp="1" noChangeArrowheads="1"/>
          </p:cNvSpPr>
          <p:nvPr>
            <p:ph type="subTitle" idx="1"/>
          </p:nvPr>
        </p:nvSpPr>
        <p:spPr>
          <a:xfrm>
            <a:off x="1447800" y="2743200"/>
            <a:ext cx="6400800" cy="1752600"/>
          </a:xfrm>
        </p:spPr>
        <p:txBody>
          <a:bodyPr/>
          <a:lstStyle/>
          <a:p>
            <a:pPr eaLnBrk="1" hangingPunct="1"/>
            <a:r>
              <a:rPr lang="en-US" dirty="0"/>
              <a:t>William A. Kozub</a:t>
            </a:r>
          </a:p>
          <a:p>
            <a:pPr eaLnBrk="1" hangingPunct="1"/>
            <a:r>
              <a:rPr lang="en-US" dirty="0"/>
              <a:t>The Kozub Law Group, PLC</a:t>
            </a:r>
          </a:p>
          <a:p>
            <a:pPr eaLnBrk="1" hangingPunct="1"/>
            <a:r>
              <a:rPr lang="en-US" dirty="0"/>
              <a:t>Scottsdale, Arizona 85250</a:t>
            </a:r>
          </a:p>
          <a:p>
            <a:pPr eaLnBrk="1" hangingPunct="1"/>
            <a:r>
              <a:rPr lang="en-US" dirty="0"/>
              <a:t>wkozub@kozublaw.com</a:t>
            </a:r>
          </a:p>
          <a:p>
            <a:pPr eaLnBrk="1" hangingPunct="1"/>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28C06-BB5F-4AF8-96F6-2ACE35E0E480}"/>
              </a:ext>
            </a:extLst>
          </p:cNvPr>
          <p:cNvSpPr>
            <a:spLocks noGrp="1"/>
          </p:cNvSpPr>
          <p:nvPr>
            <p:ph type="title"/>
          </p:nvPr>
        </p:nvSpPr>
        <p:spPr/>
        <p:txBody>
          <a:bodyPr/>
          <a:lstStyle/>
          <a:p>
            <a:r>
              <a:rPr lang="en-US" dirty="0"/>
              <a:t>Foreclosures, Guaranties &amp; Deficiencies	</a:t>
            </a:r>
          </a:p>
        </p:txBody>
      </p:sp>
      <p:sp>
        <p:nvSpPr>
          <p:cNvPr id="3" name="Content Placeholder 2">
            <a:extLst>
              <a:ext uri="{FF2B5EF4-FFF2-40B4-BE49-F238E27FC236}">
                <a16:creationId xmlns:a16="http://schemas.microsoft.com/office/drawing/2014/main" id="{BD41A490-E3EA-4495-A276-31B77ACC5AA8}"/>
              </a:ext>
            </a:extLst>
          </p:cNvPr>
          <p:cNvSpPr>
            <a:spLocks noGrp="1"/>
          </p:cNvSpPr>
          <p:nvPr>
            <p:ph idx="1"/>
          </p:nvPr>
        </p:nvSpPr>
        <p:spPr/>
        <p:txBody>
          <a:bodyPr/>
          <a:lstStyle/>
          <a:p>
            <a:endParaRPr lang="en-US" b="1" dirty="0"/>
          </a:p>
          <a:p>
            <a:endParaRPr lang="en-US" b="1" dirty="0"/>
          </a:p>
          <a:p>
            <a:endParaRPr lang="en-US" b="1" dirty="0"/>
          </a:p>
          <a:p>
            <a:r>
              <a:rPr lang="en-US" b="1" dirty="0"/>
              <a:t>Time Share Interests are a Dwelling </a:t>
            </a:r>
            <a:endParaRPr lang="en-US" dirty="0"/>
          </a:p>
          <a:p>
            <a:r>
              <a:rPr lang="en-US" i="1" dirty="0"/>
              <a:t>Independent Mortgage Company v. </a:t>
            </a:r>
            <a:r>
              <a:rPr lang="en-US" i="1" dirty="0" err="1"/>
              <a:t>Alaburda</a:t>
            </a:r>
            <a:r>
              <a:rPr lang="en-US" dirty="0"/>
              <a:t> </a:t>
            </a:r>
          </a:p>
          <a:p>
            <a:endParaRPr lang="en-US" dirty="0"/>
          </a:p>
        </p:txBody>
      </p:sp>
    </p:spTree>
    <p:extLst>
      <p:ext uri="{BB962C8B-B14F-4D97-AF65-F5344CB8AC3E}">
        <p14:creationId xmlns:p14="http://schemas.microsoft.com/office/powerpoint/2010/main" val="153935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B53C2-DF5D-4CCE-8A66-03E6C025DC2C}"/>
              </a:ext>
            </a:extLst>
          </p:cNvPr>
          <p:cNvSpPr>
            <a:spLocks noGrp="1"/>
          </p:cNvSpPr>
          <p:nvPr>
            <p:ph type="title"/>
          </p:nvPr>
        </p:nvSpPr>
        <p:spPr/>
        <p:txBody>
          <a:bodyPr/>
          <a:lstStyle/>
          <a:p>
            <a:r>
              <a:rPr lang="en-US" dirty="0"/>
              <a:t>Foreclosures, Guaranties &amp; Deficiencies	</a:t>
            </a:r>
          </a:p>
        </p:txBody>
      </p:sp>
      <p:sp>
        <p:nvSpPr>
          <p:cNvPr id="3" name="Content Placeholder 2">
            <a:extLst>
              <a:ext uri="{FF2B5EF4-FFF2-40B4-BE49-F238E27FC236}">
                <a16:creationId xmlns:a16="http://schemas.microsoft.com/office/drawing/2014/main" id="{6F455C73-84CB-45BD-BC3B-8CCE7A766CAB}"/>
              </a:ext>
            </a:extLst>
          </p:cNvPr>
          <p:cNvSpPr>
            <a:spLocks noGrp="1"/>
          </p:cNvSpPr>
          <p:nvPr>
            <p:ph idx="1"/>
          </p:nvPr>
        </p:nvSpPr>
        <p:spPr/>
        <p:txBody>
          <a:bodyPr/>
          <a:lstStyle/>
          <a:p>
            <a:endParaRPr lang="en-US" sz="1200" b="1" dirty="0"/>
          </a:p>
          <a:p>
            <a:pPr marL="0" indent="0" algn="ctr">
              <a:buNone/>
            </a:pPr>
            <a:r>
              <a:rPr lang="en-US" sz="2800" b="1" dirty="0"/>
              <a:t>GUARANTIES AND WAIVERS</a:t>
            </a:r>
          </a:p>
          <a:p>
            <a:pPr marL="0" indent="0">
              <a:buNone/>
            </a:pPr>
            <a:endParaRPr lang="en-US" sz="1200" b="1" dirty="0"/>
          </a:p>
          <a:p>
            <a:r>
              <a:rPr lang="en-US" sz="1800" b="1" dirty="0"/>
              <a:t>No Waiver of Anti-Deficiency Law by Borrowers.  </a:t>
            </a:r>
            <a:endParaRPr lang="en-US" sz="1800" dirty="0"/>
          </a:p>
          <a:p>
            <a:r>
              <a:rPr lang="en-US" sz="1800" i="1" dirty="0"/>
              <a:t>Parkway Bank v. </a:t>
            </a:r>
            <a:r>
              <a:rPr lang="en-US" sz="1800" i="1" dirty="0" err="1"/>
              <a:t>Zivkovic</a:t>
            </a:r>
            <a:endParaRPr lang="en-US" sz="1800" i="1" dirty="0"/>
          </a:p>
          <a:p>
            <a:r>
              <a:rPr lang="en-US" sz="1800" b="1" dirty="0"/>
              <a:t>Guarantors Cannot Waive the Anti-Deficiency Law Protections re FMV Determination </a:t>
            </a:r>
            <a:endParaRPr lang="en-US" sz="1800" dirty="0"/>
          </a:p>
          <a:p>
            <a:r>
              <a:rPr lang="en-US" sz="1800" i="1" dirty="0"/>
              <a:t>CSA 13-101 Loop, LLC v. Loop 101, LLC</a:t>
            </a:r>
            <a:r>
              <a:rPr lang="en-US" sz="1800" dirty="0"/>
              <a:t> </a:t>
            </a:r>
          </a:p>
          <a:p>
            <a:r>
              <a:rPr lang="en-US" sz="1800" b="1" dirty="0"/>
              <a:t>Guarantors Can Waive the Anti-Deficiency Protections in A.R.S. § 33-814. </a:t>
            </a:r>
            <a:endParaRPr lang="en-US" sz="1800" dirty="0"/>
          </a:p>
          <a:p>
            <a:r>
              <a:rPr lang="en-US" sz="1800" i="1" dirty="0"/>
              <a:t>Arizona Bank &amp; Trust v. James R. </a:t>
            </a:r>
            <a:r>
              <a:rPr lang="en-US" sz="1800" i="1" dirty="0" err="1"/>
              <a:t>Barrons</a:t>
            </a:r>
            <a:r>
              <a:rPr lang="en-US" sz="1800" i="1" dirty="0"/>
              <a:t> Trust</a:t>
            </a:r>
            <a:r>
              <a:rPr lang="en-US" sz="1800" dirty="0"/>
              <a:t> </a:t>
            </a:r>
          </a:p>
          <a:p>
            <a:r>
              <a:rPr lang="en-US" sz="1800" b="1" dirty="0"/>
              <a:t>Guarantor’s Contractual Waivers Do Not Extend To All Lender Defaults. </a:t>
            </a:r>
          </a:p>
          <a:p>
            <a:r>
              <a:rPr lang="en-US" sz="1800" i="1" dirty="0"/>
              <a:t>Morgan AZ Financial v. </a:t>
            </a:r>
            <a:r>
              <a:rPr lang="en-US" sz="1800" i="1" dirty="0" err="1"/>
              <a:t>Gotses</a:t>
            </a:r>
            <a:endParaRPr lang="en-US" sz="1800" i="1" dirty="0"/>
          </a:p>
          <a:p>
            <a:endParaRPr lang="en-US" dirty="0"/>
          </a:p>
        </p:txBody>
      </p:sp>
    </p:spTree>
    <p:extLst>
      <p:ext uri="{BB962C8B-B14F-4D97-AF65-F5344CB8AC3E}">
        <p14:creationId xmlns:p14="http://schemas.microsoft.com/office/powerpoint/2010/main" val="567968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B8870-BB7D-4617-906F-4799A633B798}"/>
              </a:ext>
            </a:extLst>
          </p:cNvPr>
          <p:cNvSpPr>
            <a:spLocks noGrp="1"/>
          </p:cNvSpPr>
          <p:nvPr>
            <p:ph type="title"/>
          </p:nvPr>
        </p:nvSpPr>
        <p:spPr/>
        <p:txBody>
          <a:bodyPr/>
          <a:lstStyle/>
          <a:p>
            <a:r>
              <a:rPr lang="en-US" dirty="0"/>
              <a:t>Foreclosures, Guaranties &amp; Deficiencies	</a:t>
            </a:r>
          </a:p>
        </p:txBody>
      </p:sp>
      <p:sp>
        <p:nvSpPr>
          <p:cNvPr id="3" name="Content Placeholder 2">
            <a:extLst>
              <a:ext uri="{FF2B5EF4-FFF2-40B4-BE49-F238E27FC236}">
                <a16:creationId xmlns:a16="http://schemas.microsoft.com/office/drawing/2014/main" id="{7E3B6D7F-8DCF-4983-8631-64453FEE45AD}"/>
              </a:ext>
            </a:extLst>
          </p:cNvPr>
          <p:cNvSpPr>
            <a:spLocks noGrp="1"/>
          </p:cNvSpPr>
          <p:nvPr>
            <p:ph idx="1"/>
          </p:nvPr>
        </p:nvSpPr>
        <p:spPr/>
        <p:txBody>
          <a:bodyPr/>
          <a:lstStyle/>
          <a:p>
            <a:pPr algn="ctr"/>
            <a:r>
              <a:rPr lang="en-US" dirty="0"/>
              <a:t>EXCESS PROCEEDS!!</a:t>
            </a:r>
          </a:p>
          <a:p>
            <a:r>
              <a:rPr lang="en-US" sz="1600" dirty="0"/>
              <a:t>When cash is received at a trustee' s sale, or if a deposit is forfeited due to bid nonpayment, the money must be applied pursuant to the statute, as follows:		</a:t>
            </a:r>
          </a:p>
          <a:p>
            <a:pPr lvl="1"/>
            <a:r>
              <a:rPr lang="en-US" sz="1400" dirty="0" err="1">
                <a:ea typeface="+mn-ea"/>
                <a:cs typeface="+mn-cs"/>
              </a:rPr>
              <a:t>i</a:t>
            </a:r>
            <a:r>
              <a:rPr lang="en-US" sz="1400" dirty="0">
                <a:ea typeface="+mn-ea"/>
                <a:cs typeface="+mn-cs"/>
              </a:rPr>
              <a:t>	costs and fees of trustee's sale;</a:t>
            </a:r>
          </a:p>
          <a:p>
            <a:pPr lvl="1"/>
            <a:r>
              <a:rPr lang="en-US" sz="1400" dirty="0"/>
              <a:t>ii.	payment of sums due under the contract; </a:t>
            </a:r>
          </a:p>
          <a:p>
            <a:pPr lvl="1"/>
            <a:r>
              <a:rPr lang="en-US" sz="1400" dirty="0"/>
              <a:t>iii.	payment of any other obligation in the contract which were actually paid by the beneficiary </a:t>
            </a:r>
            <a:r>
              <a:rPr lang="en-US" sz="1400" dirty="0">
                <a:ea typeface="+mn-ea"/>
                <a:cs typeface="+mn-cs"/>
              </a:rPr>
              <a:t>prior to the sale; and </a:t>
            </a:r>
          </a:p>
          <a:p>
            <a:pPr lvl="1"/>
            <a:r>
              <a:rPr lang="en-US" sz="1400" dirty="0">
                <a:ea typeface="+mn-ea"/>
                <a:cs typeface="+mn-cs"/>
              </a:rPr>
              <a:t>iv.	To any HOA that had a subordinate </a:t>
            </a:r>
            <a:r>
              <a:rPr lang="en-US" sz="1400" dirty="0"/>
              <a:t>lien as provided by law, even if the trustee intends to deposit the balance pursuant to subsection C of this section. The trustee may pay an association's lien on receipt of a written claim and shall be discharged from any liability for any payment made in good faith;</a:t>
            </a:r>
          </a:p>
          <a:p>
            <a:pPr lvl="1"/>
            <a:r>
              <a:rPr lang="en-US" sz="1400" dirty="0"/>
              <a:t>v.	To the junior lienholders and encumbrances in order of priority and then any excess to the trustor. </a:t>
            </a:r>
            <a:r>
              <a:rPr lang="en-US" sz="1200" dirty="0"/>
              <a:t> </a:t>
            </a:r>
          </a:p>
          <a:p>
            <a:r>
              <a:rPr lang="en-US" sz="1600" dirty="0"/>
              <a:t>Because a Trustee may become liable for improper payment of funds to junior lienholders or to the trustor, the Trustee has the option of depositing excess funds with the County Treasurer, which will result in the discharge of the Trustee from further liability, provided the proper procedure is followed.  </a:t>
            </a:r>
          </a:p>
          <a:p>
            <a:endParaRPr lang="en-US" dirty="0"/>
          </a:p>
        </p:txBody>
      </p:sp>
    </p:spTree>
    <p:extLst>
      <p:ext uri="{BB962C8B-B14F-4D97-AF65-F5344CB8AC3E}">
        <p14:creationId xmlns:p14="http://schemas.microsoft.com/office/powerpoint/2010/main" val="2493767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81000" y="226060"/>
            <a:ext cx="8229600" cy="492443"/>
          </a:xfrm>
        </p:spPr>
        <p:txBody>
          <a:bodyPr lIns="0" tIns="0" rIns="0" bIns="0">
            <a:spAutoFit/>
          </a:bodyPr>
          <a:lstStyle/>
          <a:p>
            <a:pPr eaLnBrk="1" hangingPunct="1"/>
            <a:r>
              <a:rPr lang="en-US" dirty="0"/>
              <a:t>Foreclosures, Guaranties &amp; Deficiencies</a:t>
            </a:r>
          </a:p>
        </p:txBody>
      </p:sp>
      <p:sp>
        <p:nvSpPr>
          <p:cNvPr id="4099" name="Rectangle 3"/>
          <p:cNvSpPr>
            <a:spLocks noGrp="1" noChangeArrowheads="1"/>
          </p:cNvSpPr>
          <p:nvPr>
            <p:ph type="body" idx="1"/>
          </p:nvPr>
        </p:nvSpPr>
        <p:spPr/>
        <p:txBody>
          <a:bodyPr/>
          <a:lstStyle/>
          <a:p>
            <a:pPr algn="ctr" eaLnBrk="1" hangingPunct="1"/>
            <a:endParaRPr lang="en-US" sz="4000" dirty="0"/>
          </a:p>
          <a:p>
            <a:pPr algn="ctr" eaLnBrk="1" hangingPunct="1"/>
            <a:r>
              <a:rPr lang="en-US" sz="4000" dirty="0"/>
              <a:t>Mortgage (&amp; Equitable Mortgage) </a:t>
            </a:r>
          </a:p>
          <a:p>
            <a:pPr marL="0" indent="0" algn="ctr" eaLnBrk="1" hangingPunct="1">
              <a:buNone/>
            </a:pPr>
            <a:endParaRPr lang="en-US" sz="4000" dirty="0"/>
          </a:p>
          <a:p>
            <a:pPr algn="ctr" eaLnBrk="1" hangingPunct="1"/>
            <a:r>
              <a:rPr lang="en-US" sz="4000" dirty="0"/>
              <a:t>Deed of Trust</a:t>
            </a:r>
          </a:p>
          <a:p>
            <a:pPr algn="ctr" eaLnBrk="1" hangingPunct="1"/>
            <a:endParaRPr lang="en-US" dirty="0"/>
          </a:p>
          <a:p>
            <a:pPr algn="ctr" eaLnBrk="1" hangingPunct="1"/>
            <a:r>
              <a:rPr lang="en-US" dirty="0"/>
              <a:t>Agreement for Sale/Contract for Deed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57B6D-6678-3B73-5369-9EE482037E17}"/>
              </a:ext>
            </a:extLst>
          </p:cNvPr>
          <p:cNvSpPr>
            <a:spLocks noGrp="1"/>
          </p:cNvSpPr>
          <p:nvPr>
            <p:ph type="title"/>
          </p:nvPr>
        </p:nvSpPr>
        <p:spPr/>
        <p:txBody>
          <a:bodyPr/>
          <a:lstStyle/>
          <a:p>
            <a:r>
              <a:rPr lang="en-US" dirty="0"/>
              <a:t>Foreclosures, Guaranties &amp; Deficiencies	</a:t>
            </a:r>
          </a:p>
        </p:txBody>
      </p:sp>
      <p:sp>
        <p:nvSpPr>
          <p:cNvPr id="3" name="Content Placeholder 2">
            <a:extLst>
              <a:ext uri="{FF2B5EF4-FFF2-40B4-BE49-F238E27FC236}">
                <a16:creationId xmlns:a16="http://schemas.microsoft.com/office/drawing/2014/main" id="{F2FD9E4F-D138-2559-4034-27A4EF601F94}"/>
              </a:ext>
            </a:extLst>
          </p:cNvPr>
          <p:cNvSpPr>
            <a:spLocks noGrp="1"/>
          </p:cNvSpPr>
          <p:nvPr>
            <p:ph idx="1"/>
          </p:nvPr>
        </p:nvSpPr>
        <p:spPr/>
        <p:txBody>
          <a:bodyPr/>
          <a:lstStyle/>
          <a:p>
            <a:r>
              <a:rPr lang="en-US" dirty="0"/>
              <a:t>Deficiencies – ARS </a:t>
            </a:r>
            <a:r>
              <a:rPr lang="en-US" altLang="en-US" sz="3200" dirty="0">
                <a:latin typeface="Times New Roman" panose="02020603050405020304" pitchFamily="18" charset="0"/>
                <a:cs typeface="Times New Roman" panose="02020603050405020304" pitchFamily="18" charset="0"/>
              </a:rPr>
              <a:t>§ </a:t>
            </a:r>
            <a:r>
              <a:rPr lang="en-US" dirty="0"/>
              <a:t>33-814(G)</a:t>
            </a:r>
          </a:p>
          <a:p>
            <a:pPr marL="457200" lvl="1" indent="0">
              <a:buNone/>
            </a:pPr>
            <a:r>
              <a:rPr lang="en-US" dirty="0"/>
              <a:t>Within 90 days of the completion of the Trustee’s Sale the Lender may pursue a deficiency, unless the property is</a:t>
            </a:r>
          </a:p>
          <a:p>
            <a:pPr lvl="1" eaLnBrk="1" hangingPunct="1"/>
            <a:r>
              <a:rPr lang="en-US" altLang="en-US" dirty="0">
                <a:latin typeface="Times New Roman" panose="02020603050405020304" pitchFamily="18" charset="0"/>
                <a:cs typeface="Times New Roman" panose="02020603050405020304" pitchFamily="18" charset="0"/>
              </a:rPr>
              <a:t>2 and ½ acres or less</a:t>
            </a:r>
          </a:p>
          <a:p>
            <a:pPr lvl="1" eaLnBrk="1" hangingPunct="1"/>
            <a:r>
              <a:rPr lang="en-US" altLang="en-US" dirty="0">
                <a:latin typeface="Times New Roman" panose="02020603050405020304" pitchFamily="18" charset="0"/>
                <a:cs typeface="Times New Roman" panose="02020603050405020304" pitchFamily="18" charset="0"/>
              </a:rPr>
              <a:t>limited to and utilized for either a single one-family or a single two-family dwelling. </a:t>
            </a:r>
          </a:p>
          <a:p>
            <a:pPr marL="457200" lvl="1" indent="0" eaLnBrk="1" hangingPunct="1">
              <a:buNone/>
            </a:pPr>
            <a:endParaRPr lang="en-US" altLang="en-US" sz="2700" dirty="0">
              <a:latin typeface="Times New Roman" panose="02020603050405020304" pitchFamily="18" charset="0"/>
              <a:cs typeface="Times New Roman" panose="02020603050405020304" pitchFamily="18" charset="0"/>
            </a:endParaRPr>
          </a:p>
          <a:p>
            <a:pPr lvl="1" eaLnBrk="1" hangingPunct="1">
              <a:buFontTx/>
              <a:buNone/>
            </a:pPr>
            <a:r>
              <a:rPr lang="en-US" altLang="en-US" sz="2700" dirty="0">
                <a:latin typeface="Times New Roman" panose="02020603050405020304" pitchFamily="18" charset="0"/>
                <a:cs typeface="Times New Roman" panose="02020603050405020304" pitchFamily="18" charset="0"/>
              </a:rPr>
              <a:t>Referred to as the “anti-deficiency” clause.</a:t>
            </a:r>
          </a:p>
          <a:p>
            <a:pPr lvl="1"/>
            <a:endParaRPr lang="en-US" dirty="0"/>
          </a:p>
        </p:txBody>
      </p:sp>
    </p:spTree>
    <p:extLst>
      <p:ext uri="{BB962C8B-B14F-4D97-AF65-F5344CB8AC3E}">
        <p14:creationId xmlns:p14="http://schemas.microsoft.com/office/powerpoint/2010/main" val="1542725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57B6D-6678-3B73-5369-9EE482037E17}"/>
              </a:ext>
            </a:extLst>
          </p:cNvPr>
          <p:cNvSpPr>
            <a:spLocks noGrp="1"/>
          </p:cNvSpPr>
          <p:nvPr>
            <p:ph type="title"/>
          </p:nvPr>
        </p:nvSpPr>
        <p:spPr/>
        <p:txBody>
          <a:bodyPr/>
          <a:lstStyle/>
          <a:p>
            <a:r>
              <a:rPr lang="en-US" dirty="0"/>
              <a:t>Foreclosures, Guaranties &amp; Deficiencies	</a:t>
            </a:r>
          </a:p>
        </p:txBody>
      </p:sp>
      <p:sp>
        <p:nvSpPr>
          <p:cNvPr id="3" name="Content Placeholder 2">
            <a:extLst>
              <a:ext uri="{FF2B5EF4-FFF2-40B4-BE49-F238E27FC236}">
                <a16:creationId xmlns:a16="http://schemas.microsoft.com/office/drawing/2014/main" id="{F2FD9E4F-D138-2559-4034-27A4EF601F94}"/>
              </a:ext>
            </a:extLst>
          </p:cNvPr>
          <p:cNvSpPr>
            <a:spLocks noGrp="1"/>
          </p:cNvSpPr>
          <p:nvPr>
            <p:ph idx="1"/>
          </p:nvPr>
        </p:nvSpPr>
        <p:spPr/>
        <p:txBody>
          <a:bodyPr/>
          <a:lstStyle/>
          <a:p>
            <a:pPr algn="just"/>
            <a:r>
              <a:rPr lang="en-US" sz="2800" b="1" dirty="0"/>
              <a:t>Deficiencies – For deeds of trust that are originated after December 31, 2014:</a:t>
            </a:r>
          </a:p>
          <a:p>
            <a:pPr algn="just"/>
            <a:r>
              <a:rPr lang="en-US" sz="3200" dirty="0"/>
              <a:t> </a:t>
            </a:r>
            <a:r>
              <a:rPr lang="en-US" sz="2400" dirty="0"/>
              <a:t>1.	Trust property owned by a person who is engaged in the business of constructing and selling dwellings that was acquired by the person in the course of that business and that is subject to a deed of trust given to secure payment of a loan for construction of a dwelling on the property for sale to another person.</a:t>
            </a:r>
          </a:p>
          <a:p>
            <a:pPr algn="just"/>
            <a:r>
              <a:rPr lang="en-US" sz="2400" dirty="0"/>
              <a:t> 2. 	Trust property that contains a dwelling that was never substantially completed.</a:t>
            </a:r>
          </a:p>
          <a:p>
            <a:pPr algn="just"/>
            <a:r>
              <a:rPr lang="en-US" sz="2400" dirty="0"/>
              <a:t> 3. 	Trust property that contains a dwelling that is intended to be utilized as a dwelling but that is never actually utilized as a dwelling.</a:t>
            </a:r>
          </a:p>
          <a:p>
            <a:endParaRPr lang="en-US" dirty="0"/>
          </a:p>
        </p:txBody>
      </p:sp>
    </p:spTree>
    <p:extLst>
      <p:ext uri="{BB962C8B-B14F-4D97-AF65-F5344CB8AC3E}">
        <p14:creationId xmlns:p14="http://schemas.microsoft.com/office/powerpoint/2010/main" val="1448537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9DCCA-596E-4034-9053-CC1D2BAF1BBC}"/>
              </a:ext>
            </a:extLst>
          </p:cNvPr>
          <p:cNvSpPr>
            <a:spLocks noGrp="1"/>
          </p:cNvSpPr>
          <p:nvPr>
            <p:ph type="title"/>
          </p:nvPr>
        </p:nvSpPr>
        <p:spPr/>
        <p:txBody>
          <a:bodyPr/>
          <a:lstStyle/>
          <a:p>
            <a:r>
              <a:rPr lang="en-US" dirty="0"/>
              <a:t>Foreclosures, Guaranties &amp; Deficiencies	</a:t>
            </a:r>
          </a:p>
        </p:txBody>
      </p:sp>
      <p:sp>
        <p:nvSpPr>
          <p:cNvPr id="3" name="Content Placeholder 2">
            <a:extLst>
              <a:ext uri="{FF2B5EF4-FFF2-40B4-BE49-F238E27FC236}">
                <a16:creationId xmlns:a16="http://schemas.microsoft.com/office/drawing/2014/main" id="{5C976FFE-CEBC-4452-920D-3E9068C75799}"/>
              </a:ext>
            </a:extLst>
          </p:cNvPr>
          <p:cNvSpPr>
            <a:spLocks noGrp="1"/>
          </p:cNvSpPr>
          <p:nvPr>
            <p:ph idx="1"/>
          </p:nvPr>
        </p:nvSpPr>
        <p:spPr/>
        <p:txBody>
          <a:bodyPr/>
          <a:lstStyle/>
          <a:p>
            <a:pPr marL="0" indent="0" algn="ctr">
              <a:buNone/>
            </a:pPr>
            <a:r>
              <a:rPr lang="en-US" sz="7200" dirty="0"/>
              <a:t>In The Beginning</a:t>
            </a:r>
          </a:p>
          <a:p>
            <a:pPr algn="ctr"/>
            <a:r>
              <a:rPr lang="en-US" sz="2400" dirty="0"/>
              <a:t>A.R.S. §33-814(G)</a:t>
            </a:r>
          </a:p>
          <a:p>
            <a:pPr marL="0" indent="0" algn="just">
              <a:buNone/>
            </a:pPr>
            <a:r>
              <a:rPr lang="en-US" sz="2400" dirty="0"/>
              <a:t>If trust property of two and one-half acres or less which is limited to and utilized for either a single one-family or a single two-family dwelling is sold pursuant to the trustee's power of sale, no action may be maintained to recover any difference between the amount obtained by sale and the amount of the indebtedness and any interest, costs and expenses.</a:t>
            </a:r>
          </a:p>
          <a:p>
            <a:pPr marL="0" indent="0">
              <a:buNone/>
            </a:pPr>
            <a:endParaRPr lang="en-US" sz="2800" dirty="0"/>
          </a:p>
        </p:txBody>
      </p:sp>
    </p:spTree>
    <p:extLst>
      <p:ext uri="{BB962C8B-B14F-4D97-AF65-F5344CB8AC3E}">
        <p14:creationId xmlns:p14="http://schemas.microsoft.com/office/powerpoint/2010/main" val="1070925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697EF-7AEC-4886-B9CC-6DC9F3FDBB23}"/>
              </a:ext>
            </a:extLst>
          </p:cNvPr>
          <p:cNvSpPr>
            <a:spLocks noGrp="1"/>
          </p:cNvSpPr>
          <p:nvPr>
            <p:ph type="title"/>
          </p:nvPr>
        </p:nvSpPr>
        <p:spPr/>
        <p:txBody>
          <a:bodyPr/>
          <a:lstStyle/>
          <a:p>
            <a:r>
              <a:rPr lang="en-US" dirty="0"/>
              <a:t>Foreclosures, Guaranties &amp; Deficiencies</a:t>
            </a:r>
          </a:p>
        </p:txBody>
      </p:sp>
      <p:sp>
        <p:nvSpPr>
          <p:cNvPr id="3" name="Content Placeholder 2">
            <a:extLst>
              <a:ext uri="{FF2B5EF4-FFF2-40B4-BE49-F238E27FC236}">
                <a16:creationId xmlns:a16="http://schemas.microsoft.com/office/drawing/2014/main" id="{72B9199D-28FD-42CC-8C0F-63CC2FE3DDA6}"/>
              </a:ext>
            </a:extLst>
          </p:cNvPr>
          <p:cNvSpPr>
            <a:spLocks noGrp="1"/>
          </p:cNvSpPr>
          <p:nvPr>
            <p:ph idx="1"/>
          </p:nvPr>
        </p:nvSpPr>
        <p:spPr/>
        <p:txBody>
          <a:bodyPr/>
          <a:lstStyle/>
          <a:p>
            <a:pPr algn="ctr"/>
            <a:r>
              <a:rPr lang="en-US" dirty="0"/>
              <a:t>THEN THERE WAS BAKER v. </a:t>
            </a:r>
            <a:r>
              <a:rPr lang="en-US"/>
              <a:t>GARDNER</a:t>
            </a:r>
          </a:p>
          <a:p>
            <a:pPr algn="ctr"/>
            <a:endParaRPr lang="en-US" dirty="0"/>
          </a:p>
          <a:p>
            <a:pPr marL="0" indent="0">
              <a:buNone/>
            </a:pPr>
            <a:r>
              <a:rPr lang="en-US" sz="2000" dirty="0"/>
              <a:t>Therefore, where the creditor can obtain a deficiency judgment </a:t>
            </a:r>
            <a:r>
              <a:rPr lang="en-US" sz="2000" b="1" dirty="0"/>
              <a:t>he can also elect to waive the security under A.R.S. § 33-722 and sue on the note</a:t>
            </a:r>
            <a:r>
              <a:rPr lang="en-US" sz="2000" dirty="0"/>
              <a:t>. By choosing judicial foreclosure, the creditor can obtain a deficiency judgment in all cases except those dealing with purchase money collateral on the residential property described in § 33-729(A). He may, therefore, proceed under § 33-722 in all cases that do not fall within § 33-729(A). </a:t>
            </a:r>
          </a:p>
          <a:p>
            <a:pPr marL="0" indent="0">
              <a:buNone/>
            </a:pPr>
            <a:endParaRPr lang="en-US" sz="2000" i="1" u="sng" dirty="0"/>
          </a:p>
          <a:p>
            <a:pPr marL="0" indent="0">
              <a:buNone/>
            </a:pPr>
            <a:r>
              <a:rPr lang="en-US" sz="2000" i="1" u="sng" dirty="0"/>
              <a:t>Baker</a:t>
            </a:r>
            <a:r>
              <a:rPr lang="en-US" sz="2000" dirty="0"/>
              <a:t>, 160 Ariz. at 107, 770 P.2d at 775 (supplemental opinion)</a:t>
            </a:r>
          </a:p>
        </p:txBody>
      </p:sp>
    </p:spTree>
    <p:extLst>
      <p:ext uri="{BB962C8B-B14F-4D97-AF65-F5344CB8AC3E}">
        <p14:creationId xmlns:p14="http://schemas.microsoft.com/office/powerpoint/2010/main" val="2967337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A2097-E628-4E8F-B8CF-81C11543EC94}"/>
              </a:ext>
            </a:extLst>
          </p:cNvPr>
          <p:cNvSpPr>
            <a:spLocks noGrp="1"/>
          </p:cNvSpPr>
          <p:nvPr>
            <p:ph type="title"/>
          </p:nvPr>
        </p:nvSpPr>
        <p:spPr/>
        <p:txBody>
          <a:bodyPr/>
          <a:lstStyle/>
          <a:p>
            <a:r>
              <a:rPr lang="en-US" dirty="0"/>
              <a:t>Foreclosures, Guaranties &amp; Deficiencies</a:t>
            </a:r>
          </a:p>
        </p:txBody>
      </p:sp>
      <p:sp>
        <p:nvSpPr>
          <p:cNvPr id="3" name="Content Placeholder 2">
            <a:extLst>
              <a:ext uri="{FF2B5EF4-FFF2-40B4-BE49-F238E27FC236}">
                <a16:creationId xmlns:a16="http://schemas.microsoft.com/office/drawing/2014/main" id="{A10FB1DD-584F-4F66-8AB9-BEBF83D2E6CF}"/>
              </a:ext>
            </a:extLst>
          </p:cNvPr>
          <p:cNvSpPr>
            <a:spLocks noGrp="1"/>
          </p:cNvSpPr>
          <p:nvPr>
            <p:ph idx="1"/>
          </p:nvPr>
        </p:nvSpPr>
        <p:spPr/>
        <p:txBody>
          <a:bodyPr/>
          <a:lstStyle/>
          <a:p>
            <a:pPr marL="0" indent="0" algn="ctr">
              <a:buNone/>
            </a:pPr>
            <a:r>
              <a:rPr lang="en-US" sz="3600" b="1" dirty="0"/>
              <a:t>THE EARLY YEARS</a:t>
            </a:r>
          </a:p>
          <a:p>
            <a:r>
              <a:rPr lang="en-US" sz="2000" b="1" dirty="0"/>
              <a:t>The Anti-Deficiency Statutes Protect Developers, But Only if Property is Actually Utilized as a Home</a:t>
            </a:r>
            <a:endParaRPr lang="en-US" sz="2000" dirty="0"/>
          </a:p>
          <a:p>
            <a:r>
              <a:rPr lang="en-US" sz="2000" i="1" dirty="0"/>
              <a:t>Mid-Kansas v. Dynamic</a:t>
            </a:r>
            <a:endParaRPr lang="en-US" sz="2000" dirty="0"/>
          </a:p>
          <a:p>
            <a:r>
              <a:rPr lang="en-US" sz="2000" b="1" dirty="0"/>
              <a:t>Refinance of Purchase Money Remains Purchase Money </a:t>
            </a:r>
            <a:endParaRPr lang="en-US" sz="2000" dirty="0"/>
          </a:p>
          <a:p>
            <a:r>
              <a:rPr lang="en-US" sz="2000" i="1" dirty="0">
                <a:hlinkClick r:id="rId2"/>
              </a:rPr>
              <a:t>Bank One</a:t>
            </a:r>
            <a:r>
              <a:rPr lang="en-US" sz="2000" i="1" dirty="0"/>
              <a:t> v. Beauvais</a:t>
            </a:r>
            <a:endParaRPr lang="en-US" sz="2000" dirty="0"/>
          </a:p>
          <a:p>
            <a:r>
              <a:rPr lang="en-US" sz="2000" b="1" dirty="0"/>
              <a:t>"Purchase Money" Means Loan Secured by Home Must be Used to Buy That Home</a:t>
            </a:r>
            <a:endParaRPr lang="en-US" sz="2000" dirty="0"/>
          </a:p>
          <a:p>
            <a:r>
              <a:rPr lang="en-US" sz="2000" i="1" dirty="0" err="1"/>
              <a:t>Cely</a:t>
            </a:r>
            <a:r>
              <a:rPr lang="en-US" sz="2000" i="1" dirty="0"/>
              <a:t> v. </a:t>
            </a:r>
            <a:r>
              <a:rPr lang="en-US" sz="2000" i="1" dirty="0" err="1"/>
              <a:t>Deconcini</a:t>
            </a:r>
            <a:endParaRPr lang="en-US" sz="2000" dirty="0"/>
          </a:p>
          <a:p>
            <a:r>
              <a:rPr lang="en-US" sz="2000" b="1" dirty="0"/>
              <a:t>Dwelling Does not Have to be the Primary Residence</a:t>
            </a:r>
            <a:endParaRPr lang="en-US" sz="2000" dirty="0"/>
          </a:p>
          <a:p>
            <a:r>
              <a:rPr lang="en-US" sz="2000" i="1" dirty="0"/>
              <a:t>Northern Arizona Properties v. Pinetop Properties Group</a:t>
            </a:r>
            <a:endParaRPr lang="en-US" sz="2000" dirty="0"/>
          </a:p>
          <a:p>
            <a:endParaRPr lang="en-US" dirty="0"/>
          </a:p>
        </p:txBody>
      </p:sp>
    </p:spTree>
    <p:extLst>
      <p:ext uri="{BB962C8B-B14F-4D97-AF65-F5344CB8AC3E}">
        <p14:creationId xmlns:p14="http://schemas.microsoft.com/office/powerpoint/2010/main" val="2796541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14AE-3558-44F9-ABB4-6164EAD96350}"/>
              </a:ext>
            </a:extLst>
          </p:cNvPr>
          <p:cNvSpPr>
            <a:spLocks noGrp="1"/>
          </p:cNvSpPr>
          <p:nvPr>
            <p:ph type="title"/>
          </p:nvPr>
        </p:nvSpPr>
        <p:spPr/>
        <p:txBody>
          <a:bodyPr/>
          <a:lstStyle/>
          <a:p>
            <a:r>
              <a:rPr lang="en-US" dirty="0"/>
              <a:t>Foreclosures, Guaranties &amp; Deficiencies</a:t>
            </a:r>
          </a:p>
        </p:txBody>
      </p:sp>
      <p:sp>
        <p:nvSpPr>
          <p:cNvPr id="3" name="Content Placeholder 2">
            <a:extLst>
              <a:ext uri="{FF2B5EF4-FFF2-40B4-BE49-F238E27FC236}">
                <a16:creationId xmlns:a16="http://schemas.microsoft.com/office/drawing/2014/main" id="{06127A4D-4046-404F-9A5F-58A40AF0B833}"/>
              </a:ext>
            </a:extLst>
          </p:cNvPr>
          <p:cNvSpPr>
            <a:spLocks noGrp="1"/>
          </p:cNvSpPr>
          <p:nvPr>
            <p:ph idx="1"/>
          </p:nvPr>
        </p:nvSpPr>
        <p:spPr/>
        <p:txBody>
          <a:bodyPr/>
          <a:lstStyle/>
          <a:p>
            <a:pPr marL="0" indent="0" algn="ctr">
              <a:buNone/>
            </a:pPr>
            <a:r>
              <a:rPr lang="en-US" sz="4000" dirty="0"/>
              <a:t>JUSTICE OCCURS AT THE HANDS OF GREAT LAWYERS!</a:t>
            </a:r>
          </a:p>
          <a:p>
            <a:endParaRPr lang="en-US" b="1" dirty="0"/>
          </a:p>
          <a:p>
            <a:r>
              <a:rPr lang="en-US" b="1" dirty="0"/>
              <a:t>Construction Loan is Purchase Money</a:t>
            </a:r>
            <a:endParaRPr lang="en-US" dirty="0"/>
          </a:p>
          <a:p>
            <a:r>
              <a:rPr lang="en-US" i="1" dirty="0"/>
              <a:t>Helvetica Servicing, Inc. v. </a:t>
            </a:r>
            <a:r>
              <a:rPr lang="en-US" i="1" dirty="0" err="1"/>
              <a:t>Pasquan</a:t>
            </a:r>
            <a:endParaRPr lang="en-US" i="1" dirty="0"/>
          </a:p>
          <a:p>
            <a:r>
              <a:rPr lang="en-US" dirty="0"/>
              <a:t>What is Construction?</a:t>
            </a:r>
          </a:p>
          <a:p>
            <a:pPr marL="0" indent="0">
              <a:buNone/>
            </a:pPr>
            <a:endParaRPr lang="en-US" dirty="0"/>
          </a:p>
        </p:txBody>
      </p:sp>
    </p:spTree>
    <p:extLst>
      <p:ext uri="{BB962C8B-B14F-4D97-AF65-F5344CB8AC3E}">
        <p14:creationId xmlns:p14="http://schemas.microsoft.com/office/powerpoint/2010/main" val="3828050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44CA7-8B97-40AA-960B-2D2FAF210F24}"/>
              </a:ext>
            </a:extLst>
          </p:cNvPr>
          <p:cNvSpPr>
            <a:spLocks noGrp="1"/>
          </p:cNvSpPr>
          <p:nvPr>
            <p:ph type="title"/>
          </p:nvPr>
        </p:nvSpPr>
        <p:spPr/>
        <p:txBody>
          <a:bodyPr/>
          <a:lstStyle/>
          <a:p>
            <a:r>
              <a:rPr lang="en-US" dirty="0"/>
              <a:t>Foreclosures, Guaranties &amp; Deficiencies	</a:t>
            </a:r>
          </a:p>
        </p:txBody>
      </p:sp>
      <p:sp>
        <p:nvSpPr>
          <p:cNvPr id="3" name="Content Placeholder 2">
            <a:extLst>
              <a:ext uri="{FF2B5EF4-FFF2-40B4-BE49-F238E27FC236}">
                <a16:creationId xmlns:a16="http://schemas.microsoft.com/office/drawing/2014/main" id="{BDA7BDBF-6DD7-4BE2-A045-FCD8B501FFBD}"/>
              </a:ext>
            </a:extLst>
          </p:cNvPr>
          <p:cNvSpPr>
            <a:spLocks noGrp="1"/>
          </p:cNvSpPr>
          <p:nvPr>
            <p:ph idx="1"/>
          </p:nvPr>
        </p:nvSpPr>
        <p:spPr/>
        <p:txBody>
          <a:bodyPr/>
          <a:lstStyle/>
          <a:p>
            <a:pPr marL="0" indent="0" algn="ctr">
              <a:buNone/>
            </a:pPr>
            <a:r>
              <a:rPr lang="en-US" sz="4800" b="1" dirty="0"/>
              <a:t>LOTS OF LOTS</a:t>
            </a:r>
          </a:p>
          <a:p>
            <a:endParaRPr lang="en-US" sz="2000" b="1" dirty="0"/>
          </a:p>
          <a:p>
            <a:r>
              <a:rPr lang="en-US" sz="2000" b="1" dirty="0"/>
              <a:t>Dwelling” is Defined by the Borrower’s Subjective Intent.</a:t>
            </a:r>
            <a:endParaRPr lang="en-US" sz="2000" dirty="0"/>
          </a:p>
          <a:p>
            <a:r>
              <a:rPr lang="en-US" sz="2000" i="1" dirty="0"/>
              <a:t>M &amp; I Marshall &amp; </a:t>
            </a:r>
            <a:r>
              <a:rPr lang="en-US" sz="2000" i="1" dirty="0" err="1"/>
              <a:t>Ilsley</a:t>
            </a:r>
            <a:r>
              <a:rPr lang="en-US" sz="2000" i="1" dirty="0"/>
              <a:t> Bank v. Mueller</a:t>
            </a:r>
          </a:p>
          <a:p>
            <a:pPr marL="0" indent="0">
              <a:buNone/>
            </a:pPr>
            <a:endParaRPr lang="en-US" sz="2000" dirty="0"/>
          </a:p>
          <a:p>
            <a:r>
              <a:rPr lang="en-US" sz="2000" b="1" dirty="0"/>
              <a:t>Unimproved Land is Not Protected by Arizona’s Anti-Deficiency Statute.</a:t>
            </a:r>
            <a:endParaRPr lang="en-US" sz="2000" dirty="0"/>
          </a:p>
          <a:p>
            <a:r>
              <a:rPr lang="en-US" sz="2000" i="1" dirty="0"/>
              <a:t>BMO Harris Bank v. Wildwood Creek Ranch</a:t>
            </a:r>
            <a:r>
              <a:rPr lang="en-US" sz="2000" dirty="0"/>
              <a:t>. In </a:t>
            </a:r>
            <a:r>
              <a:rPr lang="en-US" sz="2000" i="1" dirty="0"/>
              <a:t>Wildwood Creek Ranch</a:t>
            </a:r>
            <a:endParaRPr lang="en-US" sz="2000" dirty="0"/>
          </a:p>
          <a:p>
            <a:endParaRPr lang="en-US" dirty="0"/>
          </a:p>
        </p:txBody>
      </p:sp>
    </p:spTree>
    <p:extLst>
      <p:ext uri="{BB962C8B-B14F-4D97-AF65-F5344CB8AC3E}">
        <p14:creationId xmlns:p14="http://schemas.microsoft.com/office/powerpoint/2010/main" val="2210476255"/>
      </p:ext>
    </p:extLst>
  </p:cSld>
  <p:clrMapOvr>
    <a:masterClrMapping/>
  </p:clrMapOvr>
</p:sld>
</file>

<file path=ppt/theme/theme1.xml><?xml version="1.0" encoding="utf-8"?>
<a:theme xmlns:a="http://schemas.openxmlformats.org/drawingml/2006/main" name="SBA powerpoint template">
  <a:themeElements>
    <a:clrScheme name="SB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BA">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B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B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B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B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B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B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B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B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B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B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B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B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4516801-c752-4e0a-bf98-77f87e1d0182">
      <Terms xmlns="http://schemas.microsoft.com/office/infopath/2007/PartnerControls"/>
    </lcf76f155ced4ddcb4097134ff3c332f>
    <TaxCatchAll xmlns="85f8b8cc-e657-4bfd-bdef-21720309b5e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F0C7179DF24C1478A1F2F4D305B232D" ma:contentTypeVersion="18" ma:contentTypeDescription="Create a new document." ma:contentTypeScope="" ma:versionID="3a24ba309f55f4f2e4672bdf37304d28">
  <xsd:schema xmlns:xsd="http://www.w3.org/2001/XMLSchema" xmlns:xs="http://www.w3.org/2001/XMLSchema" xmlns:p="http://schemas.microsoft.com/office/2006/metadata/properties" xmlns:ns2="e4516801-c752-4e0a-bf98-77f87e1d0182" xmlns:ns3="85f8b8cc-e657-4bfd-bdef-21720309b5e3" targetNamespace="http://schemas.microsoft.com/office/2006/metadata/properties" ma:root="true" ma:fieldsID="0e40a959976bf225cb10dace731d1575" ns2:_="" ns3:_="">
    <xsd:import namespace="e4516801-c752-4e0a-bf98-77f87e1d0182"/>
    <xsd:import namespace="85f8b8cc-e657-4bfd-bdef-21720309b5e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516801-c752-4e0a-bf98-77f87e1d01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596d3a2-450e-4d27-bdd4-c91e7f715b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f8b8cc-e657-4bfd-bdef-21720309b5e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2bdc158-9a7d-4379-9325-4ffaf211ded8}" ma:internalName="TaxCatchAll" ma:showField="CatchAllData" ma:web="85f8b8cc-e657-4bfd-bdef-21720309b5e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8ECE35A-034F-4957-B5CB-6762D4FB7A65}">
  <ds:schemaRefs>
    <ds:schemaRef ds:uri="http://schemas.microsoft.com/office/2006/metadata/properties"/>
    <ds:schemaRef ds:uri="http://schemas.microsoft.com/office/infopath/2007/PartnerControls"/>
    <ds:schemaRef ds:uri="e4516801-c752-4e0a-bf98-77f87e1d0182"/>
    <ds:schemaRef ds:uri="85f8b8cc-e657-4bfd-bdef-21720309b5e3"/>
  </ds:schemaRefs>
</ds:datastoreItem>
</file>

<file path=customXml/itemProps2.xml><?xml version="1.0" encoding="utf-8"?>
<ds:datastoreItem xmlns:ds="http://schemas.openxmlformats.org/officeDocument/2006/customXml" ds:itemID="{AFB04E29-D582-44FB-B987-8E12F30F1005}">
  <ds:schemaRefs>
    <ds:schemaRef ds:uri="http://schemas.microsoft.com/sharepoint/v3/contenttype/forms"/>
  </ds:schemaRefs>
</ds:datastoreItem>
</file>

<file path=customXml/itemProps3.xml><?xml version="1.0" encoding="utf-8"?>
<ds:datastoreItem xmlns:ds="http://schemas.openxmlformats.org/officeDocument/2006/customXml" ds:itemID="{36116BD6-6985-4D9C-A183-A19EF185F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516801-c752-4e0a-bf98-77f87e1d0182"/>
    <ds:schemaRef ds:uri="85f8b8cc-e657-4bfd-bdef-21720309b5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SBA powerpoint template</Template>
  <TotalTime>1288</TotalTime>
  <Words>941</Words>
  <Application>Microsoft Office PowerPoint</Application>
  <PresentationFormat>On-screen Show (4:3)</PresentationFormat>
  <Paragraphs>85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Garamond</vt:lpstr>
      <vt:lpstr>Times New Roman</vt:lpstr>
      <vt:lpstr>SBA powerpoint template</vt:lpstr>
      <vt:lpstr>ARIZONA DEFICIENCY LAW UPDATES:  OR LET’S GET READY TO RUMBLE!</vt:lpstr>
      <vt:lpstr>Foreclosures, Guaranties &amp; Deficiencies</vt:lpstr>
      <vt:lpstr>Foreclosures, Guaranties &amp; Deficiencies </vt:lpstr>
      <vt:lpstr>Foreclosures, Guaranties &amp; Deficiencies </vt:lpstr>
      <vt:lpstr>Foreclosures, Guaranties &amp; Deficiencies </vt:lpstr>
      <vt:lpstr>Foreclosures, Guaranties &amp; Deficiencies</vt:lpstr>
      <vt:lpstr>Foreclosures, Guaranties &amp; Deficiencies</vt:lpstr>
      <vt:lpstr>Foreclosures, Guaranties &amp; Deficiencies</vt:lpstr>
      <vt:lpstr>Foreclosures, Guaranties &amp; Deficiencies </vt:lpstr>
      <vt:lpstr>Foreclosures, Guaranties &amp; Deficiencies </vt:lpstr>
      <vt:lpstr>Foreclosures, Guaranties &amp; Deficiencies </vt:lpstr>
      <vt:lpstr>Foreclosures, Guaranties &amp; Deficiencies </vt:lpstr>
    </vt:vector>
  </TitlesOfParts>
  <Company>State Bar of Arizona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aihrke</dc:creator>
  <cp:lastModifiedBy>William Kozub</cp:lastModifiedBy>
  <cp:revision>19</cp:revision>
  <dcterms:created xsi:type="dcterms:W3CDTF">2011-03-24T20:57:43Z</dcterms:created>
  <dcterms:modified xsi:type="dcterms:W3CDTF">2024-02-21T01:51:42Z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0x0101002F0C7179DF24C1478A1F2F4D305B232D</vt:lpwstr>
  </property>
</Properties>
</file>