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29"/>
  </p:notesMasterIdLst>
  <p:sldIdLst>
    <p:sldId id="267" r:id="rId2"/>
    <p:sldId id="287" r:id="rId3"/>
    <p:sldId id="269" r:id="rId4"/>
    <p:sldId id="285" r:id="rId5"/>
    <p:sldId id="256" r:id="rId6"/>
    <p:sldId id="262" r:id="rId7"/>
    <p:sldId id="284" r:id="rId8"/>
    <p:sldId id="257" r:id="rId9"/>
    <p:sldId id="270" r:id="rId10"/>
    <p:sldId id="271" r:id="rId11"/>
    <p:sldId id="258" r:id="rId12"/>
    <p:sldId id="279" r:id="rId13"/>
    <p:sldId id="280" r:id="rId14"/>
    <p:sldId id="259" r:id="rId15"/>
    <p:sldId id="281" r:id="rId16"/>
    <p:sldId id="282" r:id="rId17"/>
    <p:sldId id="263" r:id="rId18"/>
    <p:sldId id="276" r:id="rId19"/>
    <p:sldId id="261" r:id="rId20"/>
    <p:sldId id="283" r:id="rId21"/>
    <p:sldId id="264" r:id="rId22"/>
    <p:sldId id="277" r:id="rId23"/>
    <p:sldId id="260" r:id="rId24"/>
    <p:sldId id="278" r:id="rId25"/>
    <p:sldId id="272" r:id="rId26"/>
    <p:sldId id="275" r:id="rId27"/>
    <p:sldId id="28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2C8409-43C5-4A19-9CF7-3750B246A82A}" v="3" dt="2024-06-28T07:28:08.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0" autoAdjust="0"/>
    <p:restoredTop sz="94660"/>
  </p:normalViewPr>
  <p:slideViewPr>
    <p:cSldViewPr snapToGrid="0">
      <p:cViewPr>
        <p:scale>
          <a:sx n="73" d="100"/>
          <a:sy n="73" d="100"/>
        </p:scale>
        <p:origin x="-189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rald Schreck" userId="96a355c1-a9a7-4533-ad5e-e25a0e426f46" providerId="ADAL" clId="{402C8409-43C5-4A19-9CF7-3750B246A82A}"/>
    <pc:docChg chg="custSel addSld modSld">
      <pc:chgData name="Jerald Schreck" userId="96a355c1-a9a7-4533-ad5e-e25a0e426f46" providerId="ADAL" clId="{402C8409-43C5-4A19-9CF7-3750B246A82A}" dt="2024-06-28T07:28:10.053" v="5" actId="962"/>
      <pc:docMkLst>
        <pc:docMk/>
      </pc:docMkLst>
      <pc:sldChg chg="addSp delSp modSp new mod modClrScheme chgLayout">
        <pc:chgData name="Jerald Schreck" userId="96a355c1-a9a7-4533-ad5e-e25a0e426f46" providerId="ADAL" clId="{402C8409-43C5-4A19-9CF7-3750B246A82A}" dt="2024-06-28T07:28:10.053" v="5" actId="962"/>
        <pc:sldMkLst>
          <pc:docMk/>
          <pc:sldMk cId="2920058733" sldId="287"/>
        </pc:sldMkLst>
        <pc:spChg chg="del">
          <ac:chgData name="Jerald Schreck" userId="96a355c1-a9a7-4533-ad5e-e25a0e426f46" providerId="ADAL" clId="{402C8409-43C5-4A19-9CF7-3750B246A82A}" dt="2024-06-28T07:27:40.120" v="1" actId="700"/>
          <ac:spMkLst>
            <pc:docMk/>
            <pc:sldMk cId="2920058733" sldId="287"/>
            <ac:spMk id="2" creationId="{C1E08A8B-AD3C-E3B0-08BF-4A06A5EA191C}"/>
          </ac:spMkLst>
        </pc:spChg>
        <pc:spChg chg="del">
          <ac:chgData name="Jerald Schreck" userId="96a355c1-a9a7-4533-ad5e-e25a0e426f46" providerId="ADAL" clId="{402C8409-43C5-4A19-9CF7-3750B246A82A}" dt="2024-06-28T07:27:40.120" v="1" actId="700"/>
          <ac:spMkLst>
            <pc:docMk/>
            <pc:sldMk cId="2920058733" sldId="287"/>
            <ac:spMk id="3" creationId="{E0CDA48C-F7C4-1D0B-8E83-BF059E4E4164}"/>
          </ac:spMkLst>
        </pc:spChg>
        <pc:picChg chg="add">
          <ac:chgData name="Jerald Schreck" userId="96a355c1-a9a7-4533-ad5e-e25a0e426f46" providerId="ADAL" clId="{402C8409-43C5-4A19-9CF7-3750B246A82A}" dt="2024-06-28T07:27:46.930" v="2"/>
          <ac:picMkLst>
            <pc:docMk/>
            <pc:sldMk cId="2920058733" sldId="287"/>
            <ac:picMk id="4" creationId="{23CEF1FE-0A7A-980B-8C30-7444A74B26E7}"/>
          </ac:picMkLst>
        </pc:picChg>
        <pc:picChg chg="add mod">
          <ac:chgData name="Jerald Schreck" userId="96a355c1-a9a7-4533-ad5e-e25a0e426f46" providerId="ADAL" clId="{402C8409-43C5-4A19-9CF7-3750B246A82A}" dt="2024-06-28T07:28:10.053" v="5" actId="962"/>
          <ac:picMkLst>
            <pc:docMk/>
            <pc:sldMk cId="2920058733" sldId="287"/>
            <ac:picMk id="6" creationId="{D3F29F77-25B0-A74A-3BBC-E56B3550D2B3}"/>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B2BE937-9ABC-4E84-894C-82D1729EEBF2}"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5F17F38F-B48E-4C52-B91D-CBBEF8864859}">
      <dgm:prSet/>
      <dgm:spPr/>
      <dgm:t>
        <a:bodyPr/>
        <a:lstStyle/>
        <a:p>
          <a:r>
            <a:rPr lang="en-US" dirty="0"/>
            <a:t>You have the right to remain silent.</a:t>
          </a:r>
        </a:p>
      </dgm:t>
    </dgm:pt>
    <dgm:pt modelId="{9D28B85C-60A2-4863-BC9E-852676B99CA1}" type="parTrans" cxnId="{EFB81B85-DF4B-4FCA-B55A-A52DA8ECE8F7}">
      <dgm:prSet/>
      <dgm:spPr/>
      <dgm:t>
        <a:bodyPr/>
        <a:lstStyle/>
        <a:p>
          <a:endParaRPr lang="en-US"/>
        </a:p>
      </dgm:t>
    </dgm:pt>
    <dgm:pt modelId="{4E64A86E-2002-47E9-9FE6-5D872478EDAC}" type="sibTrans" cxnId="{EFB81B85-DF4B-4FCA-B55A-A52DA8ECE8F7}">
      <dgm:prSet/>
      <dgm:spPr/>
      <dgm:t>
        <a:bodyPr/>
        <a:lstStyle/>
        <a:p>
          <a:endParaRPr lang="en-US"/>
        </a:p>
      </dgm:t>
    </dgm:pt>
    <dgm:pt modelId="{D705679B-C4B1-41F5-B615-3417F6550469}">
      <dgm:prSet/>
      <dgm:spPr/>
      <dgm:t>
        <a:bodyPr/>
        <a:lstStyle/>
        <a:p>
          <a:r>
            <a:rPr lang="en-US" dirty="0"/>
            <a:t>Anything you say can and will be used against you in a court of law.</a:t>
          </a:r>
        </a:p>
      </dgm:t>
    </dgm:pt>
    <dgm:pt modelId="{A7D107B9-0BFF-480E-A97A-B324DDD1E047}" type="parTrans" cxnId="{16C04900-A18F-4C97-8291-4ACF30138523}">
      <dgm:prSet/>
      <dgm:spPr/>
      <dgm:t>
        <a:bodyPr/>
        <a:lstStyle/>
        <a:p>
          <a:endParaRPr lang="en-US"/>
        </a:p>
      </dgm:t>
    </dgm:pt>
    <dgm:pt modelId="{5FFF1A3C-33B3-4C69-9126-1B0FA9DB5DA2}" type="sibTrans" cxnId="{16C04900-A18F-4C97-8291-4ACF30138523}">
      <dgm:prSet/>
      <dgm:spPr/>
      <dgm:t>
        <a:bodyPr/>
        <a:lstStyle/>
        <a:p>
          <a:endParaRPr lang="en-US"/>
        </a:p>
      </dgm:t>
    </dgm:pt>
    <dgm:pt modelId="{6985B1D0-0387-4DDC-9DE4-B17CD538C225}">
      <dgm:prSet/>
      <dgm:spPr/>
      <dgm:t>
        <a:bodyPr/>
        <a:lstStyle/>
        <a:p>
          <a:r>
            <a:rPr lang="en-US" dirty="0"/>
            <a:t>You have the right to the presence of an attorney prior to questioning, and to have an attorney present with you during questioning if you so desire</a:t>
          </a:r>
        </a:p>
      </dgm:t>
    </dgm:pt>
    <dgm:pt modelId="{19EB2ADA-6F1E-420D-872A-D9658A7537EF}" type="parTrans" cxnId="{11F8F77D-2ED7-4F36-98E5-E02828C6F04C}">
      <dgm:prSet/>
      <dgm:spPr/>
      <dgm:t>
        <a:bodyPr/>
        <a:lstStyle/>
        <a:p>
          <a:endParaRPr lang="en-US"/>
        </a:p>
      </dgm:t>
    </dgm:pt>
    <dgm:pt modelId="{F8BF4877-611D-441C-8BDF-B0D31B14E8A9}" type="sibTrans" cxnId="{11F8F77D-2ED7-4F36-98E5-E02828C6F04C}">
      <dgm:prSet/>
      <dgm:spPr/>
      <dgm:t>
        <a:bodyPr/>
        <a:lstStyle/>
        <a:p>
          <a:endParaRPr lang="en-US"/>
        </a:p>
      </dgm:t>
    </dgm:pt>
    <dgm:pt modelId="{F9CC6FE7-13F2-4E5F-807E-223029E4DEB9}">
      <dgm:prSet/>
      <dgm:spPr/>
      <dgm:t>
        <a:bodyPr/>
        <a:lstStyle/>
        <a:p>
          <a:r>
            <a:rPr lang="en-US" dirty="0"/>
            <a:t>If you cannot afford an attorney one will be appointed for you prior to any questioning if you so desire.  Miranda v. Arizona, 384 U.S. 436, 479 (1966).</a:t>
          </a:r>
        </a:p>
      </dgm:t>
    </dgm:pt>
    <dgm:pt modelId="{7D54DCF1-8791-4141-9EC0-BF3C0C96EDDE}" type="parTrans" cxnId="{B649ECBE-8DAE-4E85-9955-807BDFBBEAF0}">
      <dgm:prSet/>
      <dgm:spPr/>
      <dgm:t>
        <a:bodyPr/>
        <a:lstStyle/>
        <a:p>
          <a:endParaRPr lang="en-US"/>
        </a:p>
      </dgm:t>
    </dgm:pt>
    <dgm:pt modelId="{667F0A54-A9BF-4CB3-B078-DC9A43F47C32}" type="sibTrans" cxnId="{B649ECBE-8DAE-4E85-9955-807BDFBBEAF0}">
      <dgm:prSet/>
      <dgm:spPr/>
      <dgm:t>
        <a:bodyPr/>
        <a:lstStyle/>
        <a:p>
          <a:endParaRPr lang="en-US"/>
        </a:p>
      </dgm:t>
    </dgm:pt>
    <dgm:pt modelId="{F91FF998-20F7-4CEF-8F96-97209892E96B}" type="pres">
      <dgm:prSet presAssocID="{BB2BE937-9ABC-4E84-894C-82D1729EEBF2}" presName="linear" presStyleCnt="0">
        <dgm:presLayoutVars>
          <dgm:animLvl val="lvl"/>
          <dgm:resizeHandles val="exact"/>
        </dgm:presLayoutVars>
      </dgm:prSet>
      <dgm:spPr/>
    </dgm:pt>
    <dgm:pt modelId="{56DBE8FF-1BEE-483F-9187-077EA1315677}" type="pres">
      <dgm:prSet presAssocID="{5F17F38F-B48E-4C52-B91D-CBBEF8864859}" presName="parentText" presStyleLbl="node1" presStyleIdx="0" presStyleCnt="4">
        <dgm:presLayoutVars>
          <dgm:chMax val="0"/>
          <dgm:bulletEnabled val="1"/>
        </dgm:presLayoutVars>
      </dgm:prSet>
      <dgm:spPr/>
    </dgm:pt>
    <dgm:pt modelId="{4CF39FB1-528D-408A-86B6-364BD1B56C7A}" type="pres">
      <dgm:prSet presAssocID="{4E64A86E-2002-47E9-9FE6-5D872478EDAC}" presName="spacer" presStyleCnt="0"/>
      <dgm:spPr/>
    </dgm:pt>
    <dgm:pt modelId="{3E146CB6-18B3-47D0-87A6-E15C3374FC6D}" type="pres">
      <dgm:prSet presAssocID="{D705679B-C4B1-41F5-B615-3417F6550469}" presName="parentText" presStyleLbl="node1" presStyleIdx="1" presStyleCnt="4">
        <dgm:presLayoutVars>
          <dgm:chMax val="0"/>
          <dgm:bulletEnabled val="1"/>
        </dgm:presLayoutVars>
      </dgm:prSet>
      <dgm:spPr/>
    </dgm:pt>
    <dgm:pt modelId="{933F4736-312D-418E-80F3-18381F120D15}" type="pres">
      <dgm:prSet presAssocID="{5FFF1A3C-33B3-4C69-9126-1B0FA9DB5DA2}" presName="spacer" presStyleCnt="0"/>
      <dgm:spPr/>
    </dgm:pt>
    <dgm:pt modelId="{68041DC9-1B0D-4ED9-93D0-57272C6A4F46}" type="pres">
      <dgm:prSet presAssocID="{6985B1D0-0387-4DDC-9DE4-B17CD538C225}" presName="parentText" presStyleLbl="node1" presStyleIdx="2" presStyleCnt="4">
        <dgm:presLayoutVars>
          <dgm:chMax val="0"/>
          <dgm:bulletEnabled val="1"/>
        </dgm:presLayoutVars>
      </dgm:prSet>
      <dgm:spPr/>
    </dgm:pt>
    <dgm:pt modelId="{B00E69FB-718A-4406-83B2-33EC67C979C2}" type="pres">
      <dgm:prSet presAssocID="{F8BF4877-611D-441C-8BDF-B0D31B14E8A9}" presName="spacer" presStyleCnt="0"/>
      <dgm:spPr/>
    </dgm:pt>
    <dgm:pt modelId="{0FF33F75-E149-491A-B717-BEC39DCEBC73}" type="pres">
      <dgm:prSet presAssocID="{F9CC6FE7-13F2-4E5F-807E-223029E4DEB9}" presName="parentText" presStyleLbl="node1" presStyleIdx="3" presStyleCnt="4">
        <dgm:presLayoutVars>
          <dgm:chMax val="0"/>
          <dgm:bulletEnabled val="1"/>
        </dgm:presLayoutVars>
      </dgm:prSet>
      <dgm:spPr/>
    </dgm:pt>
  </dgm:ptLst>
  <dgm:cxnLst>
    <dgm:cxn modelId="{16C04900-A18F-4C97-8291-4ACF30138523}" srcId="{BB2BE937-9ABC-4E84-894C-82D1729EEBF2}" destId="{D705679B-C4B1-41F5-B615-3417F6550469}" srcOrd="1" destOrd="0" parTransId="{A7D107B9-0BFF-480E-A97A-B324DDD1E047}" sibTransId="{5FFF1A3C-33B3-4C69-9126-1B0FA9DB5DA2}"/>
    <dgm:cxn modelId="{E312112C-D15D-4F76-9BBF-5971384057D5}" type="presOf" srcId="{BB2BE937-9ABC-4E84-894C-82D1729EEBF2}" destId="{F91FF998-20F7-4CEF-8F96-97209892E96B}" srcOrd="0" destOrd="0" presId="urn:microsoft.com/office/officeart/2005/8/layout/vList2"/>
    <dgm:cxn modelId="{5959F32C-AD58-4CC8-8788-2DD12D580DD5}" type="presOf" srcId="{6985B1D0-0387-4DDC-9DE4-B17CD538C225}" destId="{68041DC9-1B0D-4ED9-93D0-57272C6A4F46}" srcOrd="0" destOrd="0" presId="urn:microsoft.com/office/officeart/2005/8/layout/vList2"/>
    <dgm:cxn modelId="{15826650-EEB6-49D2-A0EC-E8508CA44A84}" type="presOf" srcId="{F9CC6FE7-13F2-4E5F-807E-223029E4DEB9}" destId="{0FF33F75-E149-491A-B717-BEC39DCEBC73}" srcOrd="0" destOrd="0" presId="urn:microsoft.com/office/officeart/2005/8/layout/vList2"/>
    <dgm:cxn modelId="{9686AB57-092D-4692-AF9D-C55F806437A2}" type="presOf" srcId="{5F17F38F-B48E-4C52-B91D-CBBEF8864859}" destId="{56DBE8FF-1BEE-483F-9187-077EA1315677}" srcOrd="0" destOrd="0" presId="urn:microsoft.com/office/officeart/2005/8/layout/vList2"/>
    <dgm:cxn modelId="{11F8F77D-2ED7-4F36-98E5-E02828C6F04C}" srcId="{BB2BE937-9ABC-4E84-894C-82D1729EEBF2}" destId="{6985B1D0-0387-4DDC-9DE4-B17CD538C225}" srcOrd="2" destOrd="0" parTransId="{19EB2ADA-6F1E-420D-872A-D9658A7537EF}" sibTransId="{F8BF4877-611D-441C-8BDF-B0D31B14E8A9}"/>
    <dgm:cxn modelId="{EFB81B85-DF4B-4FCA-B55A-A52DA8ECE8F7}" srcId="{BB2BE937-9ABC-4E84-894C-82D1729EEBF2}" destId="{5F17F38F-B48E-4C52-B91D-CBBEF8864859}" srcOrd="0" destOrd="0" parTransId="{9D28B85C-60A2-4863-BC9E-852676B99CA1}" sibTransId="{4E64A86E-2002-47E9-9FE6-5D872478EDAC}"/>
    <dgm:cxn modelId="{B649ECBE-8DAE-4E85-9955-807BDFBBEAF0}" srcId="{BB2BE937-9ABC-4E84-894C-82D1729EEBF2}" destId="{F9CC6FE7-13F2-4E5F-807E-223029E4DEB9}" srcOrd="3" destOrd="0" parTransId="{7D54DCF1-8791-4141-9EC0-BF3C0C96EDDE}" sibTransId="{667F0A54-A9BF-4CB3-B078-DC9A43F47C32}"/>
    <dgm:cxn modelId="{967BA6F7-DA8F-47D9-958A-1F0CBC4C1509}" type="presOf" srcId="{D705679B-C4B1-41F5-B615-3417F6550469}" destId="{3E146CB6-18B3-47D0-87A6-E15C3374FC6D}" srcOrd="0" destOrd="0" presId="urn:microsoft.com/office/officeart/2005/8/layout/vList2"/>
    <dgm:cxn modelId="{ABC70B63-4B75-4D7B-9864-602B68B765DD}" type="presParOf" srcId="{F91FF998-20F7-4CEF-8F96-97209892E96B}" destId="{56DBE8FF-1BEE-483F-9187-077EA1315677}" srcOrd="0" destOrd="0" presId="urn:microsoft.com/office/officeart/2005/8/layout/vList2"/>
    <dgm:cxn modelId="{77E05575-BB86-4649-84FD-7AD4C85B55CF}" type="presParOf" srcId="{F91FF998-20F7-4CEF-8F96-97209892E96B}" destId="{4CF39FB1-528D-408A-86B6-364BD1B56C7A}" srcOrd="1" destOrd="0" presId="urn:microsoft.com/office/officeart/2005/8/layout/vList2"/>
    <dgm:cxn modelId="{CC5246FF-313E-45BE-8D38-D9A375F2B7D4}" type="presParOf" srcId="{F91FF998-20F7-4CEF-8F96-97209892E96B}" destId="{3E146CB6-18B3-47D0-87A6-E15C3374FC6D}" srcOrd="2" destOrd="0" presId="urn:microsoft.com/office/officeart/2005/8/layout/vList2"/>
    <dgm:cxn modelId="{BE953A07-0ADE-4428-87FC-4D11CC1377E6}" type="presParOf" srcId="{F91FF998-20F7-4CEF-8F96-97209892E96B}" destId="{933F4736-312D-418E-80F3-18381F120D15}" srcOrd="3" destOrd="0" presId="urn:microsoft.com/office/officeart/2005/8/layout/vList2"/>
    <dgm:cxn modelId="{558C8DCD-6E63-4CD6-9213-AF3139E2149C}" type="presParOf" srcId="{F91FF998-20F7-4CEF-8F96-97209892E96B}" destId="{68041DC9-1B0D-4ED9-93D0-57272C6A4F46}" srcOrd="4" destOrd="0" presId="urn:microsoft.com/office/officeart/2005/8/layout/vList2"/>
    <dgm:cxn modelId="{C2934A8F-2398-4AC1-86FF-01E3415300AE}" type="presParOf" srcId="{F91FF998-20F7-4CEF-8F96-97209892E96B}" destId="{B00E69FB-718A-4406-83B2-33EC67C979C2}" srcOrd="5" destOrd="0" presId="urn:microsoft.com/office/officeart/2005/8/layout/vList2"/>
    <dgm:cxn modelId="{A42F39EE-4728-48E5-BFEF-A99F3082F45A}" type="presParOf" srcId="{F91FF998-20F7-4CEF-8F96-97209892E96B}" destId="{0FF33F75-E149-491A-B717-BEC39DCEBC73}"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E36CF0-730F-402B-B8E5-774AB1627E7D}" type="doc">
      <dgm:prSet loTypeId="urn:microsoft.com/office/officeart/2005/8/layout/hierarchy1" loCatId="hierarchy" qsTypeId="urn:microsoft.com/office/officeart/2005/8/quickstyle/simple2" qsCatId="simple" csTypeId="urn:microsoft.com/office/officeart/2005/8/colors/accent5_2" csCatId="accent5"/>
      <dgm:spPr/>
      <dgm:t>
        <a:bodyPr/>
        <a:lstStyle/>
        <a:p>
          <a:endParaRPr lang="en-US"/>
        </a:p>
      </dgm:t>
    </dgm:pt>
    <dgm:pt modelId="{6693A8AA-8545-40CD-97A8-E4CD01FEA2F5}">
      <dgm:prSet/>
      <dgm:spPr/>
      <dgm:t>
        <a:bodyPr/>
        <a:lstStyle/>
        <a:p>
          <a:r>
            <a:rPr lang="en-US" b="1" dirty="0"/>
            <a:t>Facts: </a:t>
          </a:r>
          <a:r>
            <a:rPr lang="en-US" dirty="0"/>
            <a:t>Eighteen-year-old Elstad was arrested in his home for burglary, was briefly interrogated and gave an un-Mirandized incriminating statement.  He was taken to the police station and an hour later was Mirandized and then confessed. Officers subsequently typed up the confession and Elstad signed it.  His lawyer argued the second Mirandized statement was involuntary because, the first un-Mirandized statement “let the cat out of the bag.” </a:t>
          </a:r>
        </a:p>
      </dgm:t>
    </dgm:pt>
    <dgm:pt modelId="{0EFADD24-9C98-4DF9-8F03-A3B65F3D8186}" type="parTrans" cxnId="{15869F96-7E4F-4912-A65F-44A1544B5FF8}">
      <dgm:prSet/>
      <dgm:spPr/>
      <dgm:t>
        <a:bodyPr/>
        <a:lstStyle/>
        <a:p>
          <a:endParaRPr lang="en-US"/>
        </a:p>
      </dgm:t>
    </dgm:pt>
    <dgm:pt modelId="{ECAA71DF-38DE-4779-AC3E-29AB32D2A60D}" type="sibTrans" cxnId="{15869F96-7E4F-4912-A65F-44A1544B5FF8}">
      <dgm:prSet/>
      <dgm:spPr/>
      <dgm:t>
        <a:bodyPr/>
        <a:lstStyle/>
        <a:p>
          <a:endParaRPr lang="en-US"/>
        </a:p>
      </dgm:t>
    </dgm:pt>
    <dgm:pt modelId="{93511BB1-D18E-417D-959A-5FEE41AB84C1}">
      <dgm:prSet/>
      <dgm:spPr/>
      <dgm:t>
        <a:bodyPr/>
        <a:lstStyle/>
        <a:p>
          <a:r>
            <a:rPr lang="en-US" b="1" dirty="0"/>
            <a:t>Holding</a:t>
          </a:r>
          <a:r>
            <a:rPr lang="en-US" dirty="0"/>
            <a:t>: The Supreme Court held that “[T]he relevant inquiry is whether, in fact, the second statement was also voluntarily made. At any such inquiry, the finder of fact must examine the surrounding circumstances and the entire course of police conduct with respect to the suspect in evaluating the voluntariness of the statement.” At 318.  The Court also stated that the Fourth Amendments Fruits Doctrine does not apply to Miranda.</a:t>
          </a:r>
        </a:p>
      </dgm:t>
    </dgm:pt>
    <dgm:pt modelId="{CA629F39-13B5-4036-ABC6-A5A62A5457EE}" type="parTrans" cxnId="{842581C4-BE97-465E-A0AB-A752738A6FE1}">
      <dgm:prSet/>
      <dgm:spPr/>
      <dgm:t>
        <a:bodyPr/>
        <a:lstStyle/>
        <a:p>
          <a:endParaRPr lang="en-US"/>
        </a:p>
      </dgm:t>
    </dgm:pt>
    <dgm:pt modelId="{9E4A1EE0-5CF9-42E9-B888-7438E41ECA09}" type="sibTrans" cxnId="{842581C4-BE97-465E-A0AB-A752738A6FE1}">
      <dgm:prSet/>
      <dgm:spPr/>
      <dgm:t>
        <a:bodyPr/>
        <a:lstStyle/>
        <a:p>
          <a:endParaRPr lang="en-US"/>
        </a:p>
      </dgm:t>
    </dgm:pt>
    <dgm:pt modelId="{CF9B96F1-DCCB-4BF6-8A89-5F13B9066012}" type="pres">
      <dgm:prSet presAssocID="{CCE36CF0-730F-402B-B8E5-774AB1627E7D}" presName="hierChild1" presStyleCnt="0">
        <dgm:presLayoutVars>
          <dgm:chPref val="1"/>
          <dgm:dir/>
          <dgm:animOne val="branch"/>
          <dgm:animLvl val="lvl"/>
          <dgm:resizeHandles/>
        </dgm:presLayoutVars>
      </dgm:prSet>
      <dgm:spPr/>
    </dgm:pt>
    <dgm:pt modelId="{A2C19F34-764B-487E-88CA-C2408A58F2A5}" type="pres">
      <dgm:prSet presAssocID="{6693A8AA-8545-40CD-97A8-E4CD01FEA2F5}" presName="hierRoot1" presStyleCnt="0"/>
      <dgm:spPr/>
    </dgm:pt>
    <dgm:pt modelId="{8DBFDCB5-8674-459B-9216-F2C567ED2E2C}" type="pres">
      <dgm:prSet presAssocID="{6693A8AA-8545-40CD-97A8-E4CD01FEA2F5}" presName="composite" presStyleCnt="0"/>
      <dgm:spPr/>
    </dgm:pt>
    <dgm:pt modelId="{5250D7CC-FD27-4219-B7E6-967F42FDFB5F}" type="pres">
      <dgm:prSet presAssocID="{6693A8AA-8545-40CD-97A8-E4CD01FEA2F5}" presName="background" presStyleLbl="node0" presStyleIdx="0" presStyleCnt="2"/>
      <dgm:spPr/>
    </dgm:pt>
    <dgm:pt modelId="{D9B4118B-BEFC-4E65-A86C-D778E37EF43D}" type="pres">
      <dgm:prSet presAssocID="{6693A8AA-8545-40CD-97A8-E4CD01FEA2F5}" presName="text" presStyleLbl="fgAcc0" presStyleIdx="0" presStyleCnt="2" custLinFactNeighborX="5571" custLinFactNeighborY="52316">
        <dgm:presLayoutVars>
          <dgm:chPref val="3"/>
        </dgm:presLayoutVars>
      </dgm:prSet>
      <dgm:spPr/>
    </dgm:pt>
    <dgm:pt modelId="{7596D80E-AE93-4B7B-96E8-393566940DE2}" type="pres">
      <dgm:prSet presAssocID="{6693A8AA-8545-40CD-97A8-E4CD01FEA2F5}" presName="hierChild2" presStyleCnt="0"/>
      <dgm:spPr/>
    </dgm:pt>
    <dgm:pt modelId="{3066008B-557F-4B54-82FC-114DC2894AA6}" type="pres">
      <dgm:prSet presAssocID="{93511BB1-D18E-417D-959A-5FEE41AB84C1}" presName="hierRoot1" presStyleCnt="0"/>
      <dgm:spPr/>
    </dgm:pt>
    <dgm:pt modelId="{FE7DB01E-9458-41F5-8BAA-2CC3E6F90D22}" type="pres">
      <dgm:prSet presAssocID="{93511BB1-D18E-417D-959A-5FEE41AB84C1}" presName="composite" presStyleCnt="0"/>
      <dgm:spPr/>
    </dgm:pt>
    <dgm:pt modelId="{E0CE874F-C35B-4862-B49C-1599383A2099}" type="pres">
      <dgm:prSet presAssocID="{93511BB1-D18E-417D-959A-5FEE41AB84C1}" presName="background" presStyleLbl="node0" presStyleIdx="1" presStyleCnt="2"/>
      <dgm:spPr/>
    </dgm:pt>
    <dgm:pt modelId="{B99889EB-ECDB-4BAA-9288-98719422EB87}" type="pres">
      <dgm:prSet presAssocID="{93511BB1-D18E-417D-959A-5FEE41AB84C1}" presName="text" presStyleLbl="fgAcc0" presStyleIdx="1" presStyleCnt="2" custLinFactNeighborX="28328" custLinFactNeighborY="-61597">
        <dgm:presLayoutVars>
          <dgm:chPref val="3"/>
        </dgm:presLayoutVars>
      </dgm:prSet>
      <dgm:spPr/>
    </dgm:pt>
    <dgm:pt modelId="{488F1769-DE46-41B5-9817-2220003BC243}" type="pres">
      <dgm:prSet presAssocID="{93511BB1-D18E-417D-959A-5FEE41AB84C1}" presName="hierChild2" presStyleCnt="0"/>
      <dgm:spPr/>
    </dgm:pt>
  </dgm:ptLst>
  <dgm:cxnLst>
    <dgm:cxn modelId="{20C7AE06-98C3-49E8-9301-56F783B8798F}" type="presOf" srcId="{CCE36CF0-730F-402B-B8E5-774AB1627E7D}" destId="{CF9B96F1-DCCB-4BF6-8A89-5F13B9066012}" srcOrd="0" destOrd="0" presId="urn:microsoft.com/office/officeart/2005/8/layout/hierarchy1"/>
    <dgm:cxn modelId="{85473127-1216-44EB-B7B6-8897D150E684}" type="presOf" srcId="{93511BB1-D18E-417D-959A-5FEE41AB84C1}" destId="{B99889EB-ECDB-4BAA-9288-98719422EB87}" srcOrd="0" destOrd="0" presId="urn:microsoft.com/office/officeart/2005/8/layout/hierarchy1"/>
    <dgm:cxn modelId="{15869F96-7E4F-4912-A65F-44A1544B5FF8}" srcId="{CCE36CF0-730F-402B-B8E5-774AB1627E7D}" destId="{6693A8AA-8545-40CD-97A8-E4CD01FEA2F5}" srcOrd="0" destOrd="0" parTransId="{0EFADD24-9C98-4DF9-8F03-A3B65F3D8186}" sibTransId="{ECAA71DF-38DE-4779-AC3E-29AB32D2A60D}"/>
    <dgm:cxn modelId="{842581C4-BE97-465E-A0AB-A752738A6FE1}" srcId="{CCE36CF0-730F-402B-B8E5-774AB1627E7D}" destId="{93511BB1-D18E-417D-959A-5FEE41AB84C1}" srcOrd="1" destOrd="0" parTransId="{CA629F39-13B5-4036-ABC6-A5A62A5457EE}" sibTransId="{9E4A1EE0-5CF9-42E9-B888-7438E41ECA09}"/>
    <dgm:cxn modelId="{91FA6BEB-8C1E-4A10-B566-557983363C83}" type="presOf" srcId="{6693A8AA-8545-40CD-97A8-E4CD01FEA2F5}" destId="{D9B4118B-BEFC-4E65-A86C-D778E37EF43D}" srcOrd="0" destOrd="0" presId="urn:microsoft.com/office/officeart/2005/8/layout/hierarchy1"/>
    <dgm:cxn modelId="{C784A396-B738-4668-B672-3FF7B571748F}" type="presParOf" srcId="{CF9B96F1-DCCB-4BF6-8A89-5F13B9066012}" destId="{A2C19F34-764B-487E-88CA-C2408A58F2A5}" srcOrd="0" destOrd="0" presId="urn:microsoft.com/office/officeart/2005/8/layout/hierarchy1"/>
    <dgm:cxn modelId="{935687DF-3702-4AA4-B4A3-88EE93B931E5}" type="presParOf" srcId="{A2C19F34-764B-487E-88CA-C2408A58F2A5}" destId="{8DBFDCB5-8674-459B-9216-F2C567ED2E2C}" srcOrd="0" destOrd="0" presId="urn:microsoft.com/office/officeart/2005/8/layout/hierarchy1"/>
    <dgm:cxn modelId="{7553FBA0-9D27-4266-9C7D-3B3432EC420E}" type="presParOf" srcId="{8DBFDCB5-8674-459B-9216-F2C567ED2E2C}" destId="{5250D7CC-FD27-4219-B7E6-967F42FDFB5F}" srcOrd="0" destOrd="0" presId="urn:microsoft.com/office/officeart/2005/8/layout/hierarchy1"/>
    <dgm:cxn modelId="{D7105551-FA21-4920-82DC-ED43D1E5E598}" type="presParOf" srcId="{8DBFDCB5-8674-459B-9216-F2C567ED2E2C}" destId="{D9B4118B-BEFC-4E65-A86C-D778E37EF43D}" srcOrd="1" destOrd="0" presId="urn:microsoft.com/office/officeart/2005/8/layout/hierarchy1"/>
    <dgm:cxn modelId="{6CD51D2D-59A7-4038-B701-92BC57ED6427}" type="presParOf" srcId="{A2C19F34-764B-487E-88CA-C2408A58F2A5}" destId="{7596D80E-AE93-4B7B-96E8-393566940DE2}" srcOrd="1" destOrd="0" presId="urn:microsoft.com/office/officeart/2005/8/layout/hierarchy1"/>
    <dgm:cxn modelId="{3D842AA8-6206-4460-8B91-B80A5ECB5C7B}" type="presParOf" srcId="{CF9B96F1-DCCB-4BF6-8A89-5F13B9066012}" destId="{3066008B-557F-4B54-82FC-114DC2894AA6}" srcOrd="1" destOrd="0" presId="urn:microsoft.com/office/officeart/2005/8/layout/hierarchy1"/>
    <dgm:cxn modelId="{DD450743-F537-4A8D-A589-870F1CAE2AE7}" type="presParOf" srcId="{3066008B-557F-4B54-82FC-114DC2894AA6}" destId="{FE7DB01E-9458-41F5-8BAA-2CC3E6F90D22}" srcOrd="0" destOrd="0" presId="urn:microsoft.com/office/officeart/2005/8/layout/hierarchy1"/>
    <dgm:cxn modelId="{8283BEEC-A7E6-4F90-A0BA-85C3933A9E71}" type="presParOf" srcId="{FE7DB01E-9458-41F5-8BAA-2CC3E6F90D22}" destId="{E0CE874F-C35B-4862-B49C-1599383A2099}" srcOrd="0" destOrd="0" presId="urn:microsoft.com/office/officeart/2005/8/layout/hierarchy1"/>
    <dgm:cxn modelId="{12B57CD6-4BA3-4BFD-AEE1-619DAAB9226C}" type="presParOf" srcId="{FE7DB01E-9458-41F5-8BAA-2CC3E6F90D22}" destId="{B99889EB-ECDB-4BAA-9288-98719422EB87}" srcOrd="1" destOrd="0" presId="urn:microsoft.com/office/officeart/2005/8/layout/hierarchy1"/>
    <dgm:cxn modelId="{0F627ED4-008F-4513-85D4-30895F7D3F1C}" type="presParOf" srcId="{3066008B-557F-4B54-82FC-114DC2894AA6}" destId="{488F1769-DE46-41B5-9817-2220003BC243}" srcOrd="1" destOrd="0" presId="urn:microsoft.com/office/officeart/2005/8/layout/hierarchy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66B9BD-ABA4-4468-AC60-C9EF4AE81B3E}"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D4774A6B-05A9-4AED-B0C7-3C1303494CD3}">
      <dgm:prSet/>
      <dgm:spPr/>
      <dgm:t>
        <a:bodyPr/>
        <a:lstStyle/>
        <a:p>
          <a:pPr algn="l"/>
          <a:r>
            <a:rPr lang="en-US" b="1" dirty="0"/>
            <a:t>Facts</a:t>
          </a:r>
          <a:r>
            <a:rPr lang="en-US" dirty="0"/>
            <a:t>: Defendant was a 13-year-old 7</a:t>
          </a:r>
          <a:r>
            <a:rPr lang="en-US" baseline="30000" dirty="0"/>
            <a:t>th</a:t>
          </a:r>
          <a:r>
            <a:rPr lang="en-US" dirty="0"/>
            <a:t> grader attending middle school when he was removed from his classroom by a uniformed police officer, escorted to a closed-door conference room, and questioned by police for at least a half hour about residential burglaries. At the start of questioning the 13-year-old was not given </a:t>
          </a:r>
          <a:r>
            <a:rPr lang="en-US" i="1" dirty="0"/>
            <a:t>Miranda</a:t>
          </a:r>
          <a:r>
            <a:rPr lang="en-US" dirty="0"/>
            <a:t> warnings, the opportunity to speak to his grandmother (his legal guardian), nor was he informed he was free to leave.</a:t>
          </a:r>
        </a:p>
      </dgm:t>
    </dgm:pt>
    <dgm:pt modelId="{FBBB0CEE-64A0-4105-AF47-092A09C65DC4}" type="parTrans" cxnId="{AAA83846-E597-4315-829E-71BCCB6D3525}">
      <dgm:prSet/>
      <dgm:spPr/>
      <dgm:t>
        <a:bodyPr/>
        <a:lstStyle/>
        <a:p>
          <a:endParaRPr lang="en-US"/>
        </a:p>
      </dgm:t>
    </dgm:pt>
    <dgm:pt modelId="{4D3F8276-20FD-49DF-AFC3-DFB4EC218F4C}" type="sibTrans" cxnId="{AAA83846-E597-4315-829E-71BCCB6D3525}">
      <dgm:prSet/>
      <dgm:spPr/>
      <dgm:t>
        <a:bodyPr/>
        <a:lstStyle/>
        <a:p>
          <a:endParaRPr lang="en-US"/>
        </a:p>
      </dgm:t>
    </dgm:pt>
    <dgm:pt modelId="{2735F626-44EC-488A-84BF-A28F4915268D}">
      <dgm:prSet/>
      <dgm:spPr/>
      <dgm:t>
        <a:bodyPr/>
        <a:lstStyle/>
        <a:p>
          <a:pPr algn="l"/>
          <a:r>
            <a:rPr lang="en-US" b="1" dirty="0"/>
            <a:t>Issue</a:t>
          </a:r>
          <a:r>
            <a:rPr lang="en-US" dirty="0"/>
            <a:t>: Is the age of child subjected to police questioning relevant to the custody analysis?</a:t>
          </a:r>
        </a:p>
      </dgm:t>
    </dgm:pt>
    <dgm:pt modelId="{8390CF58-6537-41D1-82FE-0D2B106026ED}" type="parTrans" cxnId="{AE051DCB-1FCA-4946-A257-17330D4D153D}">
      <dgm:prSet/>
      <dgm:spPr/>
      <dgm:t>
        <a:bodyPr/>
        <a:lstStyle/>
        <a:p>
          <a:endParaRPr lang="en-US"/>
        </a:p>
      </dgm:t>
    </dgm:pt>
    <dgm:pt modelId="{2C919BB7-781F-4FEC-9165-102670052AF6}" type="sibTrans" cxnId="{AE051DCB-1FCA-4946-A257-17330D4D153D}">
      <dgm:prSet/>
      <dgm:spPr/>
      <dgm:t>
        <a:bodyPr/>
        <a:lstStyle/>
        <a:p>
          <a:endParaRPr lang="en-US"/>
        </a:p>
      </dgm:t>
    </dgm:pt>
    <dgm:pt modelId="{20EB23D4-F578-42AC-8749-A8CC66C0D4B1}">
      <dgm:prSet/>
      <dgm:spPr/>
      <dgm:t>
        <a:bodyPr/>
        <a:lstStyle/>
        <a:p>
          <a:pPr algn="l"/>
          <a:r>
            <a:rPr lang="en-US" b="1" dirty="0"/>
            <a:t>Holding</a:t>
          </a:r>
          <a:r>
            <a:rPr lang="en-US" dirty="0"/>
            <a:t>: The Supreme Court held that that a child’s age properly informs the </a:t>
          </a:r>
          <a:r>
            <a:rPr lang="en-US" i="1" dirty="0"/>
            <a:t>Miranda</a:t>
          </a:r>
          <a:r>
            <a:rPr lang="en-US" dirty="0"/>
            <a:t> custody analysis.</a:t>
          </a:r>
        </a:p>
      </dgm:t>
    </dgm:pt>
    <dgm:pt modelId="{EBD5C638-13DF-4DF7-B8B2-7EE163E38D76}" type="parTrans" cxnId="{B8CC2D52-7740-48D6-AD48-119EB2CEC3F8}">
      <dgm:prSet/>
      <dgm:spPr/>
      <dgm:t>
        <a:bodyPr/>
        <a:lstStyle/>
        <a:p>
          <a:endParaRPr lang="en-US"/>
        </a:p>
      </dgm:t>
    </dgm:pt>
    <dgm:pt modelId="{AD6B131F-7BFD-45FD-BFE1-2D93EE5BD45F}" type="sibTrans" cxnId="{B8CC2D52-7740-48D6-AD48-119EB2CEC3F8}">
      <dgm:prSet/>
      <dgm:spPr/>
      <dgm:t>
        <a:bodyPr/>
        <a:lstStyle/>
        <a:p>
          <a:endParaRPr lang="en-US"/>
        </a:p>
      </dgm:t>
    </dgm:pt>
    <dgm:pt modelId="{F6BC987E-59E2-43D1-A6EB-C439738A650F}" type="pres">
      <dgm:prSet presAssocID="{1D66B9BD-ABA4-4468-AC60-C9EF4AE81B3E}" presName="Name0" presStyleCnt="0">
        <dgm:presLayoutVars>
          <dgm:dir/>
          <dgm:animLvl val="lvl"/>
          <dgm:resizeHandles val="exact"/>
        </dgm:presLayoutVars>
      </dgm:prSet>
      <dgm:spPr/>
    </dgm:pt>
    <dgm:pt modelId="{25477D7F-5C8C-470F-943B-AAB04B628F27}" type="pres">
      <dgm:prSet presAssocID="{20EB23D4-F578-42AC-8749-A8CC66C0D4B1}" presName="boxAndChildren" presStyleCnt="0"/>
      <dgm:spPr/>
    </dgm:pt>
    <dgm:pt modelId="{E46000D7-394D-45BA-BFCF-F719DD9069B4}" type="pres">
      <dgm:prSet presAssocID="{20EB23D4-F578-42AC-8749-A8CC66C0D4B1}" presName="parentTextBox" presStyleLbl="node1" presStyleIdx="0" presStyleCnt="3" custLinFactNeighborX="-120" custLinFactNeighborY="401"/>
      <dgm:spPr/>
    </dgm:pt>
    <dgm:pt modelId="{25B17328-35EC-4603-B3D8-BFB113C719DD}" type="pres">
      <dgm:prSet presAssocID="{2C919BB7-781F-4FEC-9165-102670052AF6}" presName="sp" presStyleCnt="0"/>
      <dgm:spPr/>
    </dgm:pt>
    <dgm:pt modelId="{72AC755F-9784-489C-A9A5-D22D8D7FB698}" type="pres">
      <dgm:prSet presAssocID="{2735F626-44EC-488A-84BF-A28F4915268D}" presName="arrowAndChildren" presStyleCnt="0"/>
      <dgm:spPr/>
    </dgm:pt>
    <dgm:pt modelId="{1407872D-6CF9-47A2-BCCF-9CCA6B6DBE66}" type="pres">
      <dgm:prSet presAssocID="{2735F626-44EC-488A-84BF-A28F4915268D}" presName="parentTextArrow" presStyleLbl="node1" presStyleIdx="1" presStyleCnt="3"/>
      <dgm:spPr/>
    </dgm:pt>
    <dgm:pt modelId="{69900C2D-90F4-40B7-8465-3E4AB98D3AD7}" type="pres">
      <dgm:prSet presAssocID="{4D3F8276-20FD-49DF-AFC3-DFB4EC218F4C}" presName="sp" presStyleCnt="0"/>
      <dgm:spPr/>
    </dgm:pt>
    <dgm:pt modelId="{8B9A5001-F4FA-403C-B586-8AF37EAAC648}" type="pres">
      <dgm:prSet presAssocID="{D4774A6B-05A9-4AED-B0C7-3C1303494CD3}" presName="arrowAndChildren" presStyleCnt="0"/>
      <dgm:spPr/>
    </dgm:pt>
    <dgm:pt modelId="{90F394C3-13B4-428C-B904-31E324EA8FFE}" type="pres">
      <dgm:prSet presAssocID="{D4774A6B-05A9-4AED-B0C7-3C1303494CD3}" presName="parentTextArrow" presStyleLbl="node1" presStyleIdx="2" presStyleCnt="3"/>
      <dgm:spPr/>
    </dgm:pt>
  </dgm:ptLst>
  <dgm:cxnLst>
    <dgm:cxn modelId="{70FDB32F-A127-49A2-A493-38B20A60DAD1}" type="presOf" srcId="{D4774A6B-05A9-4AED-B0C7-3C1303494CD3}" destId="{90F394C3-13B4-428C-B904-31E324EA8FFE}" srcOrd="0" destOrd="0" presId="urn:microsoft.com/office/officeart/2005/8/layout/process4"/>
    <dgm:cxn modelId="{F0BB9C43-F815-4B10-9615-E579C3CF16B6}" type="presOf" srcId="{20EB23D4-F578-42AC-8749-A8CC66C0D4B1}" destId="{E46000D7-394D-45BA-BFCF-F719DD9069B4}" srcOrd="0" destOrd="0" presId="urn:microsoft.com/office/officeart/2005/8/layout/process4"/>
    <dgm:cxn modelId="{AAA83846-E597-4315-829E-71BCCB6D3525}" srcId="{1D66B9BD-ABA4-4468-AC60-C9EF4AE81B3E}" destId="{D4774A6B-05A9-4AED-B0C7-3C1303494CD3}" srcOrd="0" destOrd="0" parTransId="{FBBB0CEE-64A0-4105-AF47-092A09C65DC4}" sibTransId="{4D3F8276-20FD-49DF-AFC3-DFB4EC218F4C}"/>
    <dgm:cxn modelId="{B8CC2D52-7740-48D6-AD48-119EB2CEC3F8}" srcId="{1D66B9BD-ABA4-4468-AC60-C9EF4AE81B3E}" destId="{20EB23D4-F578-42AC-8749-A8CC66C0D4B1}" srcOrd="2" destOrd="0" parTransId="{EBD5C638-13DF-4DF7-B8B2-7EE163E38D76}" sibTransId="{AD6B131F-7BFD-45FD-BFE1-2D93EE5BD45F}"/>
    <dgm:cxn modelId="{A8EFF793-4879-4CAE-B317-E4FDE7130B9C}" type="presOf" srcId="{1D66B9BD-ABA4-4468-AC60-C9EF4AE81B3E}" destId="{F6BC987E-59E2-43D1-A6EB-C439738A650F}" srcOrd="0" destOrd="0" presId="urn:microsoft.com/office/officeart/2005/8/layout/process4"/>
    <dgm:cxn modelId="{AE051DCB-1FCA-4946-A257-17330D4D153D}" srcId="{1D66B9BD-ABA4-4468-AC60-C9EF4AE81B3E}" destId="{2735F626-44EC-488A-84BF-A28F4915268D}" srcOrd="1" destOrd="0" parTransId="{8390CF58-6537-41D1-82FE-0D2B106026ED}" sibTransId="{2C919BB7-781F-4FEC-9165-102670052AF6}"/>
    <dgm:cxn modelId="{02E35BFE-6562-4C06-B499-82358FB712D4}" type="presOf" srcId="{2735F626-44EC-488A-84BF-A28F4915268D}" destId="{1407872D-6CF9-47A2-BCCF-9CCA6B6DBE66}" srcOrd="0" destOrd="0" presId="urn:microsoft.com/office/officeart/2005/8/layout/process4"/>
    <dgm:cxn modelId="{BD3C2BD7-DB55-4F24-9BD7-34A36B4F9D7B}" type="presParOf" srcId="{F6BC987E-59E2-43D1-A6EB-C439738A650F}" destId="{25477D7F-5C8C-470F-943B-AAB04B628F27}" srcOrd="0" destOrd="0" presId="urn:microsoft.com/office/officeart/2005/8/layout/process4"/>
    <dgm:cxn modelId="{55D25263-F5C4-4E87-926D-07CF2B87123F}" type="presParOf" srcId="{25477D7F-5C8C-470F-943B-AAB04B628F27}" destId="{E46000D7-394D-45BA-BFCF-F719DD9069B4}" srcOrd="0" destOrd="0" presId="urn:microsoft.com/office/officeart/2005/8/layout/process4"/>
    <dgm:cxn modelId="{E2784CE4-9D53-4260-8984-D3214180DFE6}" type="presParOf" srcId="{F6BC987E-59E2-43D1-A6EB-C439738A650F}" destId="{25B17328-35EC-4603-B3D8-BFB113C719DD}" srcOrd="1" destOrd="0" presId="urn:microsoft.com/office/officeart/2005/8/layout/process4"/>
    <dgm:cxn modelId="{83DBA829-7DCC-42B2-B7AE-78F1A4DD00AC}" type="presParOf" srcId="{F6BC987E-59E2-43D1-A6EB-C439738A650F}" destId="{72AC755F-9784-489C-A9A5-D22D8D7FB698}" srcOrd="2" destOrd="0" presId="urn:microsoft.com/office/officeart/2005/8/layout/process4"/>
    <dgm:cxn modelId="{57050543-AC54-430F-AC4A-581116E58A6B}" type="presParOf" srcId="{72AC755F-9784-489C-A9A5-D22D8D7FB698}" destId="{1407872D-6CF9-47A2-BCCF-9CCA6B6DBE66}" srcOrd="0" destOrd="0" presId="urn:microsoft.com/office/officeart/2005/8/layout/process4"/>
    <dgm:cxn modelId="{79BD4F59-9A4D-4CDD-BD21-EA5D30D68094}" type="presParOf" srcId="{F6BC987E-59E2-43D1-A6EB-C439738A650F}" destId="{69900C2D-90F4-40B7-8465-3E4AB98D3AD7}" srcOrd="3" destOrd="0" presId="urn:microsoft.com/office/officeart/2005/8/layout/process4"/>
    <dgm:cxn modelId="{55C58F43-FE5F-46E9-BFD3-2A4A7300320D}" type="presParOf" srcId="{F6BC987E-59E2-43D1-A6EB-C439738A650F}" destId="{8B9A5001-F4FA-403C-B586-8AF37EAAC648}" srcOrd="4" destOrd="0" presId="urn:microsoft.com/office/officeart/2005/8/layout/process4"/>
    <dgm:cxn modelId="{CE44F94C-17C1-4E3D-B366-C68EF2800250}" type="presParOf" srcId="{8B9A5001-F4FA-403C-B586-8AF37EAAC648}" destId="{90F394C3-13B4-428C-B904-31E324EA8FFE}"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DBE8FF-1BEE-483F-9187-077EA1315677}">
      <dsp:nvSpPr>
        <dsp:cNvPr id="0" name=""/>
        <dsp:cNvSpPr/>
      </dsp:nvSpPr>
      <dsp:spPr>
        <a:xfrm>
          <a:off x="0" y="71356"/>
          <a:ext cx="10515600" cy="99815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You have the right to remain silent.</a:t>
          </a:r>
        </a:p>
      </dsp:txBody>
      <dsp:txXfrm>
        <a:off x="48726" y="120082"/>
        <a:ext cx="10418148" cy="900704"/>
      </dsp:txXfrm>
    </dsp:sp>
    <dsp:sp modelId="{3E146CB6-18B3-47D0-87A6-E15C3374FC6D}">
      <dsp:nvSpPr>
        <dsp:cNvPr id="0" name=""/>
        <dsp:cNvSpPr/>
      </dsp:nvSpPr>
      <dsp:spPr>
        <a:xfrm>
          <a:off x="0" y="1141512"/>
          <a:ext cx="10515600" cy="99815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Anything you say can and will be used against you in a court of law.</a:t>
          </a:r>
        </a:p>
      </dsp:txBody>
      <dsp:txXfrm>
        <a:off x="48726" y="1190238"/>
        <a:ext cx="10418148" cy="900704"/>
      </dsp:txXfrm>
    </dsp:sp>
    <dsp:sp modelId="{68041DC9-1B0D-4ED9-93D0-57272C6A4F46}">
      <dsp:nvSpPr>
        <dsp:cNvPr id="0" name=""/>
        <dsp:cNvSpPr/>
      </dsp:nvSpPr>
      <dsp:spPr>
        <a:xfrm>
          <a:off x="0" y="2211669"/>
          <a:ext cx="10515600" cy="99815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You have the right to the presence of an attorney prior to questioning, and to have an attorney present with you during questioning if you so desire</a:t>
          </a:r>
        </a:p>
      </dsp:txBody>
      <dsp:txXfrm>
        <a:off x="48726" y="2260395"/>
        <a:ext cx="10418148" cy="900704"/>
      </dsp:txXfrm>
    </dsp:sp>
    <dsp:sp modelId="{0FF33F75-E149-491A-B717-BEC39DCEBC73}">
      <dsp:nvSpPr>
        <dsp:cNvPr id="0" name=""/>
        <dsp:cNvSpPr/>
      </dsp:nvSpPr>
      <dsp:spPr>
        <a:xfrm>
          <a:off x="0" y="3281825"/>
          <a:ext cx="10515600" cy="99815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l" defTabSz="1111250">
            <a:lnSpc>
              <a:spcPct val="90000"/>
            </a:lnSpc>
            <a:spcBef>
              <a:spcPct val="0"/>
            </a:spcBef>
            <a:spcAft>
              <a:spcPct val="35000"/>
            </a:spcAft>
            <a:buNone/>
          </a:pPr>
          <a:r>
            <a:rPr lang="en-US" sz="2500" kern="1200" dirty="0"/>
            <a:t>If you cannot afford an attorney one will be appointed for you prior to any questioning if you so desire.  Miranda v. Arizona, 384 U.S. 436, 479 (1966).</a:t>
          </a:r>
        </a:p>
      </dsp:txBody>
      <dsp:txXfrm>
        <a:off x="48726" y="3330551"/>
        <a:ext cx="10418148" cy="90070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50D7CC-FD27-4219-B7E6-967F42FDFB5F}">
      <dsp:nvSpPr>
        <dsp:cNvPr id="0" name=""/>
        <dsp:cNvSpPr/>
      </dsp:nvSpPr>
      <dsp:spPr>
        <a:xfrm>
          <a:off x="267492" y="3287308"/>
          <a:ext cx="4777086" cy="303345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D9B4118B-BEFC-4E65-A86C-D778E37EF43D}">
      <dsp:nvSpPr>
        <dsp:cNvPr id="0" name=""/>
        <dsp:cNvSpPr/>
      </dsp:nvSpPr>
      <dsp:spPr>
        <a:xfrm>
          <a:off x="798279" y="3791556"/>
          <a:ext cx="4777086" cy="3033450"/>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Facts: </a:t>
          </a:r>
          <a:r>
            <a:rPr lang="en-US" sz="1700" kern="1200" dirty="0"/>
            <a:t>Eighteen-year-old Elstad was arrested in his home for burglary, was briefly interrogated and gave an un-Mirandized incriminating statement.  He was taken to the police station and an hour later was Mirandized and then confessed. Officers subsequently typed up the confession and Elstad signed it.  His lawyer argued the second Mirandized statement was involuntary because, the first un-Mirandized statement “let the cat out of the bag.” </a:t>
          </a:r>
        </a:p>
      </dsp:txBody>
      <dsp:txXfrm>
        <a:off x="887126" y="3880403"/>
        <a:ext cx="4599392" cy="2855756"/>
      </dsp:txXfrm>
    </dsp:sp>
    <dsp:sp modelId="{E0CE874F-C35B-4862-B49C-1599383A2099}">
      <dsp:nvSpPr>
        <dsp:cNvPr id="0" name=""/>
        <dsp:cNvSpPr/>
      </dsp:nvSpPr>
      <dsp:spPr>
        <a:xfrm>
          <a:off x="5841383" y="-168185"/>
          <a:ext cx="4777086" cy="3033450"/>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99889EB-ECDB-4BAA-9288-98719422EB87}">
      <dsp:nvSpPr>
        <dsp:cNvPr id="0" name=""/>
        <dsp:cNvSpPr/>
      </dsp:nvSpPr>
      <dsp:spPr>
        <a:xfrm>
          <a:off x="6372171" y="336062"/>
          <a:ext cx="4777086" cy="3033450"/>
        </a:xfrm>
        <a:prstGeom prst="roundRect">
          <a:avLst>
            <a:gd name="adj" fmla="val 10000"/>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t>Holding</a:t>
          </a:r>
          <a:r>
            <a:rPr lang="en-US" sz="1700" kern="1200" dirty="0"/>
            <a:t>: The Supreme Court held that “[T]he relevant inquiry is whether, in fact, the second statement was also voluntarily made. At any such inquiry, the finder of fact must examine the surrounding circumstances and the entire course of police conduct with respect to the suspect in evaluating the voluntariness of the statement.” At 318.  The Court also stated that the Fourth Amendments Fruits Doctrine does not apply to Miranda.</a:t>
          </a:r>
        </a:p>
      </dsp:txBody>
      <dsp:txXfrm>
        <a:off x="6461018" y="424909"/>
        <a:ext cx="4599392" cy="28557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000D7-394D-45BA-BFCF-F719DD9069B4}">
      <dsp:nvSpPr>
        <dsp:cNvPr id="0" name=""/>
        <dsp:cNvSpPr/>
      </dsp:nvSpPr>
      <dsp:spPr>
        <a:xfrm>
          <a:off x="0" y="3969510"/>
          <a:ext cx="4916840" cy="130257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l" defTabSz="488950">
            <a:lnSpc>
              <a:spcPct val="90000"/>
            </a:lnSpc>
            <a:spcBef>
              <a:spcPct val="0"/>
            </a:spcBef>
            <a:spcAft>
              <a:spcPct val="35000"/>
            </a:spcAft>
            <a:buNone/>
          </a:pPr>
          <a:r>
            <a:rPr lang="en-US" sz="1100" b="1" kern="1200" dirty="0"/>
            <a:t>Holding</a:t>
          </a:r>
          <a:r>
            <a:rPr lang="en-US" sz="1100" kern="1200" dirty="0"/>
            <a:t>: The Supreme Court held that that a child’s age properly informs the </a:t>
          </a:r>
          <a:r>
            <a:rPr lang="en-US" sz="1100" i="1" kern="1200" dirty="0"/>
            <a:t>Miranda</a:t>
          </a:r>
          <a:r>
            <a:rPr lang="en-US" sz="1100" kern="1200" dirty="0"/>
            <a:t> custody analysis.</a:t>
          </a:r>
        </a:p>
      </dsp:txBody>
      <dsp:txXfrm>
        <a:off x="0" y="3969510"/>
        <a:ext cx="4916840" cy="1302575"/>
      </dsp:txXfrm>
    </dsp:sp>
    <dsp:sp modelId="{1407872D-6CF9-47A2-BCCF-9CCA6B6DBE66}">
      <dsp:nvSpPr>
        <dsp:cNvPr id="0" name=""/>
        <dsp:cNvSpPr/>
      </dsp:nvSpPr>
      <dsp:spPr>
        <a:xfrm rot="10800000">
          <a:off x="0" y="1984755"/>
          <a:ext cx="4916840" cy="2003361"/>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l" defTabSz="488950">
            <a:lnSpc>
              <a:spcPct val="90000"/>
            </a:lnSpc>
            <a:spcBef>
              <a:spcPct val="0"/>
            </a:spcBef>
            <a:spcAft>
              <a:spcPct val="35000"/>
            </a:spcAft>
            <a:buNone/>
          </a:pPr>
          <a:r>
            <a:rPr lang="en-US" sz="1100" b="1" kern="1200" dirty="0"/>
            <a:t>Issue</a:t>
          </a:r>
          <a:r>
            <a:rPr lang="en-US" sz="1100" kern="1200" dirty="0"/>
            <a:t>: Is the age of child subjected to police questioning relevant to the custody analysis?</a:t>
          </a:r>
        </a:p>
      </dsp:txBody>
      <dsp:txXfrm rot="10800000">
        <a:off x="0" y="1984755"/>
        <a:ext cx="4916840" cy="1301724"/>
      </dsp:txXfrm>
    </dsp:sp>
    <dsp:sp modelId="{90F394C3-13B4-428C-B904-31E324EA8FFE}">
      <dsp:nvSpPr>
        <dsp:cNvPr id="0" name=""/>
        <dsp:cNvSpPr/>
      </dsp:nvSpPr>
      <dsp:spPr>
        <a:xfrm rot="10800000">
          <a:off x="0" y="931"/>
          <a:ext cx="4916840" cy="2003361"/>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l" defTabSz="488950">
            <a:lnSpc>
              <a:spcPct val="90000"/>
            </a:lnSpc>
            <a:spcBef>
              <a:spcPct val="0"/>
            </a:spcBef>
            <a:spcAft>
              <a:spcPct val="35000"/>
            </a:spcAft>
            <a:buNone/>
          </a:pPr>
          <a:r>
            <a:rPr lang="en-US" sz="1100" b="1" kern="1200" dirty="0"/>
            <a:t>Facts</a:t>
          </a:r>
          <a:r>
            <a:rPr lang="en-US" sz="1100" kern="1200" dirty="0"/>
            <a:t>: Defendant was a 13-year-old 7</a:t>
          </a:r>
          <a:r>
            <a:rPr lang="en-US" sz="1100" kern="1200" baseline="30000" dirty="0"/>
            <a:t>th</a:t>
          </a:r>
          <a:r>
            <a:rPr lang="en-US" sz="1100" kern="1200" dirty="0"/>
            <a:t> grader attending middle school when he was removed from his classroom by a uniformed police officer, escorted to a closed-door conference room, and questioned by police for at least a half hour about residential burglaries. At the start of questioning the 13-year-old was not given </a:t>
          </a:r>
          <a:r>
            <a:rPr lang="en-US" sz="1100" i="1" kern="1200" dirty="0"/>
            <a:t>Miranda</a:t>
          </a:r>
          <a:r>
            <a:rPr lang="en-US" sz="1100" kern="1200" dirty="0"/>
            <a:t> warnings, the opportunity to speak to his grandmother (his legal guardian), nor was he informed he was free to leave.</a:t>
          </a:r>
        </a:p>
      </dsp:txBody>
      <dsp:txXfrm rot="10800000">
        <a:off x="0" y="931"/>
        <a:ext cx="4916840" cy="13017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ACA2C5-281E-4A64-B1A5-0ADD9528BC3E}" type="datetimeFigureOut">
              <a:rPr lang="en-US" smtClean="0"/>
              <a:t>6/27/2024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748429-A234-46C8-87D1-6773984E58D4}" type="slidenum">
              <a:rPr lang="en-US" smtClean="0"/>
              <a:t>‹#›</a:t>
            </a:fld>
            <a:endParaRPr lang="en-US" dirty="0"/>
          </a:p>
        </p:txBody>
      </p:sp>
    </p:spTree>
    <p:extLst>
      <p:ext uri="{BB962C8B-B14F-4D97-AF65-F5344CB8AC3E}">
        <p14:creationId xmlns:p14="http://schemas.microsoft.com/office/powerpoint/2010/main" val="18295982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748429-A234-46C8-87D1-6773984E58D4}" type="slidenum">
              <a:rPr lang="en-US" smtClean="0"/>
              <a:t>10</a:t>
            </a:fld>
            <a:endParaRPr lang="en-US" dirty="0"/>
          </a:p>
        </p:txBody>
      </p:sp>
    </p:spTree>
    <p:extLst>
      <p:ext uri="{BB962C8B-B14F-4D97-AF65-F5344CB8AC3E}">
        <p14:creationId xmlns:p14="http://schemas.microsoft.com/office/powerpoint/2010/main" val="3898757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748429-A234-46C8-87D1-6773984E58D4}" type="slidenum">
              <a:rPr lang="en-US" smtClean="0"/>
              <a:t>15</a:t>
            </a:fld>
            <a:endParaRPr lang="en-US" dirty="0"/>
          </a:p>
        </p:txBody>
      </p:sp>
    </p:spTree>
    <p:extLst>
      <p:ext uri="{BB962C8B-B14F-4D97-AF65-F5344CB8AC3E}">
        <p14:creationId xmlns:p14="http://schemas.microsoft.com/office/powerpoint/2010/main" val="31671640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25787766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3346357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31870876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4151D5B8-D9C5-419F-913D-2186935717ED}" type="datetime1">
              <a:rPr lang="en-US" smtClean="0"/>
              <a:pPr/>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C5B1FEA-406A-7749-A5C3-DDCB5F67A4CE}" type="slidenum">
              <a:rPr lang="en-US" smtClean="0"/>
              <a:pPr/>
              <a:t>‹#›</a:t>
            </a:fld>
            <a:endParaRPr lang="en-US" dirty="0"/>
          </a:p>
        </p:txBody>
      </p:sp>
      <p:sp>
        <p:nvSpPr>
          <p:cNvPr id="9" name="Content Placeholder 8"/>
          <p:cNvSpPr>
            <a:spLocks noGrp="1"/>
          </p:cNvSpPr>
          <p:nvPr>
            <p:ph sz="quarter" idx="13"/>
          </p:nvPr>
        </p:nvSpPr>
        <p:spPr>
          <a:xfrm>
            <a:off x="1121664"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6193536" y="2039112"/>
            <a:ext cx="4876800" cy="39502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19739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4074061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71357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1494588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340797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3307371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4233731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14898654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69B93A-717C-46CE-9C12-B1A59DF84938}" type="datetimeFigureOut">
              <a:rPr lang="en-US" smtClean="0"/>
              <a:t>6/27/2024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2FC01BC-5239-46CD-A77E-4CC207D665A5}" type="slidenum">
              <a:rPr lang="en-US" smtClean="0"/>
              <a:t>‹#›</a:t>
            </a:fld>
            <a:endParaRPr lang="en-US" dirty="0"/>
          </a:p>
        </p:txBody>
      </p:sp>
    </p:spTree>
    <p:extLst>
      <p:ext uri="{BB962C8B-B14F-4D97-AF65-F5344CB8AC3E}">
        <p14:creationId xmlns:p14="http://schemas.microsoft.com/office/powerpoint/2010/main" val="13828640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69B93A-717C-46CE-9C12-B1A59DF84938}" type="datetimeFigureOut">
              <a:rPr lang="en-US" smtClean="0"/>
              <a:t>6/27/2024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2FC01BC-5239-46CD-A77E-4CC207D665A5}" type="slidenum">
              <a:rPr lang="en-US" smtClean="0"/>
              <a:t>‹#›</a:t>
            </a:fld>
            <a:endParaRPr lang="en-US" dirty="0"/>
          </a:p>
        </p:txBody>
      </p:sp>
    </p:spTree>
    <p:extLst>
      <p:ext uri="{BB962C8B-B14F-4D97-AF65-F5344CB8AC3E}">
        <p14:creationId xmlns:p14="http://schemas.microsoft.com/office/powerpoint/2010/main" val="39719920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2.png"/><Relationship Id="rId7" Type="http://schemas.openxmlformats.org/officeDocument/2006/relationships/diagramColors" Target="../diagrams/colors2.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35.gif"/><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6.xml"/><Relationship Id="rId5" Type="http://schemas.openxmlformats.org/officeDocument/2006/relationships/image" Target="../media/image39.png"/><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47821" y="890135"/>
            <a:ext cx="8041440" cy="1442674"/>
          </a:xfrm>
        </p:spPr>
        <p:txBody>
          <a:bodyPr/>
          <a:lstStyle/>
          <a:p>
            <a:endParaRPr lang="en-US" dirty="0"/>
          </a:p>
        </p:txBody>
      </p:sp>
      <p:sp>
        <p:nvSpPr>
          <p:cNvPr id="4" name="Title 1"/>
          <p:cNvSpPr>
            <a:spLocks noGrp="1"/>
          </p:cNvSpPr>
          <p:nvPr/>
        </p:nvSpPr>
        <p:spPr bwMode="auto">
          <a:xfrm>
            <a:off x="2297807" y="1874044"/>
            <a:ext cx="7772400" cy="25908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Autofit/>
          </a:bodyPr>
          <a:lstStyle>
            <a:lvl1pPr algn="ctr" rtl="0" fontAlgn="base">
              <a:spcBef>
                <a:spcPct val="0"/>
              </a:spcBef>
              <a:spcAft>
                <a:spcPct val="0"/>
              </a:spcAft>
              <a:defRPr sz="4400" kern="1200">
                <a:solidFill>
                  <a:schemeClr val="tx1"/>
                </a:solidFill>
                <a:latin typeface="+mj-lt"/>
                <a:ea typeface="ＭＳ Ｐゴシック" pitchFamily="-72" charset="-128"/>
                <a:cs typeface="ＭＳ Ｐゴシック" pitchFamily="-72" charset="-128"/>
              </a:defRPr>
            </a:lvl1pPr>
            <a:lvl2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2pPr>
            <a:lvl3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3pPr>
            <a:lvl4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4pPr>
            <a:lvl5pPr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5pPr>
            <a:lvl6pPr marL="4572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6pPr>
            <a:lvl7pPr marL="9144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7pPr>
            <a:lvl8pPr marL="13716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8pPr>
            <a:lvl9pPr marL="1828800" algn="ctr" rtl="0" fontAlgn="base">
              <a:spcBef>
                <a:spcPct val="0"/>
              </a:spcBef>
              <a:spcAft>
                <a:spcPct val="0"/>
              </a:spcAft>
              <a:defRPr sz="4400">
                <a:solidFill>
                  <a:schemeClr val="tx1"/>
                </a:solidFill>
                <a:latin typeface="Calibri" pitchFamily="-72" charset="0"/>
                <a:ea typeface="ＭＳ Ｐゴシック" pitchFamily="-72" charset="-128"/>
                <a:cs typeface="ＭＳ Ｐゴシック" pitchFamily="-72" charset="-128"/>
              </a:defRPr>
            </a:lvl9pPr>
          </a:lstStyle>
          <a:p>
            <a:r>
              <a:rPr lang="en-US" sz="8000" dirty="0">
                <a:solidFill>
                  <a:srgbClr val="0070C0"/>
                </a:solidFill>
                <a:latin typeface="Cooper Black" pitchFamily="-72" charset="0"/>
              </a:rPr>
              <a:t>M</a:t>
            </a:r>
            <a:r>
              <a:rPr lang="en-US" sz="8000" dirty="0">
                <a:solidFill>
                  <a:srgbClr val="FFFF00"/>
                </a:solidFill>
                <a:latin typeface="Cooper Black" pitchFamily="-72" charset="0"/>
              </a:rPr>
              <a:t>I</a:t>
            </a:r>
            <a:r>
              <a:rPr lang="en-US" sz="8000" dirty="0">
                <a:solidFill>
                  <a:srgbClr val="B1DA59"/>
                </a:solidFill>
                <a:latin typeface="Cooper Black" pitchFamily="-72" charset="0"/>
              </a:rPr>
              <a:t>R</a:t>
            </a:r>
            <a:r>
              <a:rPr lang="en-US" sz="8000" dirty="0">
                <a:solidFill>
                  <a:srgbClr val="C00000"/>
                </a:solidFill>
                <a:latin typeface="Cooper Black" pitchFamily="-72" charset="0"/>
              </a:rPr>
              <a:t>A</a:t>
            </a:r>
            <a:r>
              <a:rPr lang="en-US" sz="8000" dirty="0">
                <a:solidFill>
                  <a:srgbClr val="FFFF00"/>
                </a:solidFill>
                <a:latin typeface="Cooper Black" pitchFamily="-72" charset="0"/>
              </a:rPr>
              <a:t>N</a:t>
            </a:r>
            <a:r>
              <a:rPr lang="en-US" sz="8000" dirty="0">
                <a:solidFill>
                  <a:srgbClr val="B1DA59"/>
                </a:solidFill>
                <a:latin typeface="Cooper Black" pitchFamily="-72" charset="0"/>
              </a:rPr>
              <a:t>D</a:t>
            </a:r>
            <a:r>
              <a:rPr lang="en-US" sz="8000" dirty="0">
                <a:solidFill>
                  <a:srgbClr val="0070C0"/>
                </a:solidFill>
                <a:latin typeface="Cooper Black" pitchFamily="-72" charset="0"/>
              </a:rPr>
              <a:t>A</a:t>
            </a:r>
            <a:r>
              <a:rPr lang="en-US" sz="8000" dirty="0">
                <a:solidFill>
                  <a:srgbClr val="C00000"/>
                </a:solidFill>
                <a:latin typeface="Cooper Black" pitchFamily="-72" charset="0"/>
              </a:rPr>
              <a:t> </a:t>
            </a:r>
            <a:br>
              <a:rPr lang="en-US" sz="8000" dirty="0">
                <a:solidFill>
                  <a:srgbClr val="C00000"/>
                </a:solidFill>
                <a:latin typeface="Cooper Black" pitchFamily="-72" charset="0"/>
              </a:rPr>
            </a:br>
            <a:r>
              <a:rPr lang="en-US" sz="8000" dirty="0">
                <a:solidFill>
                  <a:srgbClr val="C00000"/>
                </a:solidFill>
                <a:latin typeface="Cooper Black" pitchFamily="-72" charset="0"/>
              </a:rPr>
              <a:t>L</a:t>
            </a:r>
            <a:r>
              <a:rPr lang="en-US" sz="8000" dirty="0">
                <a:solidFill>
                  <a:srgbClr val="B1DA59"/>
                </a:solidFill>
                <a:latin typeface="Cooper Black" pitchFamily="-72" charset="0"/>
              </a:rPr>
              <a:t>A</a:t>
            </a:r>
            <a:r>
              <a:rPr lang="en-US" sz="8000" dirty="0">
                <a:solidFill>
                  <a:srgbClr val="0070C0"/>
                </a:solidFill>
                <a:latin typeface="Cooper Black" pitchFamily="-72" charset="0"/>
              </a:rPr>
              <a:t>N</a:t>
            </a:r>
            <a:r>
              <a:rPr lang="en-US" sz="8000" dirty="0">
                <a:solidFill>
                  <a:srgbClr val="FFFF00"/>
                </a:solidFill>
                <a:latin typeface="Cooper Black" pitchFamily="-72" charset="0"/>
              </a:rPr>
              <a:t>D</a:t>
            </a:r>
            <a:endParaRPr lang="en-US" sz="6600" dirty="0">
              <a:solidFill>
                <a:srgbClr val="FFFF00"/>
              </a:solidFill>
              <a:latin typeface="Cooper Black" pitchFamily="-72" charset="0"/>
            </a:endParaRPr>
          </a:p>
        </p:txBody>
      </p:sp>
      <p:sp>
        <p:nvSpPr>
          <p:cNvPr id="5" name="Subtitle 2"/>
          <p:cNvSpPr>
            <a:spLocks noGrp="1"/>
          </p:cNvSpPr>
          <p:nvPr/>
        </p:nvSpPr>
        <p:spPr bwMode="auto">
          <a:xfrm>
            <a:off x="5105400" y="4007644"/>
            <a:ext cx="1600200" cy="457200"/>
          </a:xfrm>
          <a:prstGeom prst="rect">
            <a:avLst/>
          </a:prstGeom>
          <a:noFill/>
          <a:ln w="9525">
            <a:noFill/>
            <a:miter lim="800000"/>
            <a:headEnd/>
            <a:tailEnd/>
          </a:ln>
        </p:spPr>
        <p:txBody>
          <a:bodyPr vert="horz" wrap="square" lIns="91440" tIns="45720" rIns="91440" bIns="45720" numCol="1" rtlCol="0" anchor="t" anchorCtr="0" compatLnSpc="1">
            <a:prstTxWarp prst="textNoShape">
              <a:avLst/>
            </a:prstTxWarp>
            <a:normAutofit fontScale="92500" lnSpcReduction="20000"/>
          </a:bodyPr>
          <a:lstStyle>
            <a:lvl1pPr marL="0" indent="0" algn="ctr" rtl="0" fontAlgn="base">
              <a:spcBef>
                <a:spcPct val="20000"/>
              </a:spcBef>
              <a:spcAft>
                <a:spcPct val="0"/>
              </a:spcAft>
              <a:buFont typeface="Arial" pitchFamily="-72" charset="0"/>
              <a:buNone/>
              <a:defRPr sz="3200" kern="1200">
                <a:solidFill>
                  <a:schemeClr val="tx1">
                    <a:tint val="75000"/>
                  </a:schemeClr>
                </a:solidFill>
                <a:latin typeface="+mn-lt"/>
                <a:ea typeface="ＭＳ Ｐゴシック" pitchFamily="-72" charset="-128"/>
                <a:cs typeface="ＭＳ Ｐゴシック" pitchFamily="-72" charset="-128"/>
              </a:defRPr>
            </a:lvl1pPr>
            <a:lvl2pPr marL="457200" indent="0" algn="ctr" rtl="0" fontAlgn="base">
              <a:spcBef>
                <a:spcPct val="20000"/>
              </a:spcBef>
              <a:spcAft>
                <a:spcPct val="0"/>
              </a:spcAft>
              <a:buFont typeface="Arial" pitchFamily="-72" charset="0"/>
              <a:buNone/>
              <a:defRPr sz="2800" kern="1200">
                <a:solidFill>
                  <a:schemeClr val="tx1">
                    <a:tint val="75000"/>
                  </a:schemeClr>
                </a:solidFill>
                <a:latin typeface="+mn-lt"/>
                <a:ea typeface="ＭＳ Ｐゴシック" pitchFamily="-72" charset="-128"/>
                <a:cs typeface="+mn-cs"/>
              </a:defRPr>
            </a:lvl2pPr>
            <a:lvl3pPr marL="914400" indent="0" algn="ctr" rtl="0" fontAlgn="base">
              <a:spcBef>
                <a:spcPct val="20000"/>
              </a:spcBef>
              <a:spcAft>
                <a:spcPct val="0"/>
              </a:spcAft>
              <a:buFont typeface="Arial" pitchFamily="-72" charset="0"/>
              <a:buNone/>
              <a:defRPr sz="2400" kern="1200">
                <a:solidFill>
                  <a:schemeClr val="tx1">
                    <a:tint val="75000"/>
                  </a:schemeClr>
                </a:solidFill>
                <a:latin typeface="+mn-lt"/>
                <a:ea typeface="ＭＳ Ｐゴシック" pitchFamily="-72" charset="-128"/>
                <a:cs typeface="+mn-cs"/>
              </a:defRPr>
            </a:lvl3pPr>
            <a:lvl4pPr marL="1371600" indent="0" algn="ctr" rtl="0" fontAlgn="base">
              <a:spcBef>
                <a:spcPct val="20000"/>
              </a:spcBef>
              <a:spcAft>
                <a:spcPct val="0"/>
              </a:spcAft>
              <a:buFont typeface="Arial" pitchFamily="-72" charset="0"/>
              <a:buNone/>
              <a:defRPr sz="2000" kern="1200">
                <a:solidFill>
                  <a:schemeClr val="tx1">
                    <a:tint val="75000"/>
                  </a:schemeClr>
                </a:solidFill>
                <a:latin typeface="+mn-lt"/>
                <a:ea typeface="ＭＳ Ｐゴシック" pitchFamily="-72" charset="-128"/>
                <a:cs typeface="+mn-cs"/>
              </a:defRPr>
            </a:lvl4pPr>
            <a:lvl5pPr marL="1828800" indent="0" algn="ctr" rtl="0" fontAlgn="base">
              <a:spcBef>
                <a:spcPct val="20000"/>
              </a:spcBef>
              <a:spcAft>
                <a:spcPct val="0"/>
              </a:spcAft>
              <a:buFont typeface="Arial" pitchFamily="-72" charset="0"/>
              <a:buNone/>
              <a:defRPr sz="2000" kern="1200">
                <a:solidFill>
                  <a:schemeClr val="tx1">
                    <a:tint val="75000"/>
                  </a:schemeClr>
                </a:solidFill>
                <a:latin typeface="+mn-lt"/>
                <a:ea typeface="ＭＳ Ｐゴシック" pitchFamily="-72" charset="-128"/>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fontAlgn="auto">
              <a:spcAft>
                <a:spcPts val="0"/>
              </a:spcAft>
              <a:defRPr/>
            </a:pPr>
            <a:r>
              <a:rPr lang="en-US" dirty="0">
                <a:latin typeface="Cooper Black" pitchFamily="18" charset="0"/>
                <a:ea typeface="+mn-ea"/>
                <a:cs typeface="+mn-cs"/>
              </a:rPr>
              <a:t> </a:t>
            </a:r>
          </a:p>
        </p:txBody>
      </p:sp>
      <p:sp>
        <p:nvSpPr>
          <p:cNvPr id="6" name="Rectangle 5"/>
          <p:cNvSpPr/>
          <p:nvPr/>
        </p:nvSpPr>
        <p:spPr>
          <a:xfrm>
            <a:off x="4648200" y="5684044"/>
            <a:ext cx="2895600" cy="1143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7" name="Right Arrow 6"/>
          <p:cNvSpPr/>
          <p:nvPr/>
        </p:nvSpPr>
        <p:spPr>
          <a:xfrm>
            <a:off x="6858000" y="5836444"/>
            <a:ext cx="609600" cy="304800"/>
          </a:xfrm>
          <a:prstGeom prst="rightArrow">
            <a:avLst/>
          </a:prstGeom>
          <a:solidFill>
            <a:schemeClr val="tx1"/>
          </a:solidFill>
          <a:ln>
            <a:noFill/>
          </a:ln>
          <a:effectLst>
            <a:outerShdw blurRad="50800" dist="50800" dir="5400000" algn="ctr" rotWithShape="0">
              <a:schemeClr val="bg1">
                <a:lumMod val="9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8" name="Left Arrow 7"/>
          <p:cNvSpPr/>
          <p:nvPr/>
        </p:nvSpPr>
        <p:spPr>
          <a:xfrm>
            <a:off x="4724400" y="5836444"/>
            <a:ext cx="609600" cy="304800"/>
          </a:xfrm>
          <a:prstGeom prst="leftArrow">
            <a:avLst/>
          </a:prstGeom>
          <a:solidFill>
            <a:schemeClr val="tx1"/>
          </a:solidFill>
          <a:ln>
            <a:noFill/>
          </a:ln>
          <a:effectLst>
            <a:outerShdw blurRad="50800" dist="50800" dir="5400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9" name="TextBox 8"/>
          <p:cNvSpPr txBox="1">
            <a:spLocks noChangeArrowheads="1"/>
          </p:cNvSpPr>
          <p:nvPr/>
        </p:nvSpPr>
        <p:spPr bwMode="auto">
          <a:xfrm>
            <a:off x="4572000" y="6141244"/>
            <a:ext cx="1143000" cy="457200"/>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r>
              <a:rPr lang="en-US" sz="1200" b="1" dirty="0">
                <a:latin typeface="Calibri" pitchFamily="-72" charset="0"/>
              </a:rPr>
              <a:t>Voluntariness Strategy</a:t>
            </a:r>
          </a:p>
        </p:txBody>
      </p:sp>
      <p:sp>
        <p:nvSpPr>
          <p:cNvPr id="10" name="TextBox 9"/>
          <p:cNvSpPr txBox="1">
            <a:spLocks noChangeArrowheads="1"/>
          </p:cNvSpPr>
          <p:nvPr/>
        </p:nvSpPr>
        <p:spPr bwMode="auto">
          <a:xfrm>
            <a:off x="6781800" y="5934869"/>
            <a:ext cx="762000" cy="884238"/>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endParaRPr lang="en-US" sz="1000" b="1" dirty="0">
              <a:latin typeface="Calibri" pitchFamily="-72" charset="0"/>
            </a:endParaRPr>
          </a:p>
          <a:p>
            <a:r>
              <a:rPr lang="en-US" sz="1200" b="1" dirty="0">
                <a:latin typeface="Calibri" pitchFamily="-72" charset="0"/>
              </a:rPr>
              <a:t>Miranda</a:t>
            </a:r>
          </a:p>
          <a:p>
            <a:r>
              <a:rPr lang="en-US" sz="1200" b="1" dirty="0">
                <a:latin typeface="Calibri" pitchFamily="-72" charset="0"/>
              </a:rPr>
              <a:t>Strategy</a:t>
            </a:r>
          </a:p>
          <a:p>
            <a:endParaRPr lang="en-US" dirty="0">
              <a:latin typeface="Calibri" pitchFamily="-72" charset="0"/>
            </a:endParaRPr>
          </a:p>
        </p:txBody>
      </p:sp>
      <p:sp>
        <p:nvSpPr>
          <p:cNvPr id="11" name="Rectangle 10"/>
          <p:cNvSpPr/>
          <p:nvPr/>
        </p:nvSpPr>
        <p:spPr>
          <a:xfrm>
            <a:off x="8610600" y="5684044"/>
            <a:ext cx="990600" cy="1143000"/>
          </a:xfrm>
          <a:prstGeom prst="rect">
            <a:avLst/>
          </a:prstGeom>
          <a:solidFill>
            <a:srgbClr val="FFFF00"/>
          </a:solidFill>
          <a:ln w="76200">
            <a:solidFill>
              <a:srgbClr val="998429"/>
            </a:solidFill>
          </a:ln>
        </p:spPr>
        <p:style>
          <a:lnRef idx="2">
            <a:schemeClr val="accent1">
              <a:shade val="50000"/>
            </a:schemeClr>
          </a:lnRef>
          <a:fillRef idx="1">
            <a:schemeClr val="accent1"/>
          </a:fillRef>
          <a:effectRef idx="0">
            <a:schemeClr val="accent1"/>
          </a:effectRef>
          <a:fontRef idx="minor">
            <a:schemeClr val="lt1"/>
          </a:fontRef>
        </p:style>
        <p:txBody>
          <a:bodyPr anchor="t"/>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sz="1000" dirty="0">
                <a:solidFill>
                  <a:schemeClr val="tx1"/>
                </a:solidFill>
                <a:latin typeface="Calibri" panose="020F0502020204030204" pitchFamily="34" charset="0"/>
              </a:rPr>
              <a:t>IMPORTANT CASE SPACE:</a:t>
            </a:r>
          </a:p>
          <a:p>
            <a:pPr algn="ctr" fontAlgn="auto">
              <a:spcBef>
                <a:spcPts val="0"/>
              </a:spcBef>
              <a:spcAft>
                <a:spcPts val="0"/>
              </a:spcAft>
              <a:defRPr/>
            </a:pPr>
            <a:endParaRPr lang="en-US" sz="1000" dirty="0">
              <a:solidFill>
                <a:schemeClr val="tx1"/>
              </a:solidFill>
              <a:latin typeface="Calibri" panose="020F0502020204030204" pitchFamily="34" charset="0"/>
            </a:endParaRPr>
          </a:p>
          <a:p>
            <a:pPr algn="ctr" fontAlgn="auto">
              <a:spcBef>
                <a:spcPts val="0"/>
              </a:spcBef>
              <a:spcAft>
                <a:spcPts val="0"/>
              </a:spcAft>
              <a:defRPr/>
            </a:pPr>
            <a:r>
              <a:rPr lang="en-US" sz="1000" dirty="0">
                <a:solidFill>
                  <a:schemeClr val="tx1"/>
                </a:solidFill>
                <a:latin typeface="Calibri" panose="020F0502020204030204" pitchFamily="34" charset="0"/>
              </a:rPr>
              <a:t>Berghuis </a:t>
            </a:r>
          </a:p>
          <a:p>
            <a:pPr algn="ctr" fontAlgn="auto">
              <a:spcBef>
                <a:spcPts val="0"/>
              </a:spcBef>
              <a:spcAft>
                <a:spcPts val="0"/>
              </a:spcAft>
              <a:defRPr/>
            </a:pPr>
            <a:r>
              <a:rPr lang="en-US" sz="1000" dirty="0">
                <a:solidFill>
                  <a:schemeClr val="tx1"/>
                </a:solidFill>
                <a:latin typeface="Calibri" panose="020F0502020204030204" pitchFamily="34" charset="0"/>
              </a:rPr>
              <a:t>v. </a:t>
            </a:r>
          </a:p>
          <a:p>
            <a:pPr algn="ctr" fontAlgn="auto">
              <a:spcBef>
                <a:spcPts val="0"/>
              </a:spcBef>
              <a:spcAft>
                <a:spcPts val="0"/>
              </a:spcAft>
              <a:defRPr/>
            </a:pPr>
            <a:r>
              <a:rPr lang="en-US" sz="1000" dirty="0">
                <a:solidFill>
                  <a:schemeClr val="tx1"/>
                </a:solidFill>
                <a:latin typeface="Calibri" panose="020F0502020204030204" pitchFamily="34" charset="0"/>
              </a:rPr>
              <a:t>Thompkins</a:t>
            </a:r>
          </a:p>
        </p:txBody>
      </p:sp>
      <p:sp>
        <p:nvSpPr>
          <p:cNvPr id="12" name="Rectangle 11"/>
          <p:cNvSpPr/>
          <p:nvPr/>
        </p:nvSpPr>
        <p:spPr>
          <a:xfrm>
            <a:off x="9677400" y="5684044"/>
            <a:ext cx="990600" cy="1143000"/>
          </a:xfrm>
          <a:prstGeom prst="rect">
            <a:avLst/>
          </a:prstGeom>
          <a:solidFill>
            <a:srgbClr val="C14BA2"/>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13" name="Rectangle 12"/>
          <p:cNvSpPr/>
          <p:nvPr/>
        </p:nvSpPr>
        <p:spPr>
          <a:xfrm>
            <a:off x="3657600" y="5684044"/>
            <a:ext cx="914400" cy="1143000"/>
          </a:xfrm>
          <a:prstGeom prst="rect">
            <a:avLst/>
          </a:prstGeom>
          <a:solidFill>
            <a:srgbClr val="FFFF00"/>
          </a:solidFill>
          <a:ln w="76200">
            <a:solidFill>
              <a:srgbClr val="998429"/>
            </a:solidFill>
          </a:ln>
        </p:spPr>
        <p:style>
          <a:lnRef idx="2">
            <a:schemeClr val="accent1">
              <a:shade val="50000"/>
            </a:schemeClr>
          </a:lnRef>
          <a:fillRef idx="1">
            <a:schemeClr val="accent1"/>
          </a:fillRef>
          <a:effectRef idx="0">
            <a:schemeClr val="accent1"/>
          </a:effectRef>
          <a:fontRef idx="minor">
            <a:schemeClr val="lt1"/>
          </a:fontRef>
        </p:style>
        <p:txBody>
          <a:bodyPr anchor="t"/>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sz="1000" cap="small" dirty="0">
                <a:solidFill>
                  <a:schemeClr val="tx1"/>
                </a:solidFill>
              </a:rPr>
              <a:t>IMPORTANT CASE SPACE;</a:t>
            </a:r>
          </a:p>
          <a:p>
            <a:pPr algn="ctr" fontAlgn="auto">
              <a:spcBef>
                <a:spcPts val="0"/>
              </a:spcBef>
              <a:spcAft>
                <a:spcPts val="0"/>
              </a:spcAft>
              <a:defRPr/>
            </a:pPr>
            <a:endParaRPr lang="en-US" sz="1000" cap="small" dirty="0">
              <a:solidFill>
                <a:schemeClr val="tx1"/>
              </a:solidFill>
            </a:endParaRPr>
          </a:p>
          <a:p>
            <a:pPr algn="ctr" fontAlgn="auto">
              <a:spcBef>
                <a:spcPts val="0"/>
              </a:spcBef>
              <a:spcAft>
                <a:spcPts val="0"/>
              </a:spcAft>
              <a:defRPr/>
            </a:pPr>
            <a:r>
              <a:rPr lang="en-US" sz="1000" cap="small" dirty="0">
                <a:solidFill>
                  <a:schemeClr val="tx1"/>
                </a:solidFill>
              </a:rPr>
              <a:t>Brown </a:t>
            </a:r>
          </a:p>
          <a:p>
            <a:pPr algn="ctr" fontAlgn="auto">
              <a:spcBef>
                <a:spcPts val="0"/>
              </a:spcBef>
              <a:spcAft>
                <a:spcPts val="0"/>
              </a:spcAft>
              <a:defRPr/>
            </a:pPr>
            <a:r>
              <a:rPr lang="en-US" sz="1000" cap="small" dirty="0">
                <a:solidFill>
                  <a:schemeClr val="tx1"/>
                </a:solidFill>
              </a:rPr>
              <a:t>v.</a:t>
            </a:r>
          </a:p>
          <a:p>
            <a:pPr algn="ctr" fontAlgn="auto">
              <a:spcBef>
                <a:spcPts val="0"/>
              </a:spcBef>
              <a:spcAft>
                <a:spcPts val="0"/>
              </a:spcAft>
              <a:defRPr/>
            </a:pPr>
            <a:r>
              <a:rPr lang="en-US" sz="1000" cap="small" dirty="0">
                <a:solidFill>
                  <a:schemeClr val="tx1"/>
                </a:solidFill>
              </a:rPr>
              <a:t> Mississippi </a:t>
            </a:r>
          </a:p>
        </p:txBody>
      </p:sp>
      <p:sp>
        <p:nvSpPr>
          <p:cNvPr id="14" name="Rectangle 13"/>
          <p:cNvSpPr/>
          <p:nvPr/>
        </p:nvSpPr>
        <p:spPr>
          <a:xfrm>
            <a:off x="3581400" y="-30956"/>
            <a:ext cx="990600" cy="1295400"/>
          </a:xfrm>
          <a:prstGeom prst="rect">
            <a:avLst/>
          </a:prstGeom>
          <a:solidFill>
            <a:srgbClr val="C14BA2"/>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15" name="Rectangle 14"/>
          <p:cNvSpPr/>
          <p:nvPr/>
        </p:nvSpPr>
        <p:spPr>
          <a:xfrm>
            <a:off x="1524000" y="-30956"/>
            <a:ext cx="914400" cy="1066800"/>
          </a:xfrm>
          <a:prstGeom prst="rect">
            <a:avLst/>
          </a:prstGeom>
          <a:solidFill>
            <a:srgbClr val="C14BA2"/>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16" name="Rectangle 15"/>
          <p:cNvSpPr/>
          <p:nvPr/>
        </p:nvSpPr>
        <p:spPr>
          <a:xfrm>
            <a:off x="7467600" y="-30956"/>
            <a:ext cx="1066800" cy="1295400"/>
          </a:xfrm>
          <a:prstGeom prst="rect">
            <a:avLst/>
          </a:prstGeom>
          <a:solidFill>
            <a:srgbClr val="FFFF00"/>
          </a:solidFill>
          <a:ln w="76200">
            <a:solidFill>
              <a:srgbClr val="998429"/>
            </a:solidFill>
          </a:ln>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00" dirty="0">
                <a:solidFill>
                  <a:schemeClr val="tx1"/>
                </a:solidFill>
                <a:ea typeface="ＭＳ Ｐゴシック" pitchFamily="-72" charset="-128"/>
                <a:cs typeface="ＭＳ Ｐゴシック" pitchFamily="-72" charset="-128"/>
              </a:rPr>
              <a:t>IMPORTANT CASE SPACE: </a:t>
            </a:r>
          </a:p>
          <a:p>
            <a:pPr algn="ctr"/>
            <a:endParaRPr lang="en-US" sz="1000" dirty="0">
              <a:solidFill>
                <a:schemeClr val="tx1"/>
              </a:solidFill>
              <a:ea typeface="ＭＳ Ｐゴシック" pitchFamily="-72" charset="-128"/>
              <a:cs typeface="ＭＳ Ｐゴシック" pitchFamily="-72" charset="-128"/>
            </a:endParaRPr>
          </a:p>
          <a:p>
            <a:pPr algn="ctr"/>
            <a:r>
              <a:rPr lang="en-US" sz="1000" dirty="0">
                <a:solidFill>
                  <a:schemeClr val="tx1"/>
                </a:solidFill>
                <a:ea typeface="ＭＳ Ｐゴシック" pitchFamily="-72" charset="-128"/>
                <a:cs typeface="ＭＳ Ｐゴシック" pitchFamily="-72" charset="-128"/>
              </a:rPr>
              <a:t>Thompson </a:t>
            </a:r>
          </a:p>
          <a:p>
            <a:pPr algn="ctr"/>
            <a:r>
              <a:rPr lang="en-US" sz="1000" dirty="0">
                <a:solidFill>
                  <a:schemeClr val="tx1"/>
                </a:solidFill>
                <a:ea typeface="ＭＳ Ｐゴシック" pitchFamily="-72" charset="-128"/>
                <a:cs typeface="ＭＳ Ｐゴシック" pitchFamily="-72" charset="-128"/>
              </a:rPr>
              <a:t>v. </a:t>
            </a:r>
          </a:p>
          <a:p>
            <a:pPr algn="ctr"/>
            <a:r>
              <a:rPr lang="en-US" sz="1000" dirty="0">
                <a:solidFill>
                  <a:schemeClr val="tx1"/>
                </a:solidFill>
                <a:ea typeface="ＭＳ Ｐゴシック" pitchFamily="-72" charset="-128"/>
                <a:cs typeface="ＭＳ Ｐゴシック" pitchFamily="-72" charset="-128"/>
              </a:rPr>
              <a:t>Keohane</a:t>
            </a:r>
          </a:p>
        </p:txBody>
      </p:sp>
      <p:sp>
        <p:nvSpPr>
          <p:cNvPr id="17" name="Rectangle 16"/>
          <p:cNvSpPr/>
          <p:nvPr/>
        </p:nvSpPr>
        <p:spPr>
          <a:xfrm>
            <a:off x="9677400" y="-30956"/>
            <a:ext cx="990600" cy="1143000"/>
          </a:xfrm>
          <a:prstGeom prst="rect">
            <a:avLst/>
          </a:prstGeom>
          <a:solidFill>
            <a:srgbClr val="FFFF00"/>
          </a:solidFill>
          <a:ln w="76200">
            <a:solidFill>
              <a:srgbClr val="9984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18" name="Rectangle 17"/>
          <p:cNvSpPr/>
          <p:nvPr/>
        </p:nvSpPr>
        <p:spPr>
          <a:xfrm>
            <a:off x="1524000" y="5684044"/>
            <a:ext cx="990600" cy="1143000"/>
          </a:xfrm>
          <a:prstGeom prst="rect">
            <a:avLst/>
          </a:prstGeom>
          <a:solidFill>
            <a:srgbClr val="92D050"/>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19" name="Rectangle 18"/>
          <p:cNvSpPr/>
          <p:nvPr/>
        </p:nvSpPr>
        <p:spPr>
          <a:xfrm>
            <a:off x="4648200" y="-30956"/>
            <a:ext cx="2743200" cy="1295400"/>
          </a:xfrm>
          <a:prstGeom prst="rect">
            <a:avLst/>
          </a:pr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dirty="0"/>
              <a:t>city</a:t>
            </a:r>
          </a:p>
        </p:txBody>
      </p:sp>
      <p:pic>
        <p:nvPicPr>
          <p:cNvPr id="20" name="Picture 19" descr="http://cdn.breitbart.com/mediaserver/Breitbart/Breitbart-TV/2012/03/28/scotus_1.jpg"/>
          <p:cNvPicPr>
            <a:picLocks noChangeAspect="1" noChangeArrowheads="1"/>
          </p:cNvPicPr>
          <p:nvPr/>
        </p:nvPicPr>
        <p:blipFill>
          <a:blip r:embed="rId2" cstate="print"/>
          <a:srcRect/>
          <a:stretch>
            <a:fillRect/>
          </a:stretch>
        </p:blipFill>
        <p:spPr bwMode="auto">
          <a:xfrm>
            <a:off x="5439224" y="114754"/>
            <a:ext cx="1233239" cy="921091"/>
          </a:xfrm>
          <a:prstGeom prst="rect">
            <a:avLst/>
          </a:prstGeom>
          <a:noFill/>
          <a:ln w="9525">
            <a:noFill/>
            <a:miter lim="800000"/>
            <a:headEnd/>
            <a:tailEnd/>
          </a:ln>
        </p:spPr>
      </p:pic>
      <p:sp>
        <p:nvSpPr>
          <p:cNvPr id="21" name="TextBox 20"/>
          <p:cNvSpPr txBox="1"/>
          <p:nvPr/>
        </p:nvSpPr>
        <p:spPr>
          <a:xfrm>
            <a:off x="4545094" y="0"/>
            <a:ext cx="923330" cy="1219200"/>
          </a:xfrm>
          <a:prstGeom prst="rect">
            <a:avLst/>
          </a:prstGeom>
          <a:noFill/>
        </p:spPr>
        <p:txBody>
          <a:bodyPr vert="vert">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fontAlgn="auto">
              <a:spcBef>
                <a:spcPts val="0"/>
              </a:spcBef>
              <a:spcAft>
                <a:spcPts val="0"/>
              </a:spcAft>
              <a:defRPr/>
            </a:pPr>
            <a:r>
              <a:rPr lang="en-US" sz="1600" b="1" dirty="0">
                <a:latin typeface="+mn-lt"/>
                <a:ea typeface="+mn-ea"/>
                <a:cs typeface="+mn-cs"/>
              </a:rPr>
              <a:t>Suppression</a:t>
            </a:r>
          </a:p>
          <a:p>
            <a:pPr algn="ctr" fontAlgn="auto">
              <a:spcBef>
                <a:spcPts val="0"/>
              </a:spcBef>
              <a:spcAft>
                <a:spcPts val="0"/>
              </a:spcAft>
              <a:defRPr/>
            </a:pPr>
            <a:r>
              <a:rPr lang="en-US" sz="1600" b="1" dirty="0">
                <a:latin typeface="+mn-lt"/>
                <a:ea typeface="+mn-ea"/>
                <a:cs typeface="+mn-cs"/>
              </a:rPr>
              <a:t>City</a:t>
            </a:r>
          </a:p>
        </p:txBody>
      </p:sp>
      <p:sp>
        <p:nvSpPr>
          <p:cNvPr id="22" name="TextBox 21"/>
          <p:cNvSpPr txBox="1"/>
          <p:nvPr/>
        </p:nvSpPr>
        <p:spPr>
          <a:xfrm>
            <a:off x="6306979" y="-30956"/>
            <a:ext cx="1200329" cy="1219200"/>
          </a:xfrm>
          <a:prstGeom prst="rect">
            <a:avLst/>
          </a:prstGeom>
          <a:noFill/>
        </p:spPr>
        <p:txBody>
          <a:bodyPr vert="vert">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fontAlgn="auto">
              <a:spcBef>
                <a:spcPts val="0"/>
              </a:spcBef>
              <a:spcAft>
                <a:spcPts val="0"/>
              </a:spcAft>
              <a:defRPr/>
            </a:pPr>
            <a:r>
              <a:rPr lang="en-US" sz="1600" b="1" dirty="0">
                <a:latin typeface="+mn-lt"/>
                <a:ea typeface="+mn-ea"/>
                <a:cs typeface="+mn-cs"/>
              </a:rPr>
              <a:t>Suppression</a:t>
            </a:r>
          </a:p>
          <a:p>
            <a:pPr algn="ctr" fontAlgn="auto">
              <a:spcBef>
                <a:spcPts val="0"/>
              </a:spcBef>
              <a:spcAft>
                <a:spcPts val="0"/>
              </a:spcAft>
              <a:defRPr/>
            </a:pPr>
            <a:r>
              <a:rPr lang="en-US" sz="1600" b="1" dirty="0">
                <a:latin typeface="+mn-lt"/>
                <a:ea typeface="+mn-ea"/>
                <a:cs typeface="+mn-cs"/>
              </a:rPr>
              <a:t>City</a:t>
            </a:r>
          </a:p>
          <a:p>
            <a:pPr fontAlgn="auto">
              <a:spcBef>
                <a:spcPts val="0"/>
              </a:spcBef>
              <a:spcAft>
                <a:spcPts val="0"/>
              </a:spcAft>
              <a:defRPr/>
            </a:pPr>
            <a:endParaRPr lang="en-US" dirty="0">
              <a:latin typeface="+mn-lt"/>
              <a:ea typeface="+mn-ea"/>
              <a:cs typeface="+mn-cs"/>
            </a:endParaRPr>
          </a:p>
        </p:txBody>
      </p:sp>
      <p:sp>
        <p:nvSpPr>
          <p:cNvPr id="23" name="Rectangle 22"/>
          <p:cNvSpPr/>
          <p:nvPr/>
        </p:nvSpPr>
        <p:spPr>
          <a:xfrm>
            <a:off x="1524000" y="4541044"/>
            <a:ext cx="990600" cy="1143000"/>
          </a:xfrm>
          <a:prstGeom prst="rect">
            <a:avLst/>
          </a:prstGeom>
          <a:solidFill>
            <a:srgbClr val="FFFF00"/>
          </a:solidFill>
          <a:ln w="76200">
            <a:solidFill>
              <a:srgbClr val="9984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24" name="Rectangle 23"/>
          <p:cNvSpPr/>
          <p:nvPr/>
        </p:nvSpPr>
        <p:spPr>
          <a:xfrm>
            <a:off x="1524000" y="3470052"/>
            <a:ext cx="990600" cy="1066800"/>
          </a:xfrm>
          <a:prstGeom prst="rect">
            <a:avLst/>
          </a:prstGeom>
          <a:solidFill>
            <a:srgbClr val="92D050"/>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25" name="Rectangle 24"/>
          <p:cNvSpPr/>
          <p:nvPr/>
        </p:nvSpPr>
        <p:spPr>
          <a:xfrm>
            <a:off x="1524000" y="2331244"/>
            <a:ext cx="990600" cy="1066800"/>
          </a:xfrm>
          <a:prstGeom prst="rect">
            <a:avLst/>
          </a:prstGeom>
          <a:solidFill>
            <a:srgbClr val="C14BA2"/>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26" name="Rectangle 25"/>
          <p:cNvSpPr/>
          <p:nvPr/>
        </p:nvSpPr>
        <p:spPr>
          <a:xfrm>
            <a:off x="1524000" y="1112044"/>
            <a:ext cx="990600" cy="1143000"/>
          </a:xfrm>
          <a:prstGeom prst="rect">
            <a:avLst/>
          </a:prstGeom>
          <a:solidFill>
            <a:srgbClr val="92D050"/>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27" name="Rectangle 26"/>
          <p:cNvSpPr/>
          <p:nvPr/>
        </p:nvSpPr>
        <p:spPr>
          <a:xfrm>
            <a:off x="9677400" y="4617244"/>
            <a:ext cx="990600" cy="1066800"/>
          </a:xfrm>
          <a:prstGeom prst="rect">
            <a:avLst/>
          </a:prstGeom>
          <a:solidFill>
            <a:srgbClr val="FFFF00"/>
          </a:solidFill>
          <a:ln w="76200">
            <a:solidFill>
              <a:srgbClr val="99842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28" name="Rectangle 27"/>
          <p:cNvSpPr/>
          <p:nvPr/>
        </p:nvSpPr>
        <p:spPr>
          <a:xfrm>
            <a:off x="9677400" y="3398044"/>
            <a:ext cx="990600" cy="1143000"/>
          </a:xfrm>
          <a:prstGeom prst="rect">
            <a:avLst/>
          </a:prstGeom>
          <a:solidFill>
            <a:srgbClr val="C14BA2"/>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29" name="Rectangle 28"/>
          <p:cNvSpPr/>
          <p:nvPr/>
        </p:nvSpPr>
        <p:spPr>
          <a:xfrm>
            <a:off x="9677400" y="2331244"/>
            <a:ext cx="990600" cy="1066800"/>
          </a:xfrm>
          <a:prstGeom prst="rect">
            <a:avLst/>
          </a:prstGeom>
          <a:solidFill>
            <a:srgbClr val="FFFF00"/>
          </a:solidFill>
          <a:ln w="7620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00" dirty="0">
                <a:solidFill>
                  <a:srgbClr val="000000"/>
                </a:solidFill>
                <a:ea typeface="ＭＳ Ｐゴシック" pitchFamily="-72" charset="-128"/>
                <a:cs typeface="ＭＳ Ｐゴシック" pitchFamily="-72" charset="-128"/>
              </a:rPr>
              <a:t>IMPORTANT CASE SPACE:</a:t>
            </a:r>
          </a:p>
          <a:p>
            <a:pPr algn="ctr"/>
            <a:r>
              <a:rPr lang="en-US" sz="1000" dirty="0">
                <a:solidFill>
                  <a:srgbClr val="000000"/>
                </a:solidFill>
                <a:ea typeface="ＭＳ Ｐゴシック" pitchFamily="-72" charset="-128"/>
                <a:cs typeface="ＭＳ Ｐゴシック" pitchFamily="-72" charset="-128"/>
              </a:rPr>
              <a:t> </a:t>
            </a:r>
          </a:p>
          <a:p>
            <a:pPr algn="ctr"/>
            <a:r>
              <a:rPr lang="en-US" sz="1000" i="1" dirty="0">
                <a:solidFill>
                  <a:srgbClr val="000000"/>
                </a:solidFill>
                <a:ea typeface="ＭＳ Ｐゴシック" pitchFamily="-72" charset="-128"/>
                <a:cs typeface="ＭＳ Ｐゴシック" pitchFamily="-72" charset="-128"/>
              </a:rPr>
              <a:t>Harris </a:t>
            </a:r>
          </a:p>
          <a:p>
            <a:pPr algn="ctr"/>
            <a:r>
              <a:rPr lang="en-US" sz="1000" i="1" dirty="0">
                <a:solidFill>
                  <a:srgbClr val="000000"/>
                </a:solidFill>
                <a:ea typeface="ＭＳ Ｐゴシック" pitchFamily="-72" charset="-128"/>
                <a:cs typeface="ＭＳ Ｐゴシック" pitchFamily="-72" charset="-128"/>
              </a:rPr>
              <a:t>v. </a:t>
            </a:r>
          </a:p>
          <a:p>
            <a:pPr algn="ctr"/>
            <a:r>
              <a:rPr lang="en-US" sz="1000" i="1" dirty="0">
                <a:solidFill>
                  <a:srgbClr val="000000"/>
                </a:solidFill>
                <a:ea typeface="ＭＳ Ｐゴシック" pitchFamily="-72" charset="-128"/>
                <a:cs typeface="ＭＳ Ｐゴシック" pitchFamily="-72" charset="-128"/>
              </a:rPr>
              <a:t>New York</a:t>
            </a:r>
          </a:p>
        </p:txBody>
      </p:sp>
      <p:sp>
        <p:nvSpPr>
          <p:cNvPr id="30" name="Rectangle 29"/>
          <p:cNvSpPr/>
          <p:nvPr/>
        </p:nvSpPr>
        <p:spPr>
          <a:xfrm>
            <a:off x="9677400" y="1112044"/>
            <a:ext cx="990600" cy="1143000"/>
          </a:xfrm>
          <a:prstGeom prst="rect">
            <a:avLst/>
          </a:prstGeom>
          <a:solidFill>
            <a:srgbClr val="C14BA2"/>
          </a:solidFill>
          <a:ln w="762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solidFill>
                <a:schemeClr val="bg1"/>
              </a:solidFill>
            </a:endParaRPr>
          </a:p>
        </p:txBody>
      </p:sp>
      <p:sp>
        <p:nvSpPr>
          <p:cNvPr id="31" name="Rectangle 30"/>
          <p:cNvSpPr/>
          <p:nvPr/>
        </p:nvSpPr>
        <p:spPr>
          <a:xfrm>
            <a:off x="2514600" y="-30956"/>
            <a:ext cx="990600" cy="1295400"/>
          </a:xfrm>
          <a:prstGeom prst="rect">
            <a:avLst/>
          </a:prstGeom>
          <a:solidFill>
            <a:srgbClr val="92D050"/>
          </a:solidFill>
          <a:ln w="7620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32" name="Rectangle 31"/>
          <p:cNvSpPr/>
          <p:nvPr/>
        </p:nvSpPr>
        <p:spPr>
          <a:xfrm>
            <a:off x="8610600" y="-30956"/>
            <a:ext cx="1066800" cy="1295400"/>
          </a:xfrm>
          <a:prstGeom prst="rect">
            <a:avLst/>
          </a:prstGeom>
          <a:solidFill>
            <a:srgbClr val="C14BA2"/>
          </a:solidFill>
          <a:ln w="76200"/>
        </p:spPr>
        <p:style>
          <a:lnRef idx="2">
            <a:schemeClr val="accent1">
              <a:shade val="50000"/>
            </a:schemeClr>
          </a:lnRef>
          <a:fillRef idx="1">
            <a:schemeClr val="accent1"/>
          </a:fillRef>
          <a:effectRef idx="0">
            <a:schemeClr val="accent1"/>
          </a:effectRef>
          <a:fontRef idx="minor">
            <a:schemeClr val="lt1"/>
          </a:fontRef>
        </p:style>
        <p:txBody>
          <a:bodyPr anchor="ctr">
            <a:prstTxWarp prst="textNoShape">
              <a:avLst/>
            </a:prstTxWarp>
            <a:normAutofit/>
          </a:bodyP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500" dirty="0">
                <a:solidFill>
                  <a:srgbClr val="FFFFFF"/>
                </a:solidFill>
                <a:ea typeface="ＭＳ Ｐゴシック" pitchFamily="-72" charset="-128"/>
                <a:cs typeface="ＭＳ Ｐゴシック" pitchFamily="-72" charset="-128"/>
              </a:rPr>
              <a:t>PICK A MIRANDA CARD</a:t>
            </a:r>
            <a:endParaRPr lang="en-US" dirty="0">
              <a:solidFill>
                <a:srgbClr val="FFFFFF"/>
              </a:solidFill>
              <a:ea typeface="ＭＳ Ｐゴシック" pitchFamily="-72" charset="-128"/>
              <a:cs typeface="ＭＳ Ｐゴシック" pitchFamily="-72" charset="-128"/>
            </a:endParaRPr>
          </a:p>
        </p:txBody>
      </p:sp>
      <p:sp>
        <p:nvSpPr>
          <p:cNvPr id="33" name="TextBox 32"/>
          <p:cNvSpPr txBox="1"/>
          <p:nvPr/>
        </p:nvSpPr>
        <p:spPr>
          <a:xfrm>
            <a:off x="9677400" y="-30956"/>
            <a:ext cx="990600" cy="1015663"/>
          </a:xfrm>
          <a:prstGeom prst="rect">
            <a:avLst/>
          </a:prstGeom>
          <a:noFill/>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sz="1000" dirty="0">
                <a:latin typeface="Calibri" pitchFamily="-72" charset="0"/>
              </a:rPr>
              <a:t>IMPORTANT CASE SPACE: </a:t>
            </a:r>
          </a:p>
          <a:p>
            <a:pPr algn="ctr"/>
            <a:endParaRPr lang="en-US" sz="1000" dirty="0">
              <a:latin typeface="Calibri" pitchFamily="-72" charset="0"/>
            </a:endParaRPr>
          </a:p>
          <a:p>
            <a:pPr algn="ctr"/>
            <a:r>
              <a:rPr lang="en-US" sz="1000" i="1" dirty="0">
                <a:latin typeface="Calibri" pitchFamily="-72" charset="0"/>
              </a:rPr>
              <a:t>Oregon </a:t>
            </a:r>
          </a:p>
          <a:p>
            <a:pPr algn="ctr"/>
            <a:r>
              <a:rPr lang="en-US" sz="1000" i="1" dirty="0">
                <a:latin typeface="Calibri" pitchFamily="-72" charset="0"/>
              </a:rPr>
              <a:t>v. </a:t>
            </a:r>
          </a:p>
          <a:p>
            <a:pPr algn="ctr"/>
            <a:r>
              <a:rPr lang="en-US" sz="1000" i="1" dirty="0">
                <a:latin typeface="Calibri" pitchFamily="-72" charset="0"/>
              </a:rPr>
              <a:t>Elstad</a:t>
            </a:r>
          </a:p>
        </p:txBody>
      </p:sp>
      <p:sp>
        <p:nvSpPr>
          <p:cNvPr id="34" name="TextBox 33"/>
          <p:cNvSpPr txBox="1">
            <a:spLocks noChangeArrowheads="1"/>
          </p:cNvSpPr>
          <p:nvPr/>
        </p:nvSpPr>
        <p:spPr bwMode="auto">
          <a:xfrm>
            <a:off x="9677400" y="3550445"/>
            <a:ext cx="990600" cy="366713"/>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endParaRPr lang="en-US" dirty="0">
              <a:latin typeface="Calibri" pitchFamily="-72" charset="0"/>
            </a:endParaRPr>
          </a:p>
        </p:txBody>
      </p:sp>
      <p:sp>
        <p:nvSpPr>
          <p:cNvPr id="35" name="TextBox 34"/>
          <p:cNvSpPr txBox="1"/>
          <p:nvPr/>
        </p:nvSpPr>
        <p:spPr>
          <a:xfrm>
            <a:off x="9677400" y="5836445"/>
            <a:ext cx="990600" cy="1052513"/>
          </a:xfrm>
          <a:prstGeom prst="rect">
            <a:avLst/>
          </a:prstGeom>
          <a:noFill/>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sz="1500" dirty="0">
                <a:solidFill>
                  <a:schemeClr val="bg1"/>
                </a:solidFill>
                <a:latin typeface="Calibri" pitchFamily="-72" charset="0"/>
              </a:rPr>
              <a:t>PICK A MIRANDA CARD</a:t>
            </a:r>
            <a:endParaRPr lang="en-US" dirty="0">
              <a:solidFill>
                <a:schemeClr val="bg1"/>
              </a:solidFill>
              <a:latin typeface="Calibri" pitchFamily="-72" charset="0"/>
            </a:endParaRPr>
          </a:p>
          <a:p>
            <a:pPr algn="ctr"/>
            <a:endParaRPr lang="en-US" dirty="0">
              <a:solidFill>
                <a:schemeClr val="bg1"/>
              </a:solidFill>
              <a:latin typeface="Calibri" pitchFamily="-72" charset="0"/>
            </a:endParaRPr>
          </a:p>
        </p:txBody>
      </p:sp>
      <p:sp>
        <p:nvSpPr>
          <p:cNvPr id="36" name="TextBox 35"/>
          <p:cNvSpPr txBox="1">
            <a:spLocks noChangeArrowheads="1"/>
          </p:cNvSpPr>
          <p:nvPr/>
        </p:nvSpPr>
        <p:spPr bwMode="auto">
          <a:xfrm>
            <a:off x="1524000" y="5688808"/>
            <a:ext cx="914400" cy="1015663"/>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sz="1000" dirty="0">
                <a:latin typeface="Calibri" pitchFamily="-72" charset="0"/>
              </a:rPr>
              <a:t>COERCION CORNER</a:t>
            </a:r>
          </a:p>
          <a:p>
            <a:pPr algn="ctr"/>
            <a:r>
              <a:rPr lang="en-US" sz="1000" dirty="0">
                <a:latin typeface="Calibri" pitchFamily="-72" charset="0"/>
              </a:rPr>
              <a:t> </a:t>
            </a:r>
          </a:p>
          <a:p>
            <a:pPr algn="ctr"/>
            <a:r>
              <a:rPr lang="en-US" sz="1000" i="1" dirty="0">
                <a:latin typeface="Calibri" pitchFamily="-72" charset="0"/>
              </a:rPr>
              <a:t>Townsend </a:t>
            </a:r>
          </a:p>
          <a:p>
            <a:pPr algn="ctr"/>
            <a:r>
              <a:rPr lang="en-US" sz="1000" i="1" dirty="0">
                <a:latin typeface="Calibri" pitchFamily="-72" charset="0"/>
              </a:rPr>
              <a:t> v.</a:t>
            </a:r>
          </a:p>
          <a:p>
            <a:pPr algn="ctr"/>
            <a:r>
              <a:rPr lang="en-US" sz="1000" i="1" dirty="0">
                <a:latin typeface="Calibri" pitchFamily="-72" charset="0"/>
              </a:rPr>
              <a:t>Sain</a:t>
            </a:r>
            <a:endParaRPr lang="en-US" sz="1700" i="1" dirty="0">
              <a:latin typeface="Calibri" pitchFamily="-72" charset="0"/>
            </a:endParaRPr>
          </a:p>
        </p:txBody>
      </p:sp>
      <p:sp>
        <p:nvSpPr>
          <p:cNvPr id="37" name="TextBox 36"/>
          <p:cNvSpPr txBox="1">
            <a:spLocks noChangeArrowheads="1"/>
          </p:cNvSpPr>
          <p:nvPr/>
        </p:nvSpPr>
        <p:spPr bwMode="auto">
          <a:xfrm>
            <a:off x="1524000" y="1188245"/>
            <a:ext cx="914400" cy="1128713"/>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endParaRPr lang="en-US" sz="1000" dirty="0">
              <a:latin typeface="Calibri" pitchFamily="-72" charset="0"/>
            </a:endParaRPr>
          </a:p>
          <a:p>
            <a:pPr algn="ctr"/>
            <a:endParaRPr lang="en-US" sz="1000" dirty="0">
              <a:latin typeface="Calibri" pitchFamily="-72" charset="0"/>
            </a:endParaRPr>
          </a:p>
          <a:p>
            <a:pPr algn="ctr"/>
            <a:r>
              <a:rPr lang="en-US" sz="1000" dirty="0">
                <a:latin typeface="Calibri" pitchFamily="-72" charset="0"/>
              </a:rPr>
              <a:t>Pick a Voluntariness Card</a:t>
            </a:r>
            <a:endParaRPr lang="en-US" sz="1600" dirty="0">
              <a:latin typeface="Calibri" pitchFamily="-72" charset="0"/>
            </a:endParaRPr>
          </a:p>
          <a:p>
            <a:endParaRPr lang="en-US" dirty="0">
              <a:latin typeface="Calibri" pitchFamily="-72" charset="0"/>
            </a:endParaRPr>
          </a:p>
        </p:txBody>
      </p:sp>
      <p:sp>
        <p:nvSpPr>
          <p:cNvPr id="38" name="TextBox 37"/>
          <p:cNvSpPr txBox="1">
            <a:spLocks noChangeArrowheads="1"/>
          </p:cNvSpPr>
          <p:nvPr/>
        </p:nvSpPr>
        <p:spPr bwMode="auto">
          <a:xfrm>
            <a:off x="2514600" y="-30956"/>
            <a:ext cx="990600" cy="1190625"/>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dirty="0">
                <a:latin typeface="Calibri" pitchFamily="-72" charset="0"/>
              </a:rPr>
              <a:t>The Temple of Doom!</a:t>
            </a:r>
          </a:p>
        </p:txBody>
      </p:sp>
      <p:sp>
        <p:nvSpPr>
          <p:cNvPr id="39" name="TextBox 38"/>
          <p:cNvSpPr txBox="1">
            <a:spLocks noChangeArrowheads="1"/>
          </p:cNvSpPr>
          <p:nvPr/>
        </p:nvSpPr>
        <p:spPr bwMode="auto">
          <a:xfrm>
            <a:off x="1524000" y="3686076"/>
            <a:ext cx="914400" cy="553998"/>
          </a:xfrm>
          <a:prstGeom prst="rect">
            <a:avLst/>
          </a:prstGeom>
          <a:noFill/>
          <a:ln w="9525">
            <a:noFill/>
            <a:miter lim="800000"/>
            <a:headEnd/>
            <a:tailEnd/>
          </a:ln>
        </p:spPr>
        <p:txBody>
          <a:bodyPr wrap="square">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sz="1000" dirty="0">
                <a:latin typeface="Calibri" pitchFamily="-72" charset="0"/>
              </a:rPr>
              <a:t>Pick a Voluntariness Card</a:t>
            </a:r>
          </a:p>
        </p:txBody>
      </p:sp>
      <p:sp>
        <p:nvSpPr>
          <p:cNvPr id="40" name="TextBox 39"/>
          <p:cNvSpPr txBox="1"/>
          <p:nvPr/>
        </p:nvSpPr>
        <p:spPr>
          <a:xfrm>
            <a:off x="9601200" y="4617244"/>
            <a:ext cx="1066800" cy="1292662"/>
          </a:xfrm>
          <a:prstGeom prst="rect">
            <a:avLst/>
          </a:prstGeom>
          <a:noFill/>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sz="1000" dirty="0">
                <a:latin typeface="Calibri" pitchFamily="-72" charset="0"/>
              </a:rPr>
              <a:t>IMPORTANT CASE SPACE: </a:t>
            </a:r>
          </a:p>
          <a:p>
            <a:pPr algn="ctr"/>
            <a:endParaRPr lang="en-US" sz="1000" dirty="0">
              <a:latin typeface="Calibri" pitchFamily="-72" charset="0"/>
            </a:endParaRPr>
          </a:p>
          <a:p>
            <a:pPr algn="ctr"/>
            <a:r>
              <a:rPr lang="en-US" sz="1000" dirty="0">
                <a:latin typeface="Calibri" pitchFamily="-72" charset="0"/>
              </a:rPr>
              <a:t>Edwards</a:t>
            </a:r>
            <a:r>
              <a:rPr lang="en-US" sz="1000" i="1" dirty="0">
                <a:latin typeface="Calibri" pitchFamily="-72" charset="0"/>
              </a:rPr>
              <a:t> </a:t>
            </a:r>
          </a:p>
          <a:p>
            <a:pPr algn="ctr"/>
            <a:r>
              <a:rPr lang="en-US" sz="1000" i="1" dirty="0">
                <a:latin typeface="Calibri" pitchFamily="-72" charset="0"/>
              </a:rPr>
              <a:t>v. </a:t>
            </a:r>
          </a:p>
          <a:p>
            <a:pPr algn="ctr"/>
            <a:r>
              <a:rPr lang="en-US" sz="1000" i="1" dirty="0">
                <a:latin typeface="Calibri" pitchFamily="-72" charset="0"/>
              </a:rPr>
              <a:t>Arizona</a:t>
            </a:r>
          </a:p>
          <a:p>
            <a:endParaRPr lang="en-US" dirty="0">
              <a:latin typeface="Calibri" pitchFamily="-72" charset="0"/>
            </a:endParaRPr>
          </a:p>
        </p:txBody>
      </p:sp>
      <p:sp>
        <p:nvSpPr>
          <p:cNvPr id="41" name="TextBox 40"/>
          <p:cNvSpPr txBox="1"/>
          <p:nvPr/>
        </p:nvSpPr>
        <p:spPr>
          <a:xfrm>
            <a:off x="1524000" y="4541045"/>
            <a:ext cx="990600" cy="1015663"/>
          </a:xfrm>
          <a:prstGeom prst="rect">
            <a:avLst/>
          </a:prstGeom>
          <a:noFill/>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sz="1000" dirty="0">
                <a:latin typeface="Calibri" pitchFamily="-72" charset="0"/>
              </a:rPr>
              <a:t>IMPORTANT CASE SPACE:</a:t>
            </a:r>
          </a:p>
          <a:p>
            <a:pPr algn="ctr"/>
            <a:r>
              <a:rPr lang="en-US" sz="1000" dirty="0">
                <a:latin typeface="Calibri" pitchFamily="-72" charset="0"/>
              </a:rPr>
              <a:t> </a:t>
            </a:r>
          </a:p>
          <a:p>
            <a:pPr algn="ctr"/>
            <a:r>
              <a:rPr lang="en-US" sz="1000" i="1" dirty="0">
                <a:latin typeface="Calibri" pitchFamily="-72" charset="0"/>
              </a:rPr>
              <a:t>Colorado </a:t>
            </a:r>
          </a:p>
          <a:p>
            <a:pPr algn="ctr"/>
            <a:r>
              <a:rPr lang="en-US" sz="1000" i="1" dirty="0">
                <a:latin typeface="Calibri" pitchFamily="-72" charset="0"/>
              </a:rPr>
              <a:t>v. </a:t>
            </a:r>
          </a:p>
          <a:p>
            <a:pPr algn="ctr"/>
            <a:r>
              <a:rPr lang="en-US" sz="1000" i="1" dirty="0">
                <a:latin typeface="Calibri" pitchFamily="-72" charset="0"/>
              </a:rPr>
              <a:t>Connelly</a:t>
            </a:r>
          </a:p>
        </p:txBody>
      </p:sp>
      <p:sp>
        <p:nvSpPr>
          <p:cNvPr id="42" name="TextBox 41"/>
          <p:cNvSpPr txBox="1"/>
          <p:nvPr/>
        </p:nvSpPr>
        <p:spPr>
          <a:xfrm>
            <a:off x="1524000" y="2331245"/>
            <a:ext cx="914400" cy="1069975"/>
          </a:xfrm>
          <a:prstGeom prst="rect">
            <a:avLst/>
          </a:prstGeom>
          <a:noFill/>
        </p:spPr>
        <p:txBody>
          <a:bodyPr>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fontAlgn="auto">
              <a:spcBef>
                <a:spcPts val="0"/>
              </a:spcBef>
              <a:spcAft>
                <a:spcPts val="0"/>
              </a:spcAft>
              <a:defRPr/>
            </a:pPr>
            <a:r>
              <a:rPr lang="en-US" sz="1600" cap="small" dirty="0">
                <a:solidFill>
                  <a:schemeClr val="bg1"/>
                </a:solidFill>
                <a:latin typeface="+mn-lt"/>
                <a:ea typeface="+mn-ea"/>
                <a:cs typeface="+mn-cs"/>
              </a:rPr>
              <a:t>Non-Trivial Legal Pursuit</a:t>
            </a:r>
          </a:p>
        </p:txBody>
      </p:sp>
      <p:sp>
        <p:nvSpPr>
          <p:cNvPr id="43" name="TextBox 42"/>
          <p:cNvSpPr txBox="1"/>
          <p:nvPr/>
        </p:nvSpPr>
        <p:spPr>
          <a:xfrm>
            <a:off x="1524000" y="-30956"/>
            <a:ext cx="990600" cy="1015663"/>
          </a:xfrm>
          <a:prstGeom prst="rect">
            <a:avLst/>
          </a:prstGeom>
          <a:noFill/>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sz="1000" dirty="0">
                <a:solidFill>
                  <a:schemeClr val="bg1"/>
                </a:solidFill>
                <a:latin typeface="Calibri" pitchFamily="-72" charset="0"/>
              </a:rPr>
              <a:t>COERCION</a:t>
            </a:r>
          </a:p>
          <a:p>
            <a:pPr algn="ctr"/>
            <a:r>
              <a:rPr lang="en-US" sz="1000" dirty="0">
                <a:solidFill>
                  <a:schemeClr val="bg1"/>
                </a:solidFill>
                <a:latin typeface="Calibri" pitchFamily="-72" charset="0"/>
              </a:rPr>
              <a:t>CORNER</a:t>
            </a:r>
          </a:p>
          <a:p>
            <a:pPr algn="ctr"/>
            <a:r>
              <a:rPr lang="en-US" sz="1000" i="1" dirty="0">
                <a:solidFill>
                  <a:schemeClr val="bg1"/>
                </a:solidFill>
                <a:latin typeface="Calibri" pitchFamily="-72" charset="0"/>
              </a:rPr>
              <a:t>Jackson</a:t>
            </a:r>
          </a:p>
          <a:p>
            <a:pPr algn="ctr"/>
            <a:r>
              <a:rPr lang="en-US" sz="1000" i="1" dirty="0">
                <a:solidFill>
                  <a:schemeClr val="bg1"/>
                </a:solidFill>
                <a:latin typeface="Calibri" pitchFamily="-72" charset="0"/>
              </a:rPr>
              <a:t>   v.</a:t>
            </a:r>
          </a:p>
          <a:p>
            <a:pPr algn="ctr"/>
            <a:r>
              <a:rPr lang="en-US" sz="1000" i="1" dirty="0">
                <a:solidFill>
                  <a:schemeClr val="bg1"/>
                </a:solidFill>
                <a:latin typeface="Calibri" pitchFamily="-72" charset="0"/>
              </a:rPr>
              <a:t> Denno</a:t>
            </a:r>
          </a:p>
          <a:p>
            <a:pPr algn="ctr"/>
            <a:r>
              <a:rPr lang="en-US" sz="1000" i="1" dirty="0">
                <a:solidFill>
                  <a:schemeClr val="bg1"/>
                </a:solidFill>
                <a:latin typeface="Calibri" pitchFamily="-72" charset="0"/>
              </a:rPr>
              <a:t>Mincey  v.  AZ</a:t>
            </a:r>
            <a:endParaRPr lang="en-US" sz="900" i="1" dirty="0">
              <a:solidFill>
                <a:schemeClr val="bg1"/>
              </a:solidFill>
              <a:latin typeface="Calibri" pitchFamily="-72" charset="0"/>
            </a:endParaRPr>
          </a:p>
        </p:txBody>
      </p:sp>
      <p:sp>
        <p:nvSpPr>
          <p:cNvPr id="44" name="TextBox 43"/>
          <p:cNvSpPr txBox="1"/>
          <p:nvPr/>
        </p:nvSpPr>
        <p:spPr>
          <a:xfrm>
            <a:off x="3581400" y="-30956"/>
            <a:ext cx="1066800" cy="1311275"/>
          </a:xfrm>
          <a:prstGeom prst="rect">
            <a:avLst/>
          </a:prstGeom>
          <a:noFill/>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sz="2000" dirty="0">
                <a:solidFill>
                  <a:schemeClr val="bg1"/>
                </a:solidFill>
                <a:latin typeface="Calibri" pitchFamily="-72" charset="0"/>
              </a:rPr>
              <a:t>NAME THAT CASE</a:t>
            </a:r>
          </a:p>
          <a:p>
            <a:pPr algn="ctr"/>
            <a:r>
              <a:rPr lang="en-US" sz="2000" dirty="0">
                <a:solidFill>
                  <a:schemeClr val="bg1"/>
                </a:solidFill>
                <a:latin typeface="Calibri" pitchFamily="-72" charset="0"/>
              </a:rPr>
              <a:t>SPACE </a:t>
            </a:r>
          </a:p>
        </p:txBody>
      </p:sp>
      <p:sp>
        <p:nvSpPr>
          <p:cNvPr id="45" name="TextBox 44"/>
          <p:cNvSpPr txBox="1">
            <a:spLocks noChangeArrowheads="1"/>
          </p:cNvSpPr>
          <p:nvPr/>
        </p:nvSpPr>
        <p:spPr bwMode="auto">
          <a:xfrm>
            <a:off x="9677400" y="3474245"/>
            <a:ext cx="990600" cy="1190625"/>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dirty="0">
                <a:solidFill>
                  <a:schemeClr val="bg1"/>
                </a:solidFill>
                <a:latin typeface="Calibri" pitchFamily="-72" charset="0"/>
              </a:rPr>
              <a:t>In Custody Space</a:t>
            </a:r>
          </a:p>
          <a:p>
            <a:endParaRPr lang="en-US" dirty="0">
              <a:latin typeface="Calibri" pitchFamily="-72" charset="0"/>
            </a:endParaRPr>
          </a:p>
        </p:txBody>
      </p:sp>
      <p:sp>
        <p:nvSpPr>
          <p:cNvPr id="46" name="TextBox 45"/>
          <p:cNvSpPr txBox="1">
            <a:spLocks noChangeArrowheads="1"/>
          </p:cNvSpPr>
          <p:nvPr/>
        </p:nvSpPr>
        <p:spPr bwMode="auto">
          <a:xfrm>
            <a:off x="9677400" y="1188245"/>
            <a:ext cx="990600" cy="1190625"/>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dirty="0">
                <a:solidFill>
                  <a:schemeClr val="bg1"/>
                </a:solidFill>
                <a:latin typeface="Calibri" pitchFamily="-72" charset="0"/>
              </a:rPr>
              <a:t>In Custody Space</a:t>
            </a:r>
          </a:p>
          <a:p>
            <a:endParaRPr lang="en-US" dirty="0">
              <a:latin typeface="Calibri" pitchFamily="-72" charset="0"/>
            </a:endParaRPr>
          </a:p>
        </p:txBody>
      </p:sp>
      <p:pic>
        <p:nvPicPr>
          <p:cNvPr id="47" name="Picture 46" descr="http://www.delawarecountysheriff.org/graphic_jail.jpg"/>
          <p:cNvPicPr>
            <a:picLocks noChangeAspect="1" noChangeArrowheads="1"/>
          </p:cNvPicPr>
          <p:nvPr/>
        </p:nvPicPr>
        <p:blipFill>
          <a:blip r:embed="rId3" cstate="print"/>
          <a:srcRect/>
          <a:stretch>
            <a:fillRect/>
          </a:stretch>
        </p:blipFill>
        <p:spPr bwMode="auto">
          <a:xfrm>
            <a:off x="5638800" y="5558632"/>
            <a:ext cx="1066800" cy="1268412"/>
          </a:xfrm>
          <a:prstGeom prst="rect">
            <a:avLst/>
          </a:prstGeom>
          <a:noFill/>
          <a:ln w="9525">
            <a:noFill/>
            <a:miter lim="800000"/>
            <a:headEnd/>
            <a:tailEnd/>
          </a:ln>
        </p:spPr>
      </p:pic>
      <p:sp>
        <p:nvSpPr>
          <p:cNvPr id="48" name="Rectangle 47"/>
          <p:cNvSpPr/>
          <p:nvPr/>
        </p:nvSpPr>
        <p:spPr>
          <a:xfrm>
            <a:off x="7696200" y="5684044"/>
            <a:ext cx="990600" cy="1143000"/>
          </a:xfrm>
          <a:prstGeom prst="rect">
            <a:avLst/>
          </a:prstGeom>
          <a:solidFill>
            <a:srgbClr val="C14BA2"/>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endParaRPr lang="en-US" dirty="0"/>
          </a:p>
        </p:txBody>
      </p:sp>
      <p:sp>
        <p:nvSpPr>
          <p:cNvPr id="49" name="TextBox 48"/>
          <p:cNvSpPr txBox="1">
            <a:spLocks noChangeArrowheads="1"/>
          </p:cNvSpPr>
          <p:nvPr/>
        </p:nvSpPr>
        <p:spPr bwMode="auto">
          <a:xfrm>
            <a:off x="7696200" y="5684045"/>
            <a:ext cx="990600" cy="1190625"/>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dirty="0">
                <a:solidFill>
                  <a:schemeClr val="bg1"/>
                </a:solidFill>
                <a:latin typeface="Calibri" pitchFamily="-72" charset="0"/>
              </a:rPr>
              <a:t>NAME </a:t>
            </a:r>
            <a:br>
              <a:rPr lang="en-US" dirty="0">
                <a:solidFill>
                  <a:schemeClr val="bg1"/>
                </a:solidFill>
                <a:latin typeface="Calibri" pitchFamily="-72" charset="0"/>
              </a:rPr>
            </a:br>
            <a:r>
              <a:rPr lang="en-US" dirty="0">
                <a:solidFill>
                  <a:schemeClr val="bg1"/>
                </a:solidFill>
                <a:latin typeface="Calibri" pitchFamily="-72" charset="0"/>
              </a:rPr>
              <a:t>THAT</a:t>
            </a:r>
            <a:br>
              <a:rPr lang="en-US" dirty="0">
                <a:solidFill>
                  <a:schemeClr val="bg1"/>
                </a:solidFill>
                <a:latin typeface="Calibri" pitchFamily="-72" charset="0"/>
              </a:rPr>
            </a:br>
            <a:r>
              <a:rPr lang="en-US" dirty="0">
                <a:solidFill>
                  <a:schemeClr val="bg1"/>
                </a:solidFill>
                <a:latin typeface="Calibri" pitchFamily="-72" charset="0"/>
              </a:rPr>
              <a:t>CASE</a:t>
            </a:r>
          </a:p>
          <a:p>
            <a:pPr algn="ctr"/>
            <a:r>
              <a:rPr lang="en-US" dirty="0">
                <a:solidFill>
                  <a:schemeClr val="bg1"/>
                </a:solidFill>
                <a:latin typeface="Calibri" pitchFamily="-72" charset="0"/>
              </a:rPr>
              <a:t>SPACE</a:t>
            </a:r>
          </a:p>
        </p:txBody>
      </p:sp>
      <p:sp>
        <p:nvSpPr>
          <p:cNvPr id="50" name="Rectangle 49"/>
          <p:cNvSpPr/>
          <p:nvPr/>
        </p:nvSpPr>
        <p:spPr>
          <a:xfrm>
            <a:off x="2590800" y="5684044"/>
            <a:ext cx="990600" cy="1143000"/>
          </a:xfrm>
          <a:prstGeom prst="rect">
            <a:avLst/>
          </a:prstGeom>
          <a:solidFill>
            <a:srgbClr val="C14BA2"/>
          </a:solidFill>
          <a:ln w="76200"/>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fontAlgn="auto">
              <a:spcBef>
                <a:spcPts val="0"/>
              </a:spcBef>
              <a:spcAft>
                <a:spcPts val="0"/>
              </a:spcAft>
              <a:defRPr/>
            </a:pPr>
            <a:r>
              <a:rPr lang="en-US" sz="1000" dirty="0">
                <a:solidFill>
                  <a:schemeClr val="tx1"/>
                </a:solidFill>
              </a:rPr>
              <a:t>Non-Trivial Legal Pursuit</a:t>
            </a:r>
          </a:p>
        </p:txBody>
      </p:sp>
      <p:sp>
        <p:nvSpPr>
          <p:cNvPr id="51" name="TextBox 50"/>
          <p:cNvSpPr txBox="1">
            <a:spLocks noChangeArrowheads="1"/>
          </p:cNvSpPr>
          <p:nvPr/>
        </p:nvSpPr>
        <p:spPr bwMode="auto">
          <a:xfrm>
            <a:off x="5715000" y="6488907"/>
            <a:ext cx="838200" cy="336550"/>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sz="1600" b="1" dirty="0">
                <a:solidFill>
                  <a:srgbClr val="C00000"/>
                </a:solidFill>
                <a:latin typeface="Calibri" pitchFamily="-72" charset="0"/>
              </a:rPr>
              <a:t>In Jail</a:t>
            </a:r>
          </a:p>
        </p:txBody>
      </p:sp>
      <p:sp>
        <p:nvSpPr>
          <p:cNvPr id="52" name="Text Box 54"/>
          <p:cNvSpPr txBox="1">
            <a:spLocks noChangeArrowheads="1"/>
          </p:cNvSpPr>
          <p:nvPr/>
        </p:nvSpPr>
        <p:spPr bwMode="auto">
          <a:xfrm>
            <a:off x="4038600" y="4507707"/>
            <a:ext cx="3810000" cy="366712"/>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endParaRPr lang="en-US" dirty="0"/>
          </a:p>
        </p:txBody>
      </p:sp>
      <p:sp>
        <p:nvSpPr>
          <p:cNvPr id="53" name="Text Box 55"/>
          <p:cNvSpPr txBox="1">
            <a:spLocks noChangeArrowheads="1"/>
          </p:cNvSpPr>
          <p:nvPr/>
        </p:nvSpPr>
        <p:spPr bwMode="auto">
          <a:xfrm>
            <a:off x="3124200" y="4541045"/>
            <a:ext cx="6096000" cy="396875"/>
          </a:xfrm>
          <a:prstGeom prst="rect">
            <a:avLst/>
          </a:prstGeom>
          <a:noFill/>
          <a:ln w="9525">
            <a:noFill/>
            <a:miter lim="800000"/>
            <a:headEnd/>
            <a:tailEnd/>
          </a:ln>
        </p:spPr>
        <p:txBody>
          <a:bodyPr>
            <a:prstTxWarp prst="textNoShape">
              <a:avLst/>
            </a:prstTxWarp>
            <a:spAutoFit/>
          </a:bodyPr>
          <a:lstStyle>
            <a:defPPr>
              <a:defRPr lang="en-US"/>
            </a:defPPr>
            <a:lvl1pPr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1pPr>
            <a:lvl2pPr marL="4572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2pPr>
            <a:lvl3pPr marL="9144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3pPr>
            <a:lvl4pPr marL="13716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4pPr>
            <a:lvl5pPr marL="1828800" algn="l" rtl="0" fontAlgn="base">
              <a:spcBef>
                <a:spcPct val="0"/>
              </a:spcBef>
              <a:spcAft>
                <a:spcPct val="0"/>
              </a:spcAft>
              <a:defRPr kern="1200">
                <a:solidFill>
                  <a:schemeClr val="tx1"/>
                </a:solidFill>
                <a:latin typeface="Arial" pitchFamily="-72" charset="0"/>
                <a:ea typeface="ＭＳ Ｐゴシック" pitchFamily="-72" charset="-128"/>
                <a:cs typeface="ＭＳ Ｐゴシック" pitchFamily="-72" charset="-128"/>
              </a:defRPr>
            </a:lvl5pPr>
            <a:lvl6pPr marL="22860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6pPr>
            <a:lvl7pPr marL="27432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7pPr>
            <a:lvl8pPr marL="32004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8pPr>
            <a:lvl9pPr marL="3657600" algn="l" defTabSz="457200" rtl="0" eaLnBrk="1" latinLnBrk="0" hangingPunct="1">
              <a:defRPr kern="1200">
                <a:solidFill>
                  <a:schemeClr val="tx1"/>
                </a:solidFill>
                <a:latin typeface="Arial" pitchFamily="-72" charset="0"/>
                <a:ea typeface="ＭＳ Ｐゴシック" pitchFamily="-72" charset="-128"/>
                <a:cs typeface="ＭＳ Ｐゴシック" pitchFamily="-72" charset="-128"/>
              </a:defRPr>
            </a:lvl9pPr>
          </a:lstStyle>
          <a:p>
            <a:pPr algn="ctr"/>
            <a:r>
              <a:rPr lang="en-US" sz="2000" dirty="0">
                <a:solidFill>
                  <a:srgbClr val="C14BA2"/>
                </a:solidFill>
              </a:rPr>
              <a:t>A GAME ABOUT THE RIGHT TO REMAIN SILENT</a:t>
            </a:r>
            <a:endParaRPr lang="en-US" dirty="0"/>
          </a:p>
        </p:txBody>
      </p:sp>
    </p:spTree>
    <p:extLst>
      <p:ext uri="{BB962C8B-B14F-4D97-AF65-F5344CB8AC3E}">
        <p14:creationId xmlns:p14="http://schemas.microsoft.com/office/powerpoint/2010/main" val="1926301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19516-39CD-C8A1-E717-50F64FE6AACD}"/>
              </a:ext>
            </a:extLst>
          </p:cNvPr>
          <p:cNvSpPr>
            <a:spLocks noGrp="1"/>
          </p:cNvSpPr>
          <p:nvPr>
            <p:ph type="title"/>
          </p:nvPr>
        </p:nvSpPr>
        <p:spPr>
          <a:xfrm>
            <a:off x="-57537" y="819008"/>
            <a:ext cx="4277453" cy="4363844"/>
          </a:xfrm>
        </p:spPr>
        <p:txBody>
          <a:bodyPr anchor="t">
            <a:normAutofit/>
          </a:bodyPr>
          <a:lstStyle/>
          <a:p>
            <a:pPr fontAlgn="base"/>
            <a:r>
              <a:rPr lang="en-US" sz="3100" b="0" i="0" dirty="0">
                <a:solidFill>
                  <a:srgbClr val="FFFFFF"/>
                </a:solidFill>
                <a:effectLst/>
                <a:highlight>
                  <a:srgbClr val="FFFFFF"/>
                </a:highlight>
                <a:latin typeface="Source Sans Pro" panose="020B0503030403020204" pitchFamily="34" charset="0"/>
              </a:rPr>
              <a:t> </a:t>
            </a:r>
            <a:r>
              <a:rPr lang="en-US" sz="3100" b="0" i="0" u="none" strike="noStrike" dirty="0">
                <a:solidFill>
                  <a:srgbClr val="FFFFFF"/>
                </a:solidFill>
                <a:effectLst/>
                <a:highlight>
                  <a:srgbClr val="FFFFFF"/>
                </a:highlight>
                <a:latin typeface="Source Sans Pro" panose="020B0503030403020204" pitchFamily="34" charset="0"/>
              </a:rPr>
              <a:t> </a:t>
            </a:r>
            <a:br>
              <a:rPr lang="en-US" sz="3100" b="0" i="0" dirty="0">
                <a:solidFill>
                  <a:srgbClr val="FFFFFF"/>
                </a:solidFill>
                <a:effectLst/>
                <a:highlight>
                  <a:srgbClr val="FFFFFF"/>
                </a:highlight>
                <a:latin typeface="Source Sans Pro" panose="020B0503030403020204" pitchFamily="34" charset="0"/>
              </a:rPr>
            </a:br>
            <a:br>
              <a:rPr lang="en-US" sz="3100" dirty="0">
                <a:solidFill>
                  <a:srgbClr val="FFFFFF"/>
                </a:solidFill>
                <a:highlight>
                  <a:srgbClr val="FFFFFF"/>
                </a:highlight>
                <a:latin typeface="Source Sans Pro" panose="020B0503030403020204" pitchFamily="34" charset="0"/>
              </a:rPr>
            </a:br>
            <a:br>
              <a:rPr lang="en-US" sz="3100" dirty="0">
                <a:solidFill>
                  <a:srgbClr val="FFFFFF"/>
                </a:solidFill>
              </a:rPr>
            </a:br>
            <a:endParaRPr lang="en-US" sz="3100" dirty="0">
              <a:solidFill>
                <a:srgbClr val="FFFFFF"/>
              </a:solidFill>
            </a:endParaRPr>
          </a:p>
        </p:txBody>
      </p:sp>
      <p:sp>
        <p:nvSpPr>
          <p:cNvPr id="8" name="Rectangle 1">
            <a:extLst>
              <a:ext uri="{FF2B5EF4-FFF2-40B4-BE49-F238E27FC236}">
                <a16:creationId xmlns:a16="http://schemas.microsoft.com/office/drawing/2014/main" id="{9D03702A-5C67-1B2B-B1BB-2F306A159E5A}"/>
              </a:ext>
            </a:extLst>
          </p:cNvPr>
          <p:cNvSpPr>
            <a:spLocks noGrp="1" noChangeArrowheads="1"/>
          </p:cNvSpPr>
          <p:nvPr>
            <p:ph sz="quarter" idx="13"/>
          </p:nvPr>
        </p:nvSpPr>
        <p:spPr bwMode="auto">
          <a:xfrm>
            <a:off x="4382358" y="1412489"/>
            <a:ext cx="3427283" cy="4363844"/>
          </a:xfrm>
          <a:prstGeom prst="rect">
            <a:avLst/>
          </a:prstGeom>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rmAutofit lnSpcReduction="10000"/>
          </a:bodyPr>
          <a:lstStyle/>
          <a:p>
            <a:pPr marL="0" indent="0">
              <a:buNone/>
            </a:pPr>
            <a:r>
              <a:rPr lang="en-US" altLang="en-US" sz="2000" dirty="0">
                <a:latin typeface="Source Sans Pro" panose="020B0503030403020204" pitchFamily="34" charset="0"/>
              </a:rPr>
              <a:t>The Emotional Propensity  Exception To The General Rule that Other Crimes Are Inadmissible holds that e</a:t>
            </a:r>
            <a:r>
              <a:rPr kumimoji="0" lang="en-US" altLang="en-US" sz="2000" b="0" i="0" u="none" strike="noStrike" cap="none" normalizeH="0" baseline="0" dirty="0">
                <a:ln>
                  <a:noFill/>
                </a:ln>
                <a:effectLst/>
                <a:latin typeface="Source Sans Pro" panose="020B0503030403020204" pitchFamily="34" charset="0"/>
              </a:rPr>
              <a:t>vidence of prior sexual misconduct may be admissible to prove the accused's propensity to commit the sexual offense charged if the prior misconduct happened close in time to the alleged crime, was similar in nature to it, and involved an abnormal sexual acts. State v. McFarlin, 110 Ari. 225,228 (1973).</a:t>
            </a: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spcBef>
                <a:spcPct val="0"/>
              </a:spcBef>
              <a:spcAft>
                <a:spcPts val="600"/>
              </a:spcAft>
              <a:buClrTx/>
              <a:buSzTx/>
              <a:buFontTx/>
              <a:buNone/>
              <a:tabLst/>
            </a:pPr>
            <a:endParaRPr kumimoji="0" lang="en-US" altLang="en-US" sz="2000" b="0" i="0" u="none" strike="noStrike" cap="none" normalizeH="0" baseline="0" dirty="0">
              <a:ln>
                <a:noFill/>
              </a:ln>
              <a:effectLst/>
              <a:latin typeface="Arial" panose="020B0604020202020204" pitchFamily="34" charset="0"/>
            </a:endParaRPr>
          </a:p>
        </p:txBody>
      </p:sp>
      <p:sp>
        <p:nvSpPr>
          <p:cNvPr id="4" name="Content Placeholder 3">
            <a:extLst>
              <a:ext uri="{FF2B5EF4-FFF2-40B4-BE49-F238E27FC236}">
                <a16:creationId xmlns:a16="http://schemas.microsoft.com/office/drawing/2014/main" id="{FA572BE3-1C18-70CE-C98E-BA3372C998A9}"/>
              </a:ext>
            </a:extLst>
          </p:cNvPr>
          <p:cNvSpPr>
            <a:spLocks noGrp="1"/>
          </p:cNvSpPr>
          <p:nvPr>
            <p:ph sz="quarter" idx="14"/>
          </p:nvPr>
        </p:nvSpPr>
        <p:spPr>
          <a:xfrm>
            <a:off x="8451604" y="1412489"/>
            <a:ext cx="3197701" cy="4363844"/>
          </a:xfrm>
        </p:spPr>
        <p:txBody>
          <a:bodyPr>
            <a:normAutofit lnSpcReduction="10000"/>
          </a:bodyPr>
          <a:lstStyle/>
          <a:p>
            <a:pPr marL="0" indent="0">
              <a:buNone/>
            </a:pPr>
            <a:r>
              <a:rPr lang="en-US" sz="2000" dirty="0"/>
              <a:t>Treadway held that prior sexual conduct occurring three years in the past was too remote for admission pursuant to the emotional propensity exception in a sodomy trial in the absence of expert medical testimony that that such a prior act tends to show a continuing emotional propensity to commit the crime charged. State v. Treadway, 116 Ariz. 163, 167, 568 P.2d 1061, 1065 (1977)</a:t>
            </a:r>
          </a:p>
        </p:txBody>
      </p:sp>
      <p:sp>
        <p:nvSpPr>
          <p:cNvPr id="15" name="Rectangle 14">
            <a:extLst>
              <a:ext uri="{FF2B5EF4-FFF2-40B4-BE49-F238E27FC236}">
                <a16:creationId xmlns:a16="http://schemas.microsoft.com/office/drawing/2014/main" id="{17D2AE4C-2E3F-66AD-7560-6F3C9878142A}"/>
              </a:ext>
            </a:extLst>
          </p:cNvPr>
          <p:cNvSpPr/>
          <p:nvPr/>
        </p:nvSpPr>
        <p:spPr>
          <a:xfrm>
            <a:off x="-57537" y="2967335"/>
            <a:ext cx="4026423" cy="2585323"/>
          </a:xfrm>
          <a:prstGeom prst="rect">
            <a:avLst/>
          </a:prstGeom>
          <a:noFill/>
        </p:spPr>
        <p:txBody>
          <a:bodyPr wrap="square" lIns="91440" tIns="45720" rIns="91440" bIns="45720">
            <a:spAutoFit/>
          </a:bodyPr>
          <a:lstStyle/>
          <a:p>
            <a:pPr algn="ctr"/>
            <a:r>
              <a:rPr lang="en-US" sz="5400" b="1" spc="50" dirty="0">
                <a:ln w="0"/>
                <a:solidFill>
                  <a:schemeClr val="bg2"/>
                </a:solidFill>
                <a:effectLst>
                  <a:innerShdw blurRad="63500" dist="50800" dir="13500000">
                    <a:srgbClr val="000000">
                      <a:alpha val="50000"/>
                    </a:srgbClr>
                  </a:innerShdw>
                </a:effectLst>
              </a:rPr>
              <a:t>State </a:t>
            </a:r>
          </a:p>
          <a:p>
            <a:pPr algn="ctr"/>
            <a:r>
              <a:rPr lang="en-US" sz="5400" b="1" spc="50" dirty="0">
                <a:ln w="0"/>
                <a:solidFill>
                  <a:schemeClr val="bg2"/>
                </a:solidFill>
                <a:effectLst>
                  <a:innerShdw blurRad="63500" dist="50800" dir="13500000">
                    <a:srgbClr val="000000">
                      <a:alpha val="50000"/>
                    </a:srgbClr>
                  </a:innerShdw>
                </a:effectLst>
              </a:rPr>
              <a:t>v. </a:t>
            </a:r>
          </a:p>
          <a:p>
            <a:pPr algn="ctr"/>
            <a:r>
              <a:rPr lang="en-US" sz="5400" b="1" spc="50" dirty="0">
                <a:ln w="0"/>
                <a:solidFill>
                  <a:schemeClr val="bg2"/>
                </a:solidFill>
                <a:effectLst>
                  <a:innerShdw blurRad="63500" dist="50800" dir="13500000">
                    <a:srgbClr val="000000">
                      <a:alpha val="50000"/>
                    </a:srgbClr>
                  </a:innerShdw>
                </a:effectLst>
              </a:rPr>
              <a:t>Treadway</a:t>
            </a:r>
            <a:endParaRPr lang="en-US" sz="54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06172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halkboard"/>
                <a:cs typeface="Chalkboard"/>
              </a:rPr>
              <a:t>Ernesto Miranda</a:t>
            </a:r>
          </a:p>
        </p:txBody>
      </p:sp>
      <p:pic>
        <p:nvPicPr>
          <p:cNvPr id="4" name="Content Placeholder 3" descr="unnamed.jpg"/>
          <p:cNvPicPr>
            <a:picLocks noGrp="1" noChangeAspect="1"/>
          </p:cNvPicPr>
          <p:nvPr>
            <p:ph idx="1"/>
          </p:nvPr>
        </p:nvPicPr>
        <p:blipFill>
          <a:blip r:embed="rId2">
            <a:extLst>
              <a:ext uri="{28A0092B-C50C-407E-A947-70E740481C1C}">
                <a14:useLocalDpi xmlns:a14="http://schemas.microsoft.com/office/drawing/2010/main" val="0"/>
              </a:ext>
            </a:extLst>
          </a:blip>
          <a:srcRect l="-75993" r="-75993"/>
          <a:stretch>
            <a:fillRect/>
          </a:stretch>
        </p:blipFill>
        <p:spPr>
          <a:xfrm>
            <a:off x="274867" y="2142971"/>
            <a:ext cx="7068765" cy="3412878"/>
          </a:xfrm>
        </p:spPr>
      </p:pic>
      <p:pic>
        <p:nvPicPr>
          <p:cNvPr id="2050" name="Picture 2" descr="Miranda rights: Where did ‘the right to remain silent’ come from? - Deseret News">
            <a:extLst>
              <a:ext uri="{FF2B5EF4-FFF2-40B4-BE49-F238E27FC236}">
                <a16:creationId xmlns:a16="http://schemas.microsoft.com/office/drawing/2014/main" id="{325CE922-CD53-95D5-3344-A398D38E08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0055" y="2184548"/>
            <a:ext cx="2051959" cy="34231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427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2" name="Rectangle 1041">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E17CA2EF-8BD6-E3AC-14FD-2476795C2DC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dirty="0"/>
              <a:t>Ernesto Miranda </a:t>
            </a:r>
          </a:p>
        </p:txBody>
      </p:sp>
      <p:sp>
        <p:nvSpPr>
          <p:cNvPr id="1044"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a:extLst>
              <a:ext uri="{FF2B5EF4-FFF2-40B4-BE49-F238E27FC236}">
                <a16:creationId xmlns:a16="http://schemas.microsoft.com/office/drawing/2014/main" id="{62435D6C-FAF3-93A5-62C8-61A492A3539F}"/>
              </a:ext>
            </a:extLst>
          </p:cNvPr>
          <p:cNvSpPr>
            <a:spLocks noGrp="1"/>
          </p:cNvSpPr>
          <p:nvPr>
            <p:ph type="body" sz="half" idx="2"/>
          </p:nvPr>
        </p:nvSpPr>
        <p:spPr>
          <a:xfrm>
            <a:off x="640080" y="2872899"/>
            <a:ext cx="4243589" cy="3320668"/>
          </a:xfrm>
        </p:spPr>
        <p:txBody>
          <a:bodyPr vert="horz" lIns="91440" tIns="45720" rIns="91440" bIns="45720" rtlCol="0">
            <a:normAutofit/>
          </a:bodyPr>
          <a:lstStyle/>
          <a:p>
            <a:pPr indent="-228600">
              <a:buFont typeface="Arial" panose="020B0604020202020204" pitchFamily="34" charset="0"/>
              <a:buChar char="•"/>
            </a:pPr>
            <a:r>
              <a:rPr lang="en-US" sz="2000" dirty="0"/>
              <a:t>He was 23 years old at the time his 5</a:t>
            </a:r>
            <a:r>
              <a:rPr lang="en-US" sz="2000" baseline="30000" dirty="0"/>
              <a:t>th</a:t>
            </a:r>
            <a:r>
              <a:rPr lang="en-US" sz="2000" dirty="0"/>
              <a:t> Amendment Rights were violated.</a:t>
            </a:r>
          </a:p>
          <a:p>
            <a:pPr indent="-228600">
              <a:buFont typeface="Arial" panose="020B0604020202020204" pitchFamily="34" charset="0"/>
              <a:buChar char="•"/>
            </a:pPr>
            <a:r>
              <a:rPr lang="en-US" sz="2000" dirty="0"/>
              <a:t>John Flynn describes him before the Supreme Court as: </a:t>
            </a:r>
          </a:p>
          <a:p>
            <a:pPr lvl="1" indent="-228600">
              <a:buFont typeface="Arial" panose="020B0604020202020204" pitchFamily="34" charset="0"/>
              <a:buChar char="•"/>
            </a:pPr>
            <a:r>
              <a:rPr lang="en-US" sz="2000" dirty="0"/>
              <a:t>“ Spanish-American extraction.”</a:t>
            </a:r>
          </a:p>
          <a:p>
            <a:pPr lvl="1" indent="-228600">
              <a:buFont typeface="Arial" panose="020B0604020202020204" pitchFamily="34" charset="0"/>
              <a:buChar char="•"/>
            </a:pPr>
            <a:r>
              <a:rPr lang="en-US" sz="2000" dirty="0"/>
              <a:t>“a man of limited  education” </a:t>
            </a:r>
          </a:p>
          <a:p>
            <a:pPr lvl="1" indent="-228600">
              <a:buFont typeface="Arial" panose="020B0604020202020204" pitchFamily="34" charset="0"/>
              <a:buChar char="•"/>
            </a:pPr>
            <a:r>
              <a:rPr lang="en-US" sz="2000" dirty="0"/>
              <a:t>“mentally abnormal”</a:t>
            </a:r>
          </a:p>
          <a:p>
            <a:pPr lvl="1" indent="-228600">
              <a:buFont typeface="Arial" panose="020B0604020202020204" pitchFamily="34" charset="0"/>
              <a:buChar char="•"/>
            </a:pPr>
            <a:r>
              <a:rPr lang="en-US" sz="2000" dirty="0"/>
              <a:t>“certainly indigent”</a:t>
            </a:r>
          </a:p>
          <a:p>
            <a:pPr lvl="1" indent="-228600">
              <a:buFont typeface="Arial" panose="020B0604020202020204" pitchFamily="34" charset="0"/>
              <a:buChar char="•"/>
            </a:pPr>
            <a:endParaRPr lang="en-US" sz="2000" dirty="0"/>
          </a:p>
          <a:p>
            <a:pPr lvl="1" indent="-228600">
              <a:buFont typeface="Arial" panose="020B0604020202020204" pitchFamily="34" charset="0"/>
              <a:buChar char="•"/>
            </a:pPr>
            <a:endParaRPr lang="en-US" sz="2000" dirty="0"/>
          </a:p>
          <a:p>
            <a:pPr lvl="1" indent="-228600">
              <a:buFont typeface="Arial" panose="020B0604020202020204" pitchFamily="34" charset="0"/>
              <a:buChar char="•"/>
            </a:pPr>
            <a:endParaRPr lang="en-US" sz="2000" dirty="0"/>
          </a:p>
          <a:p>
            <a:pPr lvl="2" indent="-228600">
              <a:buFont typeface="Arial" panose="020B0604020202020204" pitchFamily="34" charset="0"/>
              <a:buChar char="•"/>
            </a:pPr>
            <a:endParaRPr lang="en-US" sz="2000" dirty="0"/>
          </a:p>
          <a:p>
            <a:pPr lvl="2" indent="-228600">
              <a:buFont typeface="Arial" panose="020B0604020202020204" pitchFamily="34" charset="0"/>
              <a:buChar char="•"/>
            </a:pPr>
            <a:endParaRPr lang="en-US" sz="2000" dirty="0"/>
          </a:p>
          <a:p>
            <a:pPr lvl="1" indent="-228600">
              <a:buFont typeface="Arial" panose="020B0604020202020204" pitchFamily="34" charset="0"/>
              <a:buChar char="•"/>
            </a:pPr>
            <a:endParaRPr lang="en-US" sz="2000" dirty="0"/>
          </a:p>
          <a:p>
            <a:pPr indent="-228600">
              <a:buFont typeface="Arial" panose="020B0604020202020204" pitchFamily="34" charset="0"/>
              <a:buChar char="•"/>
            </a:pPr>
            <a:endParaRPr lang="en-US" sz="2000" dirty="0"/>
          </a:p>
        </p:txBody>
      </p:sp>
      <p:pic>
        <p:nvPicPr>
          <p:cNvPr id="1026" name="Picture 2" descr="The Miranda warning is born 50 years ago today">
            <a:extLst>
              <a:ext uri="{FF2B5EF4-FFF2-40B4-BE49-F238E27FC236}">
                <a16:creationId xmlns:a16="http://schemas.microsoft.com/office/drawing/2014/main" id="{C2BE9C1B-B828-CDCA-A23C-D310A614E965}"/>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12761" r="12012"/>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03306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1" name="Rectangle 3080">
            <a:extLst>
              <a:ext uri="{FF2B5EF4-FFF2-40B4-BE49-F238E27FC236}">
                <a16:creationId xmlns:a16="http://schemas.microsoft.com/office/drawing/2014/main" id="{56E9B3E6-E277-4D68-BA48-9CB43FFBD6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83" name="Group 3082">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084" name="Rectangle 3083">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5" name="Rectangle 3084">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6" name="Rectangle 3085">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088" name="Rectangle 3087">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a:extLst>
              <a:ext uri="{FF2B5EF4-FFF2-40B4-BE49-F238E27FC236}">
                <a16:creationId xmlns:a16="http://schemas.microsoft.com/office/drawing/2014/main" id="{309D1F5B-CD3D-5E94-2901-34CCC9547CB2}"/>
              </a:ext>
            </a:extLst>
          </p:cNvPr>
          <p:cNvSpPr>
            <a:spLocks noGrp="1"/>
          </p:cNvSpPr>
          <p:nvPr>
            <p:ph type="title"/>
          </p:nvPr>
        </p:nvSpPr>
        <p:spPr>
          <a:xfrm>
            <a:off x="1043631" y="809898"/>
            <a:ext cx="10173010" cy="1554480"/>
          </a:xfrm>
        </p:spPr>
        <p:txBody>
          <a:bodyPr vert="horz" lIns="91440" tIns="45720" rIns="91440" bIns="45720" rtlCol="0" anchor="ctr">
            <a:normAutofit/>
          </a:bodyPr>
          <a:lstStyle/>
          <a:p>
            <a:r>
              <a:rPr lang="en-US" sz="3400" kern="1200" dirty="0">
                <a:solidFill>
                  <a:schemeClr val="tx1"/>
                </a:solidFill>
                <a:latin typeface="+mj-lt"/>
                <a:ea typeface="+mj-ea"/>
                <a:cs typeface="+mj-cs"/>
              </a:rPr>
              <a:t>He was stabbed to death at the Amapoloa Bar. His attackers were read their Miranda Rights and invoked. </a:t>
            </a:r>
          </a:p>
        </p:txBody>
      </p:sp>
      <p:cxnSp>
        <p:nvCxnSpPr>
          <p:cNvPr id="3090" name="Straight Connector 3089">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074" name="Picture 2" descr="Shocking murders in metro Phoenix history">
            <a:extLst>
              <a:ext uri="{FF2B5EF4-FFF2-40B4-BE49-F238E27FC236}">
                <a16:creationId xmlns:a16="http://schemas.microsoft.com/office/drawing/2014/main" id="{AFE0B1D3-5678-393A-839E-C238A3C5581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31894" y="3017519"/>
            <a:ext cx="4267355" cy="32099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iranda and the right to remain silent: The Phoenix story">
            <a:extLst>
              <a:ext uri="{FF2B5EF4-FFF2-40B4-BE49-F238E27FC236}">
                <a16:creationId xmlns:a16="http://schemas.microsoft.com/office/drawing/2014/main" id="{950F5DEE-0E46-433E-6A98-B9B161FD85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394" y="3017519"/>
            <a:ext cx="4267355" cy="3209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15189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halkboard"/>
                <a:cs typeface="Chalkboard"/>
              </a:rPr>
              <a:t>Earl Warren</a:t>
            </a:r>
          </a:p>
        </p:txBody>
      </p:sp>
      <p:pic>
        <p:nvPicPr>
          <p:cNvPr id="8" name="Content Placeholder 7" descr="images.jpeg"/>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81600" y="2753519"/>
            <a:ext cx="1828800" cy="2495550"/>
          </a:xfrm>
        </p:spPr>
      </p:pic>
      <p:pic>
        <p:nvPicPr>
          <p:cNvPr id="6" name="Picture 5" descr="unnamed.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738" y="1879237"/>
            <a:ext cx="3048000" cy="4064000"/>
          </a:xfrm>
          <a:prstGeom prst="rect">
            <a:avLst/>
          </a:prstGeom>
        </p:spPr>
      </p:pic>
    </p:spTree>
    <p:extLst>
      <p:ext uri="{BB962C8B-B14F-4D97-AF65-F5344CB8AC3E}">
        <p14:creationId xmlns:p14="http://schemas.microsoft.com/office/powerpoint/2010/main" val="198659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Content Placeholder 6" descr="A person in a suit standing in front of a building&#10;&#10;Description automatically generated">
            <a:extLst>
              <a:ext uri="{FF2B5EF4-FFF2-40B4-BE49-F238E27FC236}">
                <a16:creationId xmlns:a16="http://schemas.microsoft.com/office/drawing/2014/main" id="{0BAFEEDA-784D-396D-7D60-E8F0178FB06D}"/>
              </a:ext>
            </a:extLst>
          </p:cNvPr>
          <p:cNvPicPr>
            <a:picLocks noGrp="1" noChangeAspect="1"/>
          </p:cNvPicPr>
          <p:nvPr>
            <p:ph idx="1"/>
          </p:nvPr>
        </p:nvPicPr>
        <p:blipFill rotWithShape="1">
          <a:blip r:embed="rId3"/>
          <a:srcRect t="13454" b="29454"/>
          <a:stretch/>
        </p:blipFill>
        <p:spPr>
          <a:xfrm>
            <a:off x="1" y="10"/>
            <a:ext cx="9669642" cy="6857990"/>
          </a:xfrm>
          <a:prstGeom prst="rect">
            <a:avLst/>
          </a:prstGeom>
        </p:spPr>
      </p:pic>
      <p:sp>
        <p:nvSpPr>
          <p:cNvPr id="21" name="Rectangle 2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C890AC6-3CA0-6AE4-E521-B1BA9655BD47}"/>
              </a:ext>
            </a:extLst>
          </p:cNvPr>
          <p:cNvSpPr>
            <a:spLocks noGrp="1"/>
          </p:cNvSpPr>
          <p:nvPr>
            <p:ph type="title"/>
          </p:nvPr>
        </p:nvSpPr>
        <p:spPr>
          <a:xfrm>
            <a:off x="7531610" y="365125"/>
            <a:ext cx="3822189" cy="1899912"/>
          </a:xfrm>
        </p:spPr>
        <p:txBody>
          <a:bodyPr vert="horz" lIns="91440" tIns="45720" rIns="91440" bIns="45720" rtlCol="0" anchor="ctr">
            <a:normAutofit/>
          </a:bodyPr>
          <a:lstStyle/>
          <a:p>
            <a:r>
              <a:rPr lang="en-US" sz="4000" b="1" dirty="0"/>
              <a:t>Chief Justice Earl Warren</a:t>
            </a:r>
          </a:p>
        </p:txBody>
      </p:sp>
      <p:sp>
        <p:nvSpPr>
          <p:cNvPr id="6" name="Text Placeholder 5">
            <a:extLst>
              <a:ext uri="{FF2B5EF4-FFF2-40B4-BE49-F238E27FC236}">
                <a16:creationId xmlns:a16="http://schemas.microsoft.com/office/drawing/2014/main" id="{15B6C3DF-AB1B-8E92-4D91-FF7631C70AD9}"/>
              </a:ext>
            </a:extLst>
          </p:cNvPr>
          <p:cNvSpPr>
            <a:spLocks noGrp="1"/>
          </p:cNvSpPr>
          <p:nvPr>
            <p:ph type="body" sz="half" idx="2"/>
          </p:nvPr>
        </p:nvSpPr>
        <p:spPr>
          <a:xfrm>
            <a:off x="7531610" y="2434201"/>
            <a:ext cx="3822189" cy="3742762"/>
          </a:xfrm>
        </p:spPr>
        <p:txBody>
          <a:bodyPr vert="horz" lIns="91440" tIns="45720" rIns="91440" bIns="45720" rtlCol="0">
            <a:normAutofit/>
          </a:bodyPr>
          <a:lstStyle/>
          <a:p>
            <a:pPr indent="-228600">
              <a:buFont typeface="Arial" panose="020B0604020202020204" pitchFamily="34" charset="0"/>
              <a:buChar char="•"/>
            </a:pPr>
            <a:r>
              <a:rPr lang="en-US" sz="1400" dirty="0"/>
              <a:t>Prior to joining the Supreme Court</a:t>
            </a:r>
          </a:p>
          <a:p>
            <a:pPr marL="342900" indent="-228600">
              <a:buFont typeface="Arial" panose="020B0604020202020204" pitchFamily="34" charset="0"/>
              <a:buChar char="•"/>
            </a:pPr>
            <a:r>
              <a:rPr lang="en-US" sz="1400" dirty="0"/>
              <a:t>Was an Alameda County California Prosecutor &amp; District Attorney for a number of years.</a:t>
            </a:r>
          </a:p>
          <a:p>
            <a:pPr marL="342900" indent="-228600">
              <a:buFont typeface="Arial" panose="020B0604020202020204" pitchFamily="34" charset="0"/>
              <a:buChar char="•"/>
            </a:pPr>
            <a:r>
              <a:rPr lang="en-US" sz="1400" dirty="0"/>
              <a:t>His elderly father was bludgeoned to death.</a:t>
            </a:r>
          </a:p>
          <a:p>
            <a:pPr marL="342900" indent="-228600">
              <a:buFont typeface="Arial" panose="020B0604020202020204" pitchFamily="34" charset="0"/>
              <a:buChar char="•"/>
            </a:pPr>
            <a:r>
              <a:rPr lang="en-US" sz="1400" dirty="0"/>
              <a:t>Police officer from all over the State of California volunteered to assist in the murder investigation.</a:t>
            </a:r>
          </a:p>
          <a:p>
            <a:pPr marL="342900" indent="-228600">
              <a:buFont typeface="Arial" panose="020B0604020202020204" pitchFamily="34" charset="0"/>
              <a:buChar char="•"/>
            </a:pPr>
            <a:r>
              <a:rPr lang="en-US" sz="1400" dirty="0"/>
              <a:t>A progressive Republican who served 3 terms as the governor of California. </a:t>
            </a:r>
          </a:p>
          <a:p>
            <a:pPr marL="342900" indent="-228600">
              <a:buFont typeface="Arial" panose="020B0604020202020204" pitchFamily="34" charset="0"/>
              <a:buChar char="•"/>
            </a:pPr>
            <a:r>
              <a:rPr lang="en-US" sz="1400" dirty="0"/>
              <a:t>Made a backroom deal with Eisenhower people at the 1954 Republican National Convention. </a:t>
            </a:r>
          </a:p>
          <a:p>
            <a:pPr marL="342900" indent="-228600">
              <a:buFont typeface="Arial" panose="020B0604020202020204" pitchFamily="34" charset="0"/>
              <a:buChar char="•"/>
            </a:pPr>
            <a:endParaRPr lang="en-US" sz="1400" dirty="0"/>
          </a:p>
        </p:txBody>
      </p:sp>
    </p:spTree>
    <p:extLst>
      <p:ext uri="{BB962C8B-B14F-4D97-AF65-F5344CB8AC3E}">
        <p14:creationId xmlns:p14="http://schemas.microsoft.com/office/powerpoint/2010/main" val="5187428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A19610-5989-9AA4-E1AD-E76C8847D13E}"/>
              </a:ext>
            </a:extLst>
          </p:cNvPr>
          <p:cNvSpPr>
            <a:spLocks noGrp="1"/>
          </p:cNvSpPr>
          <p:nvPr>
            <p:ph type="title"/>
          </p:nvPr>
        </p:nvSpPr>
        <p:spPr>
          <a:xfrm>
            <a:off x="5868557" y="1138036"/>
            <a:ext cx="5444382" cy="1402470"/>
          </a:xfrm>
        </p:spPr>
        <p:txBody>
          <a:bodyPr anchor="t">
            <a:normAutofit/>
          </a:bodyPr>
          <a:lstStyle/>
          <a:p>
            <a:pPr marL="0" marR="0">
              <a:spcBef>
                <a:spcPts val="0"/>
              </a:spcBef>
              <a:spcAft>
                <a:spcPts val="0"/>
              </a:spcAft>
            </a:pPr>
            <a:br>
              <a:rPr lang="en-US" sz="2200" dirty="0">
                <a:effectLst/>
                <a:latin typeface="Times New Roman" panose="02020603050405020304" pitchFamily="18" charset="0"/>
                <a:ea typeface="Calibri" panose="020F0502020204030204" pitchFamily="34" charset="0"/>
              </a:rPr>
            </a:br>
            <a:br>
              <a:rPr lang="en-US" sz="2200" dirty="0">
                <a:effectLst/>
                <a:latin typeface="Times New Roman" panose="02020603050405020304" pitchFamily="18" charset="0"/>
                <a:ea typeface="Calibri" panose="020F0502020204030204" pitchFamily="34" charset="0"/>
              </a:rPr>
            </a:br>
            <a:r>
              <a:rPr lang="en-US" sz="2200" b="1" dirty="0">
                <a:effectLst/>
                <a:latin typeface="Times New Roman" panose="02020603050405020304" pitchFamily="18" charset="0"/>
                <a:ea typeface="Calibri" panose="020F0502020204030204" pitchFamily="34" charset="0"/>
              </a:rPr>
              <a:t>Warrens grounds the Miranda decision in Indigent Connection Roots </a:t>
            </a:r>
            <a:endParaRPr lang="en-US" sz="2200" b="1" dirty="0"/>
          </a:p>
        </p:txBody>
      </p:sp>
      <p:pic>
        <p:nvPicPr>
          <p:cNvPr id="375" name="Picture 374" descr="A vintage weighing scales">
            <a:extLst>
              <a:ext uri="{FF2B5EF4-FFF2-40B4-BE49-F238E27FC236}">
                <a16:creationId xmlns:a16="http://schemas.microsoft.com/office/drawing/2014/main" id="{87CF7F99-5C4D-5B8F-4266-1C28965B4219}"/>
              </a:ext>
            </a:extLst>
          </p:cNvPr>
          <p:cNvPicPr>
            <a:picLocks noChangeAspect="1"/>
          </p:cNvPicPr>
          <p:nvPr/>
        </p:nvPicPr>
        <p:blipFill rotWithShape="1">
          <a:blip r:embed="rId2"/>
          <a:srcRect b="11244"/>
          <a:stretch/>
        </p:blipFill>
        <p:spPr>
          <a:xfrm>
            <a:off x="-1" y="10"/>
            <a:ext cx="5151179" cy="6857990"/>
          </a:xfrm>
          <a:prstGeom prst="rect">
            <a:avLst/>
          </a:prstGeom>
        </p:spPr>
      </p:pic>
      <p:cxnSp>
        <p:nvCxnSpPr>
          <p:cNvPr id="379" name="Straight Connector 378">
            <a:extLst>
              <a:ext uri="{FF2B5EF4-FFF2-40B4-BE49-F238E27FC236}">
                <a16:creationId xmlns:a16="http://schemas.microsoft.com/office/drawing/2014/main" id="{1503BFE4-729B-D9D0-C17B-501E6AF1127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Content Placeholder 10">
            <a:extLst>
              <a:ext uri="{FF2B5EF4-FFF2-40B4-BE49-F238E27FC236}">
                <a16:creationId xmlns:a16="http://schemas.microsoft.com/office/drawing/2014/main" id="{0D82D162-0F4D-8F9C-DA4F-382A2D8D0625}"/>
              </a:ext>
            </a:extLst>
          </p:cNvPr>
          <p:cNvSpPr>
            <a:spLocks noGrp="1"/>
          </p:cNvSpPr>
          <p:nvPr>
            <p:ph idx="1"/>
          </p:nvPr>
        </p:nvSpPr>
        <p:spPr>
          <a:xfrm>
            <a:off x="5868557" y="2551176"/>
            <a:ext cx="5444382" cy="3591207"/>
          </a:xfrm>
        </p:spPr>
        <p:txBody>
          <a:bodyPr>
            <a:normAutofit/>
          </a:bodyPr>
          <a:lstStyle/>
          <a:p>
            <a:pPr marL="0" indent="0">
              <a:buNone/>
            </a:pPr>
            <a:br>
              <a:rPr lang="en-US" sz="1300" dirty="0">
                <a:effectLst/>
                <a:latin typeface="Times New Roman" panose="02020603050405020304" pitchFamily="18" charset="0"/>
                <a:ea typeface="Calibri" panose="020F0502020204030204" pitchFamily="34" charset="0"/>
              </a:rPr>
            </a:br>
            <a:r>
              <a:rPr lang="en-US" sz="1300" dirty="0">
                <a:effectLst/>
                <a:latin typeface="Times New Roman" panose="02020603050405020304" pitchFamily="18" charset="0"/>
                <a:ea typeface="Calibri" panose="020F0502020204030204" pitchFamily="34" charset="0"/>
              </a:rPr>
              <a:t>“If an individual indicates that he wishes the assistance of counsel before any interrogation occurs, the authorities cannot rationally ignore or deny his request on the basis that the individual does not have, or cannot afford, a retained lawyer.  The financial ability of the individual has no relationship to the scope of the rights involved here.  The privilege against self-incrimination secured by the Constitution applies to all individuals.  </a:t>
            </a:r>
            <a:r>
              <a:rPr lang="en-US" sz="1300" dirty="0">
                <a:effectLst/>
                <a:highlight>
                  <a:srgbClr val="FFFF00"/>
                </a:highlight>
                <a:latin typeface="Times New Roman" panose="02020603050405020304" pitchFamily="18" charset="0"/>
                <a:ea typeface="Calibri" panose="020F0502020204030204" pitchFamily="34" charset="0"/>
              </a:rPr>
              <a:t>The need for counsel in order to protect the privilege exist for the indigent as well as the affluent</a:t>
            </a:r>
            <a:r>
              <a:rPr lang="en-US" sz="1300" dirty="0">
                <a:effectLst/>
                <a:latin typeface="Times New Roman" panose="02020603050405020304" pitchFamily="18" charset="0"/>
                <a:ea typeface="Calibri" panose="020F0502020204030204" pitchFamily="34" charset="0"/>
              </a:rPr>
              <a:t>.  In fact, were we to limit these constitutional rights to those who can retain an attorney, our decision today would be of little significance.  The cases before us, as well as the vast majority of confession cases with which we have dealt in the past involve those unable to retain counsel.  </a:t>
            </a:r>
            <a:r>
              <a:rPr lang="en-US" sz="1300" dirty="0">
                <a:effectLst/>
                <a:highlight>
                  <a:srgbClr val="FFFF00"/>
                </a:highlight>
                <a:latin typeface="Times New Roman" panose="02020603050405020304" pitchFamily="18" charset="0"/>
                <a:ea typeface="Calibri" panose="020F0502020204030204" pitchFamily="34" charset="0"/>
              </a:rPr>
              <a:t>While authorities are not required to relieve the accused of his poverty, they have the obligation not to take advantage of his indigence in the administration of justice.  Denial of counsel to the indigent at the time of interrogation while allowing an attorney to those who can afford one would be no more supportable by or logical than the similar situation at trial and on appeal struck down by </a:t>
            </a:r>
            <a:r>
              <a:rPr lang="en-US" sz="1300" i="1" dirty="0">
                <a:effectLst/>
                <a:highlight>
                  <a:srgbClr val="FFFF00"/>
                </a:highlight>
                <a:latin typeface="Times New Roman" panose="02020603050405020304" pitchFamily="18" charset="0"/>
                <a:ea typeface="Calibri" panose="020F0502020204030204" pitchFamily="34" charset="0"/>
              </a:rPr>
              <a:t>Gideon v. Wainwright</a:t>
            </a:r>
            <a:r>
              <a:rPr lang="en-US" sz="1300" dirty="0">
                <a:effectLst/>
                <a:highlight>
                  <a:srgbClr val="FFFF00"/>
                </a:highlight>
                <a:latin typeface="Times New Roman" panose="02020603050405020304" pitchFamily="18" charset="0"/>
                <a:ea typeface="Calibri" panose="020F0502020204030204" pitchFamily="34" charset="0"/>
              </a:rPr>
              <a:t>.”  </a:t>
            </a:r>
            <a:r>
              <a:rPr lang="en-US" sz="1300" i="1" dirty="0">
                <a:effectLst/>
                <a:highlight>
                  <a:srgbClr val="FFFF00"/>
                </a:highlight>
                <a:latin typeface="Times New Roman" panose="02020603050405020304" pitchFamily="18" charset="0"/>
                <a:ea typeface="Calibri" panose="020F0502020204030204" pitchFamily="34" charset="0"/>
              </a:rPr>
              <a:t>Miranda</a:t>
            </a:r>
            <a:r>
              <a:rPr lang="en-US" sz="1300" dirty="0">
                <a:effectLst/>
                <a:highlight>
                  <a:srgbClr val="FFFF00"/>
                </a:highlight>
                <a:latin typeface="Times New Roman" panose="02020603050405020304" pitchFamily="18" charset="0"/>
                <a:ea typeface="Calibri" panose="020F0502020204030204" pitchFamily="34" charset="0"/>
              </a:rPr>
              <a:t>, at 472-473.</a:t>
            </a:r>
            <a:br>
              <a:rPr lang="en-US" sz="1300" dirty="0">
                <a:effectLst/>
                <a:latin typeface="Times New Roman" panose="02020603050405020304" pitchFamily="18" charset="0"/>
                <a:ea typeface="Calibri" panose="020F0502020204030204" pitchFamily="34" charset="0"/>
              </a:rPr>
            </a:br>
            <a:endParaRPr lang="en-US" sz="1300" dirty="0"/>
          </a:p>
        </p:txBody>
      </p:sp>
      <p:sp>
        <p:nvSpPr>
          <p:cNvPr id="7" name="TextBox 6">
            <a:extLst>
              <a:ext uri="{FF2B5EF4-FFF2-40B4-BE49-F238E27FC236}">
                <a16:creationId xmlns:a16="http://schemas.microsoft.com/office/drawing/2014/main" id="{E4AA80AB-16C4-7798-9339-BA10BDEAF601}"/>
              </a:ext>
            </a:extLst>
          </p:cNvPr>
          <p:cNvSpPr txBox="1"/>
          <p:nvPr/>
        </p:nvSpPr>
        <p:spPr>
          <a:xfrm>
            <a:off x="595667" y="41959"/>
            <a:ext cx="11955127" cy="646331"/>
          </a:xfrm>
          <a:prstGeom prst="rect">
            <a:avLst/>
          </a:prstGeom>
          <a:noFill/>
        </p:spPr>
        <p:txBody>
          <a:bodyPr wrap="square">
            <a:spAutoFit/>
          </a:bodyPr>
          <a:lstStyle/>
          <a:p>
            <a:pPr>
              <a:spcAft>
                <a:spcPts val="600"/>
              </a:spcAft>
            </a:pPr>
            <a:br>
              <a:rPr lang="en-US" dirty="0">
                <a:effectLst/>
                <a:latin typeface="Times New Roman" panose="02020603050405020304" pitchFamily="18" charset="0"/>
                <a:ea typeface="Calibri" panose="020F0502020204030204" pitchFamily="34" charset="0"/>
              </a:rPr>
            </a:br>
            <a:endParaRPr lang="en-US" dirty="0"/>
          </a:p>
        </p:txBody>
      </p:sp>
    </p:spTree>
    <p:extLst>
      <p:ext uri="{BB962C8B-B14F-4D97-AF65-F5344CB8AC3E}">
        <p14:creationId xmlns:p14="http://schemas.microsoft.com/office/powerpoint/2010/main" val="3668550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halkboard"/>
                <a:cs typeface="Chalkboard"/>
              </a:rPr>
              <a:t>William H. Rehnquist</a:t>
            </a:r>
          </a:p>
        </p:txBody>
      </p:sp>
      <p:pic>
        <p:nvPicPr>
          <p:cNvPr id="4" name="Content Placeholder 3" descr="unnamed.jpg"/>
          <p:cNvPicPr>
            <a:picLocks noGrp="1" noChangeAspect="1"/>
          </p:cNvPicPr>
          <p:nvPr>
            <p:ph idx="1"/>
          </p:nvPr>
        </p:nvPicPr>
        <p:blipFill>
          <a:blip r:embed="rId2">
            <a:extLst>
              <a:ext uri="{28A0092B-C50C-407E-A947-70E740481C1C}">
                <a14:useLocalDpi xmlns:a14="http://schemas.microsoft.com/office/drawing/2010/main" val="0"/>
              </a:ext>
            </a:extLst>
          </a:blip>
          <a:srcRect l="-75993" r="-75993"/>
          <a:stretch>
            <a:fillRect/>
          </a:stretch>
        </p:blipFill>
        <p:spPr>
          <a:xfrm>
            <a:off x="695143" y="2038389"/>
            <a:ext cx="7467600" cy="3951337"/>
          </a:xfrm>
        </p:spPr>
      </p:pic>
      <p:pic>
        <p:nvPicPr>
          <p:cNvPr id="5" name="Picture 4"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25168" y="2038389"/>
            <a:ext cx="3139982" cy="3951337"/>
          </a:xfrm>
          <a:prstGeom prst="rect">
            <a:avLst/>
          </a:prstGeom>
        </p:spPr>
      </p:pic>
    </p:spTree>
    <p:extLst>
      <p:ext uri="{BB962C8B-B14F-4D97-AF65-F5344CB8AC3E}">
        <p14:creationId xmlns:p14="http://schemas.microsoft.com/office/powerpoint/2010/main" val="2312457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Checkmate in a chess game">
            <a:extLst>
              <a:ext uri="{FF2B5EF4-FFF2-40B4-BE49-F238E27FC236}">
                <a16:creationId xmlns:a16="http://schemas.microsoft.com/office/drawing/2014/main" id="{5502CD7B-11FF-D597-CF90-FEC459FC0DB2}"/>
              </a:ext>
            </a:extLst>
          </p:cNvPr>
          <p:cNvPicPr>
            <a:picLocks noChangeAspect="1"/>
          </p:cNvPicPr>
          <p:nvPr/>
        </p:nvPicPr>
        <p:blipFill rotWithShape="1">
          <a:blip r:embed="rId2"/>
          <a:srcRect l="4195" r="6705" b="-3"/>
          <a:stretch/>
        </p:blipFill>
        <p:spPr>
          <a:xfrm>
            <a:off x="20" y="1666568"/>
            <a:ext cx="6106195" cy="5191432"/>
          </a:xfrm>
          <a:prstGeom prst="rect">
            <a:avLst/>
          </a:prstGeom>
        </p:spPr>
      </p:pic>
      <p:sp useBgFill="1">
        <p:nvSpPr>
          <p:cNvPr id="25" name="Rectangle 24">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7">
            <a:extLst>
              <a:ext uri="{FF2B5EF4-FFF2-40B4-BE49-F238E27FC236}">
                <a16:creationId xmlns:a16="http://schemas.microsoft.com/office/drawing/2014/main" id="{1A37CFB2-6836-FC91-5121-260321AE03FC}"/>
              </a:ext>
            </a:extLst>
          </p:cNvPr>
          <p:cNvSpPr>
            <a:spLocks noGrp="1"/>
          </p:cNvSpPr>
          <p:nvPr>
            <p:ph type="title"/>
          </p:nvPr>
        </p:nvSpPr>
        <p:spPr>
          <a:xfrm>
            <a:off x="761801" y="352766"/>
            <a:ext cx="10591999" cy="1023584"/>
          </a:xfrm>
        </p:spPr>
        <p:txBody>
          <a:bodyPr>
            <a:normAutofit/>
          </a:bodyPr>
          <a:lstStyle/>
          <a:p>
            <a:r>
              <a:rPr lang="en-US" sz="3100" dirty="0">
                <a:effectLst/>
                <a:latin typeface="Times New Roman" panose="02020603050405020304" pitchFamily="18" charset="0"/>
                <a:ea typeface="Calibri" panose="020F0502020204030204" pitchFamily="34" charset="0"/>
              </a:rPr>
              <a:t>William Rehnquist sent a memorandum to the Associate Deputy Attorney General in regard to the </a:t>
            </a:r>
            <a:r>
              <a:rPr lang="en-US" sz="3100" i="1" dirty="0">
                <a:effectLst/>
                <a:latin typeface="Times New Roman" panose="02020603050405020304" pitchFamily="18" charset="0"/>
                <a:ea typeface="Calibri" panose="020F0502020204030204" pitchFamily="34" charset="0"/>
              </a:rPr>
              <a:t>Miranda</a:t>
            </a:r>
            <a:r>
              <a:rPr lang="en-US" sz="3100" dirty="0">
                <a:effectLst/>
                <a:latin typeface="Times New Roman" panose="02020603050405020304" pitchFamily="18" charset="0"/>
                <a:ea typeface="Calibri" panose="020F0502020204030204" pitchFamily="34" charset="0"/>
              </a:rPr>
              <a:t> decision:</a:t>
            </a:r>
            <a:endParaRPr lang="en-US" sz="3100" dirty="0"/>
          </a:p>
        </p:txBody>
      </p:sp>
      <p:sp>
        <p:nvSpPr>
          <p:cNvPr id="9" name="Content Placeholder 8">
            <a:extLst>
              <a:ext uri="{FF2B5EF4-FFF2-40B4-BE49-F238E27FC236}">
                <a16:creationId xmlns:a16="http://schemas.microsoft.com/office/drawing/2014/main" id="{39D3FFE7-EF1B-1C03-C6CB-44E153F0E554}"/>
              </a:ext>
            </a:extLst>
          </p:cNvPr>
          <p:cNvSpPr>
            <a:spLocks noGrp="1"/>
          </p:cNvSpPr>
          <p:nvPr>
            <p:ph idx="1"/>
          </p:nvPr>
        </p:nvSpPr>
        <p:spPr>
          <a:xfrm>
            <a:off x="6295505" y="1666568"/>
            <a:ext cx="5896495" cy="5122159"/>
          </a:xfrm>
        </p:spPr>
        <p:txBody>
          <a:bodyPr anchor="ctr">
            <a:normAutofit/>
          </a:bodyPr>
          <a:lstStyle/>
          <a:p>
            <a:pPr marL="0" indent="0">
              <a:buNone/>
            </a:pPr>
            <a:r>
              <a:rPr lang="en-US" sz="2000" dirty="0">
                <a:effectLst/>
                <a:latin typeface="Times New Roman" panose="02020603050405020304" pitchFamily="18" charset="0"/>
                <a:ea typeface="Calibri" panose="020F0502020204030204" pitchFamily="34" charset="0"/>
              </a:rPr>
              <a:t>“there is reason to believe the Warren court </a:t>
            </a:r>
            <a:r>
              <a:rPr lang="en-US" sz="2000" u="sng" dirty="0">
                <a:effectLst/>
                <a:latin typeface="Times New Roman" panose="02020603050405020304" pitchFamily="18" charset="0"/>
                <a:ea typeface="Calibri" panose="020F0502020204030204" pitchFamily="34" charset="0"/>
              </a:rPr>
              <a:t>has tilted the scales of justice too far in favor of criminal suspects</a:t>
            </a:r>
            <a:r>
              <a:rPr lang="en-US" sz="2000" dirty="0">
                <a:effectLst/>
                <a:latin typeface="Times New Roman" panose="02020603050405020304" pitchFamily="18" charset="0"/>
                <a:ea typeface="Calibri" panose="020F0502020204030204" pitchFamily="34" charset="0"/>
              </a:rPr>
              <a:t>.”  He recommended in his memo that the president appoint a national commission “to determine whether the overriding public interest in law enforcement requires a constitutional amendment.” He said, “The court is now committed to the proposition that relevant, competent un-coerced statements of the defendant will not be admissible unless </a:t>
            </a:r>
            <a:r>
              <a:rPr lang="en-US" sz="2000" u="sng" dirty="0">
                <a:effectLst/>
                <a:latin typeface="Times New Roman" panose="02020603050405020304" pitchFamily="18" charset="0"/>
                <a:ea typeface="Calibri" panose="020F0502020204030204" pitchFamily="34" charset="0"/>
              </a:rPr>
              <a:t>an elaborate set of warnings be given, which is very likely to have the effect of preventing a defendant from making any statements at all</a:t>
            </a:r>
            <a:r>
              <a:rPr lang="en-US" sz="2000" dirty="0">
                <a:effectLst/>
                <a:latin typeface="Times New Roman" panose="02020603050405020304" pitchFamily="18" charset="0"/>
                <a:ea typeface="Calibri" panose="020F0502020204030204" pitchFamily="34" charset="0"/>
              </a:rPr>
              <a:t>.”  At another point in the memo, Rehnquist talked about the court “</a:t>
            </a:r>
            <a:r>
              <a:rPr lang="en-US" sz="2000" u="sng" dirty="0">
                <a:effectLst/>
                <a:latin typeface="Times New Roman" panose="02020603050405020304" pitchFamily="18" charset="0"/>
                <a:ea typeface="Calibri" panose="020F0502020204030204" pitchFamily="34" charset="0"/>
              </a:rPr>
              <a:t>believing that the poor disadvantaged criminal defendant should be just as aware of incriminating himself as the rich</a:t>
            </a:r>
            <a:r>
              <a:rPr lang="en-US" sz="2000" dirty="0">
                <a:effectLst/>
                <a:latin typeface="Times New Roman" panose="02020603050405020304" pitchFamily="18" charset="0"/>
                <a:ea typeface="Calibri" panose="020F0502020204030204" pitchFamily="34" charset="0"/>
              </a:rPr>
              <a:t>, well rounded criminal defendant, the court has undoubtedly put an additional hurdle in the way of convicting the guilty.” </a:t>
            </a:r>
            <a:endParaRPr lang="en-US" sz="2000" dirty="0"/>
          </a:p>
        </p:txBody>
      </p:sp>
    </p:spTree>
    <p:extLst>
      <p:ext uri="{BB962C8B-B14F-4D97-AF65-F5344CB8AC3E}">
        <p14:creationId xmlns:p14="http://schemas.microsoft.com/office/powerpoint/2010/main" val="6638685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halkboard"/>
                <a:cs typeface="Chalkboard"/>
              </a:rPr>
              <a:t>Thurgood Marshall</a:t>
            </a:r>
          </a:p>
        </p:txBody>
      </p:sp>
      <p:pic>
        <p:nvPicPr>
          <p:cNvPr id="6" name="Content Placeholder 5" descr="unnamed-1.jpg"/>
          <p:cNvPicPr>
            <a:picLocks noGrp="1" noChangeAspect="1"/>
          </p:cNvPicPr>
          <p:nvPr>
            <p:ph idx="1"/>
          </p:nvPr>
        </p:nvPicPr>
        <p:blipFill>
          <a:blip r:embed="rId2">
            <a:extLst>
              <a:ext uri="{28A0092B-C50C-407E-A947-70E740481C1C}">
                <a14:useLocalDpi xmlns:a14="http://schemas.microsoft.com/office/drawing/2010/main" val="0"/>
              </a:ext>
            </a:extLst>
          </a:blip>
          <a:srcRect l="-78128" r="-78128"/>
          <a:stretch>
            <a:fillRect/>
          </a:stretch>
        </p:blipFill>
        <p:spPr>
          <a:xfrm>
            <a:off x="919631" y="2177285"/>
            <a:ext cx="6985116" cy="3696040"/>
          </a:xfrm>
        </p:spPr>
      </p:pic>
      <p:pic>
        <p:nvPicPr>
          <p:cNvPr id="7" name="Picture 6"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3544" y="2177286"/>
            <a:ext cx="2902406" cy="3689993"/>
          </a:xfrm>
          <a:prstGeom prst="rect">
            <a:avLst/>
          </a:prstGeom>
        </p:spPr>
      </p:pic>
    </p:spTree>
    <p:extLst>
      <p:ext uri="{BB962C8B-B14F-4D97-AF65-F5344CB8AC3E}">
        <p14:creationId xmlns:p14="http://schemas.microsoft.com/office/powerpoint/2010/main" val="2119765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ard game with a board game&#10;&#10;Description automatically generated">
            <a:extLst>
              <a:ext uri="{FF2B5EF4-FFF2-40B4-BE49-F238E27FC236}">
                <a16:creationId xmlns:a16="http://schemas.microsoft.com/office/drawing/2014/main" id="{D3F29F77-25B0-A74A-3BBC-E56B3550D2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50" y="0"/>
            <a:ext cx="12175299" cy="6858000"/>
          </a:xfrm>
          <a:prstGeom prst="rect">
            <a:avLst/>
          </a:prstGeom>
        </p:spPr>
      </p:pic>
    </p:spTree>
    <p:extLst>
      <p:ext uri="{BB962C8B-B14F-4D97-AF65-F5344CB8AC3E}">
        <p14:creationId xmlns:p14="http://schemas.microsoft.com/office/powerpoint/2010/main" val="292005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5" name="Rectangle 6154">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descr="The Man with Two Brains: Field Sobriety Tests">
            <a:extLst>
              <a:ext uri="{FF2B5EF4-FFF2-40B4-BE49-F238E27FC236}">
                <a16:creationId xmlns:a16="http://schemas.microsoft.com/office/drawing/2014/main" id="{4A55C222-7B57-FD40-E2D1-CC549E306644}"/>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7339" r="3349"/>
          <a:stretch/>
        </p:blipFill>
        <p:spPr bwMode="auto">
          <a:xfrm>
            <a:off x="2522356" y="1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6156" name="Rectangle 615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5AEC4EA6-2661-AF77-3F55-1786976769CE}"/>
              </a:ext>
            </a:extLst>
          </p:cNvPr>
          <p:cNvSpPr>
            <a:spLocks noGrp="1"/>
          </p:cNvSpPr>
          <p:nvPr>
            <p:ph type="title"/>
          </p:nvPr>
        </p:nvSpPr>
        <p:spPr>
          <a:xfrm>
            <a:off x="838200" y="365125"/>
            <a:ext cx="3822189" cy="1899912"/>
          </a:xfrm>
        </p:spPr>
        <p:txBody>
          <a:bodyPr vert="horz" lIns="91440" tIns="45720" rIns="91440" bIns="45720" rtlCol="0" anchor="ctr">
            <a:normAutofit/>
          </a:bodyPr>
          <a:lstStyle/>
          <a:p>
            <a:r>
              <a:rPr lang="en-US" sz="4000" b="1" i="1" dirty="0">
                <a:effectLst/>
              </a:rPr>
              <a:t>Berkemer v. McCarty</a:t>
            </a:r>
            <a:r>
              <a:rPr lang="en-US" sz="4000" dirty="0">
                <a:effectLst/>
              </a:rPr>
              <a:t>, 468 U.S. 420 (1984)</a:t>
            </a:r>
            <a:endParaRPr lang="en-US" sz="4000" dirty="0"/>
          </a:p>
        </p:txBody>
      </p:sp>
      <p:sp>
        <p:nvSpPr>
          <p:cNvPr id="6" name="Text Placeholder 5">
            <a:extLst>
              <a:ext uri="{FF2B5EF4-FFF2-40B4-BE49-F238E27FC236}">
                <a16:creationId xmlns:a16="http://schemas.microsoft.com/office/drawing/2014/main" id="{BA08CA74-D32B-1C33-CF43-0B72754296B5}"/>
              </a:ext>
            </a:extLst>
          </p:cNvPr>
          <p:cNvSpPr>
            <a:spLocks noGrp="1"/>
          </p:cNvSpPr>
          <p:nvPr>
            <p:ph type="body" sz="half" idx="2"/>
          </p:nvPr>
        </p:nvSpPr>
        <p:spPr>
          <a:xfrm>
            <a:off x="838200" y="2189335"/>
            <a:ext cx="3822189" cy="4828032"/>
          </a:xfrm>
        </p:spPr>
        <p:txBody>
          <a:bodyPr vert="horz" lIns="91440" tIns="45720" rIns="91440" bIns="45720" rtlCol="0">
            <a:normAutofit/>
          </a:bodyPr>
          <a:lstStyle/>
          <a:p>
            <a:r>
              <a:rPr lang="en-US" sz="1200" dirty="0"/>
              <a:t>In the </a:t>
            </a:r>
            <a:r>
              <a:rPr lang="en-US" sz="1200" dirty="0">
                <a:effectLst/>
              </a:rPr>
              <a:t>decision the court discusses factors involving a routine traffic stops which it uses to distinguish such stops from custodial interrogation: 1) traffic stop are presumptively temporary and brief; 2) a motorist expectations when he sees police lights flashing are that he will be obliged to spend a short amount of time answering questions and waiting while the officer checks his license and registration; 3) a motorist has an expectation that he may be given a ticket; 4) a motorist views traffic stop questioning differently from jail house interrogations which are long and continue until the interrogator is provided with the answer sought after;  and 5) the typical traffic stop is public, and therefore “reduces the ability of the unscrupulous policeman to use illegitimate means to illicit self-incriminating statements” and  the public view “diminishes the motorist fear that, if he does not cooperate, he will be subjected to abuse.” At 439.  The court opined that the factors common to a routine traffic stop make it “substantially less police dominated” than the atmosphere in Miranda.  At 439. Miranda is implicated when “a suspect’s freedom of action is curtailed to a “degree associated with formal arrest.” At 440. (Internal citation omitted).</a:t>
            </a:r>
          </a:p>
        </p:txBody>
      </p:sp>
    </p:spTree>
    <p:extLst>
      <p:ext uri="{BB962C8B-B14F-4D97-AF65-F5344CB8AC3E}">
        <p14:creationId xmlns:p14="http://schemas.microsoft.com/office/powerpoint/2010/main" val="34960569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halkboard"/>
                <a:cs typeface="Chalkboard"/>
              </a:rPr>
              <a:t>Sandra Day O’Connor</a:t>
            </a:r>
          </a:p>
        </p:txBody>
      </p:sp>
      <p:pic>
        <p:nvPicPr>
          <p:cNvPr id="4" name="Content Placeholder 3" descr="unnamed-1.jpg"/>
          <p:cNvPicPr>
            <a:picLocks noGrp="1" noChangeAspect="1"/>
          </p:cNvPicPr>
          <p:nvPr>
            <p:ph idx="1"/>
          </p:nvPr>
        </p:nvPicPr>
        <p:blipFill>
          <a:blip r:embed="rId2">
            <a:extLst>
              <a:ext uri="{28A0092B-C50C-407E-A947-70E740481C1C}">
                <a14:useLocalDpi xmlns:a14="http://schemas.microsoft.com/office/drawing/2010/main" val="0"/>
              </a:ext>
            </a:extLst>
          </a:blip>
          <a:srcRect l="-75993" r="-75993"/>
          <a:stretch>
            <a:fillRect/>
          </a:stretch>
        </p:blipFill>
        <p:spPr>
          <a:xfrm>
            <a:off x="928623" y="1961983"/>
            <a:ext cx="7214275" cy="3817295"/>
          </a:xfrm>
        </p:spPr>
      </p:pic>
      <p:pic>
        <p:nvPicPr>
          <p:cNvPr id="5" name="Picture 4" descr="image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3144" y="1961983"/>
            <a:ext cx="3439506" cy="3817295"/>
          </a:xfrm>
          <a:prstGeom prst="rect">
            <a:avLst/>
          </a:prstGeom>
        </p:spPr>
      </p:pic>
    </p:spTree>
    <p:extLst>
      <p:ext uri="{BB962C8B-B14F-4D97-AF65-F5344CB8AC3E}">
        <p14:creationId xmlns:p14="http://schemas.microsoft.com/office/powerpoint/2010/main" val="2187880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35C956CA-A8FB-4F91-A258-FBE459CD99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46784BB-86AA-8EDA-1F33-EC0C9170F7E9}"/>
              </a:ext>
            </a:extLst>
          </p:cNvPr>
          <p:cNvPicPr>
            <a:picLocks noChangeAspect="1"/>
          </p:cNvPicPr>
          <p:nvPr/>
        </p:nvPicPr>
        <p:blipFill rotWithShape="1">
          <a:blip r:embed="rId2"/>
          <a:srcRect t="46089" r="2" b="2"/>
          <a:stretch/>
        </p:blipFill>
        <p:spPr>
          <a:xfrm>
            <a:off x="9792393" y="-1"/>
            <a:ext cx="2399606" cy="2391331"/>
          </a:xfrm>
          <a:prstGeom prst="rect">
            <a:avLst/>
          </a:prstGeom>
        </p:spPr>
      </p:pic>
      <p:pic>
        <p:nvPicPr>
          <p:cNvPr id="7" name="Picture 6">
            <a:extLst>
              <a:ext uri="{FF2B5EF4-FFF2-40B4-BE49-F238E27FC236}">
                <a16:creationId xmlns:a16="http://schemas.microsoft.com/office/drawing/2014/main" id="{8B0FB06A-0ECD-DB6A-D1D4-41AA19611193}"/>
              </a:ext>
            </a:extLst>
          </p:cNvPr>
          <p:cNvPicPr>
            <a:picLocks noChangeAspect="1"/>
          </p:cNvPicPr>
          <p:nvPr/>
        </p:nvPicPr>
        <p:blipFill rotWithShape="1">
          <a:blip r:embed="rId3"/>
          <a:srcRect l="169" r="6846" b="2"/>
          <a:stretch/>
        </p:blipFill>
        <p:spPr>
          <a:xfrm>
            <a:off x="5546558" y="2391337"/>
            <a:ext cx="6645441" cy="4466657"/>
          </a:xfrm>
          <a:prstGeom prst="rect">
            <a:avLst/>
          </a:prstGeom>
        </p:spPr>
      </p:pic>
      <p:sp>
        <p:nvSpPr>
          <p:cNvPr id="32" name="Rectangle 31">
            <a:extLst>
              <a:ext uri="{FF2B5EF4-FFF2-40B4-BE49-F238E27FC236}">
                <a16:creationId xmlns:a16="http://schemas.microsoft.com/office/drawing/2014/main" id="{70A48D59-8581-41F7-B529-F4617FE07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6000">
                <a:schemeClr val="tx1">
                  <a:lumMod val="95000"/>
                  <a:lumOff val="5000"/>
                </a:schemeClr>
              </a:gs>
              <a:gs pos="90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EA8A376-13BE-0961-4918-48931631CC26}"/>
              </a:ext>
            </a:extLst>
          </p:cNvPr>
          <p:cNvSpPr>
            <a:spLocks noGrp="1"/>
          </p:cNvSpPr>
          <p:nvPr>
            <p:ph type="title"/>
          </p:nvPr>
        </p:nvSpPr>
        <p:spPr>
          <a:xfrm>
            <a:off x="1187668" y="910431"/>
            <a:ext cx="4641631" cy="1466455"/>
          </a:xfrm>
        </p:spPr>
        <p:txBody>
          <a:bodyPr anchor="b">
            <a:normAutofit/>
          </a:bodyPr>
          <a:lstStyle/>
          <a:p>
            <a:r>
              <a:rPr lang="en-US" sz="3100" b="1" i="1" dirty="0">
                <a:solidFill>
                  <a:schemeClr val="bg1"/>
                </a:solidFill>
                <a:latin typeface="Times New Roman" panose="02020603050405020304" pitchFamily="18" charset="0"/>
                <a:ea typeface="Calibri" panose="020F0502020204030204" pitchFamily="34" charset="0"/>
              </a:rPr>
              <a:t>The Two Step-Interrogation Process</a:t>
            </a:r>
            <a:br>
              <a:rPr lang="en-US" sz="3100" dirty="0">
                <a:solidFill>
                  <a:schemeClr val="bg1"/>
                </a:solidFill>
                <a:effectLst/>
                <a:latin typeface="Times New Roman" panose="02020603050405020304" pitchFamily="18" charset="0"/>
                <a:ea typeface="Calibri" panose="020F0502020204030204" pitchFamily="34" charset="0"/>
              </a:rPr>
            </a:br>
            <a:endParaRPr lang="en-US" sz="3100" dirty="0">
              <a:solidFill>
                <a:schemeClr val="bg1"/>
              </a:solidFill>
            </a:endParaRPr>
          </a:p>
        </p:txBody>
      </p:sp>
      <p:cxnSp>
        <p:nvCxnSpPr>
          <p:cNvPr id="33" name="Straight Connector 32">
            <a:extLst>
              <a:ext uri="{FF2B5EF4-FFF2-40B4-BE49-F238E27FC236}">
                <a16:creationId xmlns:a16="http://schemas.microsoft.com/office/drawing/2014/main" id="{967F2066-0253-4771-A5F6-68111E1FE8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87669" y="2397906"/>
            <a:ext cx="11004331"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A21DE1E9-C7DB-9887-9FC2-1FA5178B6630}"/>
              </a:ext>
            </a:extLst>
          </p:cNvPr>
          <p:cNvGraphicFramePr>
            <a:graphicFrameLocks noGrp="1"/>
          </p:cNvGraphicFramePr>
          <p:nvPr>
            <p:ph idx="1"/>
            <p:extLst>
              <p:ext uri="{D42A27DB-BD31-4B8C-83A1-F6EECF244321}">
                <p14:modId xmlns:p14="http://schemas.microsoft.com/office/powerpoint/2010/main" val="296989256"/>
              </p:ext>
            </p:extLst>
          </p:nvPr>
        </p:nvGraphicFramePr>
        <p:xfrm>
          <a:off x="210590" y="1"/>
          <a:ext cx="11149258" cy="693835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761532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halkboard"/>
                <a:cs typeface="Chalkboard"/>
              </a:rPr>
              <a:t>Sonia Sotomayor</a:t>
            </a:r>
          </a:p>
        </p:txBody>
      </p:sp>
      <p:pic>
        <p:nvPicPr>
          <p:cNvPr id="6" name="Content Placeholder 5" descr="unnamed.jpg"/>
          <p:cNvPicPr>
            <a:picLocks noGrp="1" noChangeAspect="1"/>
          </p:cNvPicPr>
          <p:nvPr>
            <p:ph idx="1"/>
          </p:nvPr>
        </p:nvPicPr>
        <p:blipFill>
          <a:blip r:embed="rId2">
            <a:extLst>
              <a:ext uri="{28A0092B-C50C-407E-A947-70E740481C1C}">
                <a14:useLocalDpi xmlns:a14="http://schemas.microsoft.com/office/drawing/2010/main" val="0"/>
              </a:ext>
            </a:extLst>
          </a:blip>
          <a:srcRect l="-75993" r="-75993"/>
          <a:stretch>
            <a:fillRect/>
          </a:stretch>
        </p:blipFill>
        <p:spPr>
          <a:xfrm>
            <a:off x="690471" y="2097503"/>
            <a:ext cx="7214275" cy="3817295"/>
          </a:xfrm>
        </p:spPr>
      </p:pic>
      <p:pic>
        <p:nvPicPr>
          <p:cNvPr id="7" name="Picture 6"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4466" y="2119545"/>
            <a:ext cx="3039226" cy="3795253"/>
          </a:xfrm>
          <a:prstGeom prst="rect">
            <a:avLst/>
          </a:prstGeom>
        </p:spPr>
      </p:pic>
    </p:spTree>
    <p:extLst>
      <p:ext uri="{BB962C8B-B14F-4D97-AF65-F5344CB8AC3E}">
        <p14:creationId xmlns:p14="http://schemas.microsoft.com/office/powerpoint/2010/main" val="17405011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9" name="Rectangle 5128">
            <a:extLst>
              <a:ext uri="{FF2B5EF4-FFF2-40B4-BE49-F238E27FC236}">
                <a16:creationId xmlns:a16="http://schemas.microsoft.com/office/drawing/2014/main" id="{0288C6B4-AFC3-407F-A595-EFFD38D4CC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5131" name="Freeform: Shape 5130">
            <a:extLst>
              <a:ext uri="{FF2B5EF4-FFF2-40B4-BE49-F238E27FC236}">
                <a16:creationId xmlns:a16="http://schemas.microsoft.com/office/drawing/2014/main" id="{CF236821-17FE-429B-8D2C-08E13A64EA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useBgFill="1">
        <p:nvSpPr>
          <p:cNvPr id="5133" name="Freeform: Shape 5132">
            <a:extLst>
              <a:ext uri="{FF2B5EF4-FFF2-40B4-BE49-F238E27FC236}">
                <a16:creationId xmlns:a16="http://schemas.microsoft.com/office/drawing/2014/main" id="{C0BDBCD2-E081-43AB-9119-C55465E59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EDCF0F5-78E9-3350-0BEF-8B209DCC2301}"/>
              </a:ext>
            </a:extLst>
          </p:cNvPr>
          <p:cNvSpPr>
            <a:spLocks noGrp="1"/>
          </p:cNvSpPr>
          <p:nvPr>
            <p:ph type="title"/>
          </p:nvPr>
        </p:nvSpPr>
        <p:spPr>
          <a:xfrm>
            <a:off x="371094" y="224681"/>
            <a:ext cx="4543152" cy="1073767"/>
          </a:xfrm>
        </p:spPr>
        <p:txBody>
          <a:bodyPr anchor="ctr">
            <a:normAutofit/>
          </a:bodyPr>
          <a:lstStyle/>
          <a:p>
            <a:r>
              <a:rPr lang="en-US" sz="2800" dirty="0"/>
              <a:t>J.D.B. v. North Carolina, 131 S. Ct 2394(2011)</a:t>
            </a:r>
          </a:p>
        </p:txBody>
      </p:sp>
      <p:sp>
        <p:nvSpPr>
          <p:cNvPr id="5135" name="Rectangle 5134">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6546"/>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5137" name="Rectangle 513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5893"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aphicFrame>
        <p:nvGraphicFramePr>
          <p:cNvPr id="5139" name="Content Placeholder 5125">
            <a:extLst>
              <a:ext uri="{FF2B5EF4-FFF2-40B4-BE49-F238E27FC236}">
                <a16:creationId xmlns:a16="http://schemas.microsoft.com/office/drawing/2014/main" id="{A16D062B-7E50-206A-FD9C-FB61CF68688B}"/>
              </a:ext>
            </a:extLst>
          </p:cNvPr>
          <p:cNvGraphicFramePr>
            <a:graphicFrameLocks noGrp="1"/>
          </p:cNvGraphicFramePr>
          <p:nvPr>
            <p:ph idx="1"/>
            <p:extLst>
              <p:ext uri="{D42A27DB-BD31-4B8C-83A1-F6EECF244321}">
                <p14:modId xmlns:p14="http://schemas.microsoft.com/office/powerpoint/2010/main" val="1705199840"/>
              </p:ext>
            </p:extLst>
          </p:nvPr>
        </p:nvGraphicFramePr>
        <p:xfrm>
          <a:off x="371094" y="1426546"/>
          <a:ext cx="4916840" cy="52720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122" name="Picture 2" descr="Office Paper GIF by South Park - Find &amp; Share on GIPHY">
            <a:extLst>
              <a:ext uri="{FF2B5EF4-FFF2-40B4-BE49-F238E27FC236}">
                <a16:creationId xmlns:a16="http://schemas.microsoft.com/office/drawing/2014/main" id="{C4AC479A-13B4-2FEE-C68D-9E84CE5EB65B}"/>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5285340" y="0"/>
            <a:ext cx="6922008" cy="3893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60731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2B22A5F-2324-2028-161D-18D05B73837A}"/>
              </a:ext>
            </a:extLst>
          </p:cNvPr>
          <p:cNvPicPr>
            <a:picLocks noChangeAspect="1"/>
          </p:cNvPicPr>
          <p:nvPr/>
        </p:nvPicPr>
        <p:blipFill rotWithShape="1">
          <a:blip r:embed="rId2"/>
          <a:srcRect t="26384" b="35134"/>
          <a:stretch/>
        </p:blipFill>
        <p:spPr>
          <a:xfrm>
            <a:off x="1" y="-6235"/>
            <a:ext cx="3255403" cy="2505456"/>
          </a:xfrm>
          <a:custGeom>
            <a:avLst/>
            <a:gdLst/>
            <a:ahLst/>
            <a:cxnLst/>
            <a:rect l="l" t="t" r="r" b="b"/>
            <a:pathLst>
              <a:path w="3255403" h="2505456">
                <a:moveTo>
                  <a:pt x="0" y="0"/>
                </a:moveTo>
                <a:lnTo>
                  <a:pt x="3255403" y="0"/>
                </a:lnTo>
                <a:lnTo>
                  <a:pt x="2094477" y="2505456"/>
                </a:lnTo>
                <a:lnTo>
                  <a:pt x="0" y="2505456"/>
                </a:lnTo>
                <a:close/>
              </a:path>
            </a:pathLst>
          </a:custGeom>
        </p:spPr>
      </p:pic>
      <p:pic>
        <p:nvPicPr>
          <p:cNvPr id="14" name="Picture 13" descr="Mt Rushmore National Memorial">
            <a:extLst>
              <a:ext uri="{FF2B5EF4-FFF2-40B4-BE49-F238E27FC236}">
                <a16:creationId xmlns:a16="http://schemas.microsoft.com/office/drawing/2014/main" id="{B5A47061-5EBF-2B55-FF03-034BE2F28C0B}"/>
              </a:ext>
            </a:extLst>
          </p:cNvPr>
          <p:cNvPicPr>
            <a:picLocks noChangeAspect="1"/>
          </p:cNvPicPr>
          <p:nvPr/>
        </p:nvPicPr>
        <p:blipFill rotWithShape="1">
          <a:blip r:embed="rId3"/>
          <a:srcRect t="3077" r="-3" b="19001"/>
          <a:stretch/>
        </p:blipFill>
        <p:spPr>
          <a:xfrm>
            <a:off x="7381876" y="10"/>
            <a:ext cx="4810125" cy="2501827"/>
          </a:xfrm>
          <a:custGeom>
            <a:avLst/>
            <a:gdLst/>
            <a:ahLst/>
            <a:cxnLst/>
            <a:rect l="l" t="t" r="r" b="b"/>
            <a:pathLst>
              <a:path w="4810125" h="2501837">
                <a:moveTo>
                  <a:pt x="1159248" y="0"/>
                </a:moveTo>
                <a:lnTo>
                  <a:pt x="4810125" y="0"/>
                </a:lnTo>
                <a:lnTo>
                  <a:pt x="4810125" y="2501837"/>
                </a:lnTo>
                <a:lnTo>
                  <a:pt x="0" y="2501837"/>
                </a:lnTo>
                <a:close/>
              </a:path>
            </a:pathLst>
          </a:custGeom>
        </p:spPr>
      </p:pic>
      <p:pic>
        <p:nvPicPr>
          <p:cNvPr id="19" name="Picture 18" descr="Supreme Court Justice Sonia Sotomayor Throughout Her Life Photos | Image #21 - ABC News">
            <a:extLst>
              <a:ext uri="{FF2B5EF4-FFF2-40B4-BE49-F238E27FC236}">
                <a16:creationId xmlns:a16="http://schemas.microsoft.com/office/drawing/2014/main" id="{EBFFC89D-AEC5-4DCF-FB24-68A22C33BADF}"/>
              </a:ext>
            </a:extLst>
          </p:cNvPr>
          <p:cNvPicPr>
            <a:picLocks noChangeAspect="1"/>
          </p:cNvPicPr>
          <p:nvPr/>
        </p:nvPicPr>
        <p:blipFill rotWithShape="1">
          <a:blip r:embed="rId4">
            <a:extLst>
              <a:ext uri="{28A0092B-C50C-407E-A947-70E740481C1C}">
                <a14:useLocalDpi xmlns:a14="http://schemas.microsoft.com/office/drawing/2010/main" val="0"/>
              </a:ext>
            </a:extLst>
          </a:blip>
          <a:srcRect t="6126" r="-2" b="39375"/>
          <a:stretch/>
        </p:blipFill>
        <p:spPr bwMode="auto">
          <a:xfrm>
            <a:off x="4675537" y="-6235"/>
            <a:ext cx="3677817" cy="2505456"/>
          </a:xfrm>
          <a:custGeom>
            <a:avLst/>
            <a:gdLst/>
            <a:ahLst/>
            <a:cxnLst/>
            <a:rect l="l" t="t" r="r" b="b"/>
            <a:pathLst>
              <a:path w="3677817" h="2505456">
                <a:moveTo>
                  <a:pt x="1160926" y="0"/>
                </a:moveTo>
                <a:lnTo>
                  <a:pt x="3677817" y="0"/>
                </a:lnTo>
                <a:lnTo>
                  <a:pt x="2516891" y="2505456"/>
                </a:lnTo>
                <a:lnTo>
                  <a:pt x="0" y="2505456"/>
                </a:lnTo>
                <a:close/>
              </a:path>
            </a:pathLst>
          </a:custGeom>
          <a:noFill/>
        </p:spPr>
      </p:pic>
      <p:pic>
        <p:nvPicPr>
          <p:cNvPr id="5" name="Picture 4" descr="Mt Rushmore National Memorial">
            <a:extLst>
              <a:ext uri="{FF2B5EF4-FFF2-40B4-BE49-F238E27FC236}">
                <a16:creationId xmlns:a16="http://schemas.microsoft.com/office/drawing/2014/main" id="{A19492A9-14BA-99E3-FED9-F82055598C0E}"/>
              </a:ext>
            </a:extLst>
          </p:cNvPr>
          <p:cNvPicPr>
            <a:picLocks noChangeAspect="1"/>
          </p:cNvPicPr>
          <p:nvPr/>
        </p:nvPicPr>
        <p:blipFill rotWithShape="1">
          <a:blip r:embed="rId3"/>
          <a:srcRect r="-2" b="11701"/>
          <a:stretch/>
        </p:blipFill>
        <p:spPr>
          <a:xfrm>
            <a:off x="1" y="2660089"/>
            <a:ext cx="7122523" cy="4197911"/>
          </a:xfrm>
          <a:custGeom>
            <a:avLst/>
            <a:gdLst/>
            <a:ahLst/>
            <a:cxnLst/>
            <a:rect l="l" t="t" r="r" b="b"/>
            <a:pathLst>
              <a:path w="7122523" h="4197911">
                <a:moveTo>
                  <a:pt x="0" y="0"/>
                </a:moveTo>
                <a:lnTo>
                  <a:pt x="7122523" y="0"/>
                </a:lnTo>
                <a:lnTo>
                  <a:pt x="5177382" y="4197911"/>
                </a:lnTo>
                <a:lnTo>
                  <a:pt x="5171159" y="4197911"/>
                </a:lnTo>
                <a:lnTo>
                  <a:pt x="3981368" y="4197911"/>
                </a:lnTo>
                <a:lnTo>
                  <a:pt x="2331323" y="4197911"/>
                </a:lnTo>
                <a:lnTo>
                  <a:pt x="0" y="4197911"/>
                </a:lnTo>
                <a:close/>
              </a:path>
            </a:pathLst>
          </a:custGeom>
        </p:spPr>
      </p:pic>
      <p:sp>
        <p:nvSpPr>
          <p:cNvPr id="24" name="Freeform 43">
            <a:extLst>
              <a:ext uri="{FF2B5EF4-FFF2-40B4-BE49-F238E27FC236}">
                <a16:creationId xmlns:a16="http://schemas.microsoft.com/office/drawing/2014/main" id="{AAD8F19F-4A55-467B-BED0-8837659A9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53050" y="2660089"/>
            <a:ext cx="6838950" cy="4197911"/>
          </a:xfrm>
          <a:custGeom>
            <a:avLst/>
            <a:gdLst>
              <a:gd name="connsiteX0" fmla="*/ 4893809 w 6838950"/>
              <a:gd name="connsiteY0" fmla="*/ 0 h 4197911"/>
              <a:gd name="connsiteX1" fmla="*/ 4887586 w 6838950"/>
              <a:gd name="connsiteY1" fmla="*/ 0 h 4197911"/>
              <a:gd name="connsiteX2" fmla="*/ 3697795 w 6838950"/>
              <a:gd name="connsiteY2" fmla="*/ 0 h 4197911"/>
              <a:gd name="connsiteX3" fmla="*/ 2047750 w 6838950"/>
              <a:gd name="connsiteY3" fmla="*/ 0 h 4197911"/>
              <a:gd name="connsiteX4" fmla="*/ 0 w 6838950"/>
              <a:gd name="connsiteY4" fmla="*/ 0 h 4197911"/>
              <a:gd name="connsiteX5" fmla="*/ 0 w 6838950"/>
              <a:gd name="connsiteY5" fmla="*/ 4197911 h 4197911"/>
              <a:gd name="connsiteX6" fmla="*/ 6838950 w 6838950"/>
              <a:gd name="connsiteY6" fmla="*/ 4197911 h 4197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38950" h="4197911">
                <a:moveTo>
                  <a:pt x="4893809" y="0"/>
                </a:moveTo>
                <a:lnTo>
                  <a:pt x="4887586" y="0"/>
                </a:lnTo>
                <a:lnTo>
                  <a:pt x="3697795" y="0"/>
                </a:lnTo>
                <a:lnTo>
                  <a:pt x="2047750" y="0"/>
                </a:lnTo>
                <a:lnTo>
                  <a:pt x="0" y="0"/>
                </a:lnTo>
                <a:lnTo>
                  <a:pt x="0" y="4197911"/>
                </a:lnTo>
                <a:lnTo>
                  <a:pt x="6838950" y="4197911"/>
                </a:lnTo>
                <a:close/>
              </a:path>
            </a:pathLst>
          </a:custGeom>
          <a:solidFill>
            <a:srgbClr val="6E54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C538562D-BDF5-E421-45D8-DF92826EF332}"/>
              </a:ext>
            </a:extLst>
          </p:cNvPr>
          <p:cNvSpPr>
            <a:spLocks noGrp="1"/>
          </p:cNvSpPr>
          <p:nvPr>
            <p:ph type="title"/>
          </p:nvPr>
        </p:nvSpPr>
        <p:spPr>
          <a:xfrm>
            <a:off x="6619164" y="4189864"/>
            <a:ext cx="4997354" cy="2163872"/>
          </a:xfrm>
        </p:spPr>
        <p:txBody>
          <a:bodyPr vert="horz" lIns="91440" tIns="45720" rIns="91440" bIns="45720" rtlCol="0" anchor="t">
            <a:normAutofit/>
          </a:bodyPr>
          <a:lstStyle/>
          <a:p>
            <a:pPr algn="r"/>
            <a:r>
              <a:rPr lang="en-US" sz="3300" kern="1200" dirty="0">
                <a:solidFill>
                  <a:srgbClr val="FFFFFF"/>
                </a:solidFill>
                <a:latin typeface="+mj-lt"/>
                <a:ea typeface="+mj-ea"/>
                <a:cs typeface="+mj-cs"/>
              </a:rPr>
              <a:t>Rhenquist’s Redemption –Dickerson v. United States, 530 U.S. 438 (2010)</a:t>
            </a:r>
          </a:p>
        </p:txBody>
      </p:sp>
      <p:pic>
        <p:nvPicPr>
          <p:cNvPr id="8" name="Picture 7">
            <a:extLst>
              <a:ext uri="{FF2B5EF4-FFF2-40B4-BE49-F238E27FC236}">
                <a16:creationId xmlns:a16="http://schemas.microsoft.com/office/drawing/2014/main" id="{588C4B66-8678-71BA-4104-3D9FF9474BE5}"/>
              </a:ext>
            </a:extLst>
          </p:cNvPr>
          <p:cNvPicPr>
            <a:picLocks noChangeAspect="1"/>
          </p:cNvPicPr>
          <p:nvPr/>
        </p:nvPicPr>
        <p:blipFill rotWithShape="1">
          <a:blip r:embed="rId5"/>
          <a:srcRect t="27185" r="-2" b="24587"/>
          <a:stretch/>
        </p:blipFill>
        <p:spPr>
          <a:xfrm>
            <a:off x="2261968" y="10"/>
            <a:ext cx="3393943" cy="2502833"/>
          </a:xfrm>
          <a:custGeom>
            <a:avLst/>
            <a:gdLst/>
            <a:ahLst/>
            <a:cxnLst/>
            <a:rect l="l" t="t" r="r" b="b"/>
            <a:pathLst>
              <a:path w="3393943" h="2502843">
                <a:moveTo>
                  <a:pt x="1159715" y="0"/>
                </a:moveTo>
                <a:lnTo>
                  <a:pt x="3393943" y="0"/>
                </a:lnTo>
                <a:lnTo>
                  <a:pt x="2234228" y="2502843"/>
                </a:lnTo>
                <a:lnTo>
                  <a:pt x="0" y="2502843"/>
                </a:lnTo>
                <a:close/>
              </a:path>
            </a:pathLst>
          </a:custGeom>
        </p:spPr>
      </p:pic>
    </p:spTree>
    <p:extLst>
      <p:ext uri="{BB962C8B-B14F-4D97-AF65-F5344CB8AC3E}">
        <p14:creationId xmlns:p14="http://schemas.microsoft.com/office/powerpoint/2010/main" val="1660516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E4250B8-D619-D2B7-77CD-3395C8545E46}"/>
              </a:ext>
            </a:extLst>
          </p:cNvPr>
          <p:cNvSpPr>
            <a:spLocks noGrp="1"/>
          </p:cNvSpPr>
          <p:nvPr>
            <p:ph type="title"/>
          </p:nvPr>
        </p:nvSpPr>
        <p:spPr>
          <a:xfrm>
            <a:off x="5297762" y="329184"/>
            <a:ext cx="6251110" cy="1783080"/>
          </a:xfrm>
        </p:spPr>
        <p:txBody>
          <a:bodyPr anchor="b">
            <a:normAutofit/>
          </a:bodyPr>
          <a:lstStyle/>
          <a:p>
            <a:r>
              <a:rPr lang="en-US" sz="5400" dirty="0"/>
              <a:t>Rhenquist’s Redemption </a:t>
            </a:r>
          </a:p>
        </p:txBody>
      </p:sp>
      <p:pic>
        <p:nvPicPr>
          <p:cNvPr id="5" name="Picture 4" descr="A close-up of a police car&#10;&#10;Description automatically generated">
            <a:extLst>
              <a:ext uri="{FF2B5EF4-FFF2-40B4-BE49-F238E27FC236}">
                <a16:creationId xmlns:a16="http://schemas.microsoft.com/office/drawing/2014/main" id="{9B567533-951A-3327-D54A-3AC8E2157C90}"/>
              </a:ext>
            </a:extLst>
          </p:cNvPr>
          <p:cNvPicPr>
            <a:picLocks noChangeAspect="1"/>
          </p:cNvPicPr>
          <p:nvPr/>
        </p:nvPicPr>
        <p:blipFill rotWithShape="1">
          <a:blip r:embed="rId2"/>
          <a:srcRect l="36941" r="2485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1266D4F3-3B79-88AF-3C17-1A90491C8A34}"/>
              </a:ext>
            </a:extLst>
          </p:cNvPr>
          <p:cNvSpPr>
            <a:spLocks noGrp="1"/>
          </p:cNvSpPr>
          <p:nvPr>
            <p:ph idx="1"/>
          </p:nvPr>
        </p:nvSpPr>
        <p:spPr>
          <a:xfrm>
            <a:off x="5297762" y="2706624"/>
            <a:ext cx="6251110" cy="3483864"/>
          </a:xfrm>
        </p:spPr>
        <p:txBody>
          <a:bodyPr>
            <a:normAutofit/>
          </a:bodyPr>
          <a:lstStyle/>
          <a:p>
            <a:pPr marL="0" indent="0">
              <a:buNone/>
            </a:pPr>
            <a:r>
              <a:rPr lang="en-US" sz="2000" dirty="0"/>
              <a:t>“We do not think there is such justification for overruling Miranda. Miranda has become embedded in routine police practice to the point where the warnings have become part of our national culture.” Dickerson v. United States, 530 U.S. 428, 443 (2000).</a:t>
            </a:r>
          </a:p>
          <a:p>
            <a:pPr marL="0" indent="0">
              <a:buNone/>
            </a:pPr>
            <a:r>
              <a:rPr lang="en-US" sz="2000" dirty="0"/>
              <a:t>“In sum, we conclude that Miranda announced a constitutional rule that Congress may not supersede legislatively. Following the rule of stare decisis, we decline to overrule Miranda…” Id. at 444.</a:t>
            </a:r>
          </a:p>
          <a:p>
            <a:pPr marL="0" indent="0">
              <a:buNone/>
            </a:pPr>
            <a:endParaRPr lang="en-US" sz="2000" dirty="0"/>
          </a:p>
          <a:p>
            <a:pPr marL="0" indent="0">
              <a:buNone/>
            </a:pPr>
            <a:endParaRPr lang="en-US" sz="2000" dirty="0"/>
          </a:p>
        </p:txBody>
      </p:sp>
    </p:spTree>
    <p:extLst>
      <p:ext uri="{BB962C8B-B14F-4D97-AF65-F5344CB8AC3E}">
        <p14:creationId xmlns:p14="http://schemas.microsoft.com/office/powerpoint/2010/main" val="29435018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2B678968-6CC8-DD80-198F-BA337C0D8CC2}"/>
              </a:ext>
            </a:extLst>
          </p:cNvPr>
          <p:cNvSpPr>
            <a:spLocks noGrp="1"/>
          </p:cNvSpPr>
          <p:nvPr>
            <p:ph type="title"/>
          </p:nvPr>
        </p:nvSpPr>
        <p:spPr>
          <a:xfrm>
            <a:off x="6657715" y="467271"/>
            <a:ext cx="4195674" cy="2052522"/>
          </a:xfrm>
        </p:spPr>
        <p:txBody>
          <a:bodyPr vert="horz" lIns="91440" tIns="45720" rIns="91440" bIns="45720" rtlCol="0" anchor="b">
            <a:normAutofit/>
          </a:bodyPr>
          <a:lstStyle/>
          <a:p>
            <a:r>
              <a:rPr lang="en-US" sz="5600" dirty="0"/>
              <a:t>Jerry Schreck </a:t>
            </a:r>
          </a:p>
        </p:txBody>
      </p:sp>
      <p:sp>
        <p:nvSpPr>
          <p:cNvPr id="30" name="Oval 29">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Placeholder 7" descr="A statue of a person on a book&#10;&#10;Description automatically generated">
            <a:extLst>
              <a:ext uri="{FF2B5EF4-FFF2-40B4-BE49-F238E27FC236}">
                <a16:creationId xmlns:a16="http://schemas.microsoft.com/office/drawing/2014/main" id="{7D6C0CC0-7ECB-27AF-1FD2-3364BA8C74C3}"/>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2499" r="12503" b="2"/>
          <a:stretch/>
        </p:blipFill>
        <p:spPr>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p:spPr>
      </p:pic>
      <p:sp>
        <p:nvSpPr>
          <p:cNvPr id="32"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dirty="0"/>
          </a:p>
        </p:txBody>
      </p:sp>
      <p:sp>
        <p:nvSpPr>
          <p:cNvPr id="34"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dirty="0"/>
          </a:p>
        </p:txBody>
      </p:sp>
      <p:sp>
        <p:nvSpPr>
          <p:cNvPr id="6" name="Text Placeholder 5">
            <a:extLst>
              <a:ext uri="{FF2B5EF4-FFF2-40B4-BE49-F238E27FC236}">
                <a16:creationId xmlns:a16="http://schemas.microsoft.com/office/drawing/2014/main" id="{6481FFAE-C62B-67BE-34B8-E76D4948D313}"/>
              </a:ext>
            </a:extLst>
          </p:cNvPr>
          <p:cNvSpPr>
            <a:spLocks noGrp="1"/>
          </p:cNvSpPr>
          <p:nvPr>
            <p:ph type="body" sz="half" idx="2"/>
          </p:nvPr>
        </p:nvSpPr>
        <p:spPr>
          <a:xfrm>
            <a:off x="6657715" y="2990818"/>
            <a:ext cx="4195673" cy="2913872"/>
          </a:xfrm>
        </p:spPr>
        <p:txBody>
          <a:bodyPr vert="horz" lIns="91440" tIns="45720" rIns="91440" bIns="45720" rtlCol="0" anchor="t">
            <a:normAutofit/>
          </a:bodyPr>
          <a:lstStyle/>
          <a:p>
            <a:pPr indent="-228600">
              <a:buFont typeface="Arial" panose="020B0604020202020204" pitchFamily="34" charset="0"/>
              <a:buChar char="•"/>
            </a:pPr>
            <a:r>
              <a:rPr lang="en-US" sz="2000" dirty="0">
                <a:solidFill>
                  <a:schemeClr val="tx1">
                    <a:alpha val="80000"/>
                  </a:schemeClr>
                </a:solidFill>
              </a:rPr>
              <a:t>602-370-3262</a:t>
            </a:r>
          </a:p>
          <a:p>
            <a:pPr indent="-228600">
              <a:buFont typeface="Arial" panose="020B0604020202020204" pitchFamily="34" charset="0"/>
              <a:buChar char="•"/>
            </a:pPr>
            <a:r>
              <a:rPr lang="en-US" sz="2000" dirty="0">
                <a:solidFill>
                  <a:schemeClr val="tx1">
                    <a:alpha val="80000"/>
                  </a:schemeClr>
                </a:solidFill>
              </a:rPr>
              <a:t>Jerry@schrecklawfirm.com</a:t>
            </a:r>
          </a:p>
        </p:txBody>
      </p:sp>
      <p:sp>
        <p:nvSpPr>
          <p:cNvPr id="36"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dirty="0"/>
          </a:p>
        </p:txBody>
      </p:sp>
      <p:cxnSp>
        <p:nvCxnSpPr>
          <p:cNvPr id="38"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3208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3">
            <a:schemeClr val="accent5"/>
          </a:fillRef>
          <a:effectRef idx="2">
            <a:schemeClr val="accent5"/>
          </a:effectRef>
          <a:fontRef idx="minor">
            <a:schemeClr val="lt1"/>
          </a:fontRef>
        </p:style>
        <p:txBody>
          <a:bodyPr/>
          <a:lstStyle/>
          <a:p>
            <a:r>
              <a:rPr lang="en-US" dirty="0">
                <a:latin typeface="Arial Unicode MS" panose="020B0604020202020204" pitchFamily="34" charset="-128"/>
                <a:ea typeface="Arial Unicode MS" panose="020B0604020202020204" pitchFamily="34" charset="-128"/>
                <a:cs typeface="Arial Unicode MS" panose="020B0604020202020204" pitchFamily="34" charset="-128"/>
              </a:rPr>
              <a:t>Miranda Rights</a:t>
            </a:r>
          </a:p>
        </p:txBody>
      </p:sp>
      <p:graphicFrame>
        <p:nvGraphicFramePr>
          <p:cNvPr id="5" name="Content Placeholder 2">
            <a:extLst>
              <a:ext uri="{FF2B5EF4-FFF2-40B4-BE49-F238E27FC236}">
                <a16:creationId xmlns:a16="http://schemas.microsoft.com/office/drawing/2014/main" id="{7C6D4A4D-3C2B-25B4-1E3A-D7F288BE585E}"/>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7414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0317F5-4A81-F495-01C9-C3528A90A112}"/>
              </a:ext>
            </a:extLst>
          </p:cNvPr>
          <p:cNvSpPr>
            <a:spLocks noGrp="1"/>
          </p:cNvSpPr>
          <p:nvPr>
            <p:ph type="title"/>
          </p:nvPr>
        </p:nvSpPr>
        <p:spPr>
          <a:xfrm>
            <a:off x="4553733" y="548464"/>
            <a:ext cx="6798541" cy="1675623"/>
          </a:xfrm>
        </p:spPr>
        <p:txBody>
          <a:bodyPr anchor="b">
            <a:normAutofit/>
          </a:bodyPr>
          <a:lstStyle/>
          <a:p>
            <a:r>
              <a:rPr lang="en-US" sz="4000" dirty="0"/>
              <a:t>Fully  Effective Equivalent</a:t>
            </a:r>
          </a:p>
        </p:txBody>
      </p:sp>
      <p:pic>
        <p:nvPicPr>
          <p:cNvPr id="5" name="Picture 4" descr="Front steps and columns of a majestic city building">
            <a:extLst>
              <a:ext uri="{FF2B5EF4-FFF2-40B4-BE49-F238E27FC236}">
                <a16:creationId xmlns:a16="http://schemas.microsoft.com/office/drawing/2014/main" id="{4FC82D2F-408C-FA25-7FC0-695C1B71553F}"/>
              </a:ext>
            </a:extLst>
          </p:cNvPr>
          <p:cNvPicPr>
            <a:picLocks noChangeAspect="1"/>
          </p:cNvPicPr>
          <p:nvPr/>
        </p:nvPicPr>
        <p:blipFill rotWithShape="1">
          <a:blip r:embed="rId2"/>
          <a:srcRect l="28403" r="30751" b="-1"/>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A0577176-9195-771D-9262-0684B2E9FCB3}"/>
              </a:ext>
            </a:extLst>
          </p:cNvPr>
          <p:cNvSpPr>
            <a:spLocks noGrp="1"/>
          </p:cNvSpPr>
          <p:nvPr>
            <p:ph idx="1"/>
          </p:nvPr>
        </p:nvSpPr>
        <p:spPr>
          <a:xfrm>
            <a:off x="4553734" y="2409830"/>
            <a:ext cx="6798539" cy="3705217"/>
          </a:xfrm>
        </p:spPr>
        <p:txBody>
          <a:bodyPr>
            <a:noAutofit/>
          </a:bodyPr>
          <a:lstStyle/>
          <a:p>
            <a:pPr marL="0" indent="0">
              <a:buNone/>
            </a:pPr>
            <a:r>
              <a:rPr lang="en-US" sz="3200" dirty="0"/>
              <a:t>The warnings required and the waiver necessary in accordance with our opinion today are, </a:t>
            </a:r>
            <a:r>
              <a:rPr lang="en-US" sz="3200" dirty="0">
                <a:highlight>
                  <a:srgbClr val="FFFF00"/>
                </a:highlight>
              </a:rPr>
              <a:t>in the absence of a fully effective equivalent, prerequisites to the admissibility of any statement </a:t>
            </a:r>
            <a:r>
              <a:rPr lang="en-US" sz="3200" dirty="0"/>
              <a:t>made by a defendant. Miranda v. Arizona, 384 U.S. 436, 476, 86 S. Ct. 1602, 1629, 16 L. Ed. 2d 694 (1966)</a:t>
            </a:r>
          </a:p>
        </p:txBody>
      </p:sp>
    </p:spTree>
    <p:extLst>
      <p:ext uri="{BB962C8B-B14F-4D97-AF65-F5344CB8AC3E}">
        <p14:creationId xmlns:p14="http://schemas.microsoft.com/office/powerpoint/2010/main" val="25804981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6659C6F-A29D-4D83-86DA-5B0289733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AA022774.png"/>
          <p:cNvPicPr>
            <a:picLocks noChangeAspect="1"/>
          </p:cNvPicPr>
          <p:nvPr/>
        </p:nvPicPr>
        <p:blipFill rotWithShape="1">
          <a:blip r:embed="rId2">
            <a:extLst>
              <a:ext uri="{28A0092B-C50C-407E-A947-70E740481C1C}">
                <a14:useLocalDpi xmlns:a14="http://schemas.microsoft.com/office/drawing/2010/main" val="0"/>
              </a:ext>
            </a:extLst>
          </a:blip>
          <a:srcRect l="14524" r="14527" b="1"/>
          <a:stretch/>
        </p:blipFill>
        <p:spPr>
          <a:xfrm rot="21600000">
            <a:off x="4472902" y="18"/>
            <a:ext cx="4049486" cy="3681383"/>
          </a:xfrm>
          <a:prstGeom prst="rect">
            <a:avLst/>
          </a:prstGeom>
        </p:spPr>
      </p:pic>
      <p:pic>
        <p:nvPicPr>
          <p:cNvPr id="5" name="Picture 4" descr="CC000907.png"/>
          <p:cNvPicPr>
            <a:picLocks noChangeAspect="1"/>
          </p:cNvPicPr>
          <p:nvPr/>
        </p:nvPicPr>
        <p:blipFill rotWithShape="1">
          <a:blip r:embed="rId3">
            <a:alphaModFix/>
            <a:extLst>
              <a:ext uri="{28A0092B-C50C-407E-A947-70E740481C1C}">
                <a14:useLocalDpi xmlns:a14="http://schemas.microsoft.com/office/drawing/2010/main" val="0"/>
              </a:ext>
            </a:extLst>
          </a:blip>
          <a:srcRect l="4557"/>
          <a:stretch/>
        </p:blipFill>
        <p:spPr>
          <a:xfrm>
            <a:off x="8522390" y="-7"/>
            <a:ext cx="3669610" cy="3681406"/>
          </a:xfrm>
          <a:prstGeom prst="rect">
            <a:avLst/>
          </a:prstGeom>
        </p:spPr>
      </p:pic>
      <p:pic>
        <p:nvPicPr>
          <p:cNvPr id="6" name="Picture 5" descr="images.jpeg"/>
          <p:cNvPicPr>
            <a:picLocks noChangeAspect="1"/>
          </p:cNvPicPr>
          <p:nvPr/>
        </p:nvPicPr>
        <p:blipFill rotWithShape="1">
          <a:blip r:embed="rId4">
            <a:extLst>
              <a:ext uri="{28A0092B-C50C-407E-A947-70E740481C1C}">
                <a14:useLocalDpi xmlns:a14="http://schemas.microsoft.com/office/drawing/2010/main" val="0"/>
              </a:ext>
            </a:extLst>
          </a:blip>
          <a:srcRect t="3598" r="-1" b="18135"/>
          <a:stretch/>
        </p:blipFill>
        <p:spPr>
          <a:xfrm rot="21600000">
            <a:off x="4472902" y="3681405"/>
            <a:ext cx="7719098" cy="3176595"/>
          </a:xfrm>
          <a:prstGeom prst="rect">
            <a:avLst/>
          </a:prstGeom>
        </p:spPr>
      </p:pic>
      <p:sp>
        <p:nvSpPr>
          <p:cNvPr id="35" name="Rectangle 34">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43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838200" y="1115219"/>
            <a:ext cx="5395912" cy="2387600"/>
          </a:xfrm>
        </p:spPr>
        <p:txBody>
          <a:bodyPr>
            <a:normAutofit/>
          </a:bodyPr>
          <a:lstStyle/>
          <a:p>
            <a:pPr algn="l"/>
            <a:r>
              <a:rPr lang="en-US" sz="5000" dirty="0">
                <a:solidFill>
                  <a:schemeClr val="bg1"/>
                </a:solidFill>
                <a:latin typeface="Chalkboard"/>
                <a:cs typeface="Chalkboard"/>
              </a:rPr>
              <a:t>Miranda Land’s Cast of Characters</a:t>
            </a:r>
          </a:p>
        </p:txBody>
      </p:sp>
      <p:cxnSp>
        <p:nvCxnSpPr>
          <p:cNvPr id="37" name="Straight Connector 36">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1263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halkboard"/>
                <a:cs typeface="Chalkboard"/>
              </a:rPr>
              <a:t>The Cop</a:t>
            </a:r>
          </a:p>
        </p:txBody>
      </p:sp>
      <p:pic>
        <p:nvPicPr>
          <p:cNvPr id="4" name="Content Placeholder 3" descr="unnamed.jpg"/>
          <p:cNvPicPr>
            <a:picLocks noGrp="1" noChangeAspect="1"/>
          </p:cNvPicPr>
          <p:nvPr>
            <p:ph idx="1"/>
          </p:nvPr>
        </p:nvPicPr>
        <p:blipFill>
          <a:blip r:embed="rId2">
            <a:extLst>
              <a:ext uri="{28A0092B-C50C-407E-A947-70E740481C1C}">
                <a14:useLocalDpi xmlns:a14="http://schemas.microsoft.com/office/drawing/2010/main" val="0"/>
              </a:ext>
            </a:extLst>
          </a:blip>
          <a:srcRect l="-75993" r="-75993"/>
          <a:stretch>
            <a:fillRect/>
          </a:stretch>
        </p:blipFill>
        <p:spPr>
          <a:xfrm>
            <a:off x="714991" y="2038389"/>
            <a:ext cx="7298620" cy="3951337"/>
          </a:xfrm>
        </p:spPr>
      </p:pic>
      <p:pic>
        <p:nvPicPr>
          <p:cNvPr id="5" name="Picture 4" descr="Unknown.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2059" y="2038388"/>
            <a:ext cx="3315586" cy="3755568"/>
          </a:xfrm>
          <a:prstGeom prst="rect">
            <a:avLst/>
          </a:prstGeom>
        </p:spPr>
      </p:pic>
      <p:sp>
        <p:nvSpPr>
          <p:cNvPr id="6" name="TextBox 5"/>
          <p:cNvSpPr txBox="1"/>
          <p:nvPr/>
        </p:nvSpPr>
        <p:spPr>
          <a:xfrm>
            <a:off x="6682060" y="5989726"/>
            <a:ext cx="2738735" cy="461665"/>
          </a:xfrm>
          <a:prstGeom prst="rect">
            <a:avLst/>
          </a:prstGeom>
          <a:noFill/>
        </p:spPr>
        <p:txBody>
          <a:bodyPr wrap="square" rtlCol="0">
            <a:spAutoFit/>
          </a:bodyPr>
          <a:lstStyle/>
          <a:p>
            <a:r>
              <a:rPr lang="en-US" sz="2400" dirty="0">
                <a:latin typeface="Chalkboard"/>
                <a:cs typeface="Chalkboard"/>
              </a:rPr>
              <a:t>    Carroll Cooley</a:t>
            </a:r>
          </a:p>
        </p:txBody>
      </p:sp>
    </p:spTree>
    <p:extLst>
      <p:ext uri="{BB962C8B-B14F-4D97-AF65-F5344CB8AC3E}">
        <p14:creationId xmlns:p14="http://schemas.microsoft.com/office/powerpoint/2010/main" val="32142458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9" name="Title 8">
            <a:extLst>
              <a:ext uri="{FF2B5EF4-FFF2-40B4-BE49-F238E27FC236}">
                <a16:creationId xmlns:a16="http://schemas.microsoft.com/office/drawing/2014/main" id="{76DD8862-4265-F8EE-E99E-76F1E3D91524}"/>
              </a:ext>
            </a:extLst>
          </p:cNvPr>
          <p:cNvSpPr>
            <a:spLocks noGrp="1"/>
          </p:cNvSpPr>
          <p:nvPr>
            <p:ph type="title"/>
          </p:nvPr>
        </p:nvSpPr>
        <p:spPr>
          <a:xfrm>
            <a:off x="838200" y="-318734"/>
            <a:ext cx="9674787" cy="1239859"/>
          </a:xfrm>
        </p:spPr>
        <p:txBody>
          <a:bodyPr>
            <a:normAutofit/>
          </a:bodyPr>
          <a:lstStyle/>
          <a:p>
            <a:r>
              <a:rPr lang="en-US" sz="3700" dirty="0"/>
              <a:t>Miranda – Requires a Cop Dominated Atmosphere</a:t>
            </a:r>
          </a:p>
        </p:txBody>
      </p:sp>
      <p:sp>
        <p:nvSpPr>
          <p:cNvPr id="10" name="Content Placeholder 9">
            <a:extLst>
              <a:ext uri="{FF2B5EF4-FFF2-40B4-BE49-F238E27FC236}">
                <a16:creationId xmlns:a16="http://schemas.microsoft.com/office/drawing/2014/main" id="{43D37D57-7185-57EF-ED7B-BE7C0EA28E23}"/>
              </a:ext>
            </a:extLst>
          </p:cNvPr>
          <p:cNvSpPr>
            <a:spLocks noGrp="1"/>
          </p:cNvSpPr>
          <p:nvPr>
            <p:ph idx="1"/>
          </p:nvPr>
        </p:nvSpPr>
        <p:spPr>
          <a:xfrm>
            <a:off x="838200" y="1045029"/>
            <a:ext cx="5393361" cy="5711081"/>
          </a:xfrm>
        </p:spPr>
        <p:txBody>
          <a:bodyPr>
            <a:noAutofit/>
          </a:bodyPr>
          <a:lstStyle/>
          <a:p>
            <a:pPr marL="0" indent="0">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The constitutional issue we decide in each of these cases is the admissibility of statements obtained from a defendant questioned </a:t>
            </a:r>
            <a:r>
              <a:rPr lang="en-US" sz="2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while in custody or otherwise deprived of his freedom of action in any significant way. </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In each, the defendant was questioned by police officers, detectives, or a prosecuting attorney in a room in which he was cut off from the outside world. In none of these cases was the defendant given a full and effective warning of his rights at the outset of the interrogation process. In all the cases, the questioning elicited oral admissions, and in three of them, signed statements as well which were admitted at their trials. They all thus share salient features—</a:t>
            </a:r>
            <a:r>
              <a:rPr lang="en-US" sz="2000" kern="100" dirty="0">
                <a:effectLst/>
                <a:highlight>
                  <a:srgbClr val="FFFF00"/>
                </a:highlight>
                <a:latin typeface="Aptos" panose="020B0004020202020204" pitchFamily="34" charset="0"/>
                <a:ea typeface="Aptos" panose="020B0004020202020204" pitchFamily="34" charset="0"/>
                <a:cs typeface="Times New Roman" panose="02020603050405020304" pitchFamily="18" charset="0"/>
              </a:rPr>
              <a:t>incommunicado interrogation of individuals in a police-dominated atmosphere, resulting in self-incriminating statements without full warnings of constitutional rights</a:t>
            </a:r>
            <a:r>
              <a:rPr lang="en-US" sz="2000" kern="100" dirty="0">
                <a:effectLst/>
                <a:latin typeface="Aptos" panose="020B0004020202020204" pitchFamily="34" charset="0"/>
                <a:ea typeface="Aptos" panose="020B0004020202020204" pitchFamily="34" charset="0"/>
                <a:cs typeface="Times New Roman" panose="02020603050405020304" pitchFamily="18" charset="0"/>
              </a:rPr>
              <a:t>. Miranda v. Arizona, 384 U.S. 436, 445, 86 S. Ct. 1602, 1612, 16 L. Ed. 2d 694 (1966).</a:t>
            </a:r>
          </a:p>
          <a:p>
            <a:pPr marL="0" indent="0">
              <a:buNone/>
            </a:pPr>
            <a:endParaRPr lang="en-US" sz="2000" dirty="0"/>
          </a:p>
        </p:txBody>
      </p:sp>
      <p:pic>
        <p:nvPicPr>
          <p:cNvPr id="9220" name="Picture 4" descr="What to Expect If Accused of a Sex Crime | Premier Defense Group">
            <a:extLst>
              <a:ext uri="{FF2B5EF4-FFF2-40B4-BE49-F238E27FC236}">
                <a16:creationId xmlns:a16="http://schemas.microsoft.com/office/drawing/2014/main" id="{CFA60391-85FF-25AF-164A-B8CB71EBFC3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000" r="1" b="1"/>
          <a:stretch/>
        </p:blipFill>
        <p:spPr bwMode="auto">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a:noFill/>
          <a:extLst>
            <a:ext uri="{909E8E84-426E-40DD-AFC4-6F175D3DCCD1}">
              <a14:hiddenFill xmlns:a14="http://schemas.microsoft.com/office/drawing/2010/main">
                <a:solidFill>
                  <a:srgbClr val="FFFFFF"/>
                </a:solidFill>
              </a14:hiddenFill>
            </a:ext>
          </a:extLst>
        </p:spPr>
      </p:pic>
      <p:sp>
        <p:nvSpPr>
          <p:cNvPr id="9227"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229"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7277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5010275"/>
            <a:ext cx="9144000" cy="757317"/>
          </a:xfrm>
        </p:spPr>
        <p:txBody>
          <a:bodyPr vert="horz" lIns="91440" tIns="45720" rIns="91440" bIns="45720" rtlCol="0" anchor="b">
            <a:normAutofit/>
          </a:bodyPr>
          <a:lstStyle/>
          <a:p>
            <a:pPr algn="ctr"/>
            <a:r>
              <a:rPr lang="en-US" sz="3200" kern="1200" dirty="0">
                <a:solidFill>
                  <a:schemeClr val="tx1"/>
                </a:solidFill>
                <a:latin typeface="+mj-lt"/>
                <a:ea typeface="+mj-ea"/>
                <a:cs typeface="+mj-cs"/>
              </a:rPr>
              <a:t>John Flynn</a:t>
            </a:r>
          </a:p>
        </p:txBody>
      </p:sp>
      <p:pic>
        <p:nvPicPr>
          <p:cNvPr id="7" name="Content Placeholder 8" descr="Unknown.jpeg">
            <a:extLst>
              <a:ext uri="{FF2B5EF4-FFF2-40B4-BE49-F238E27FC236}">
                <a16:creationId xmlns:a16="http://schemas.microsoft.com/office/drawing/2014/main" id="{D2BF7BAC-541E-48CA-F777-A63B99C1219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1097" b="-1"/>
          <a:stretch/>
        </p:blipFill>
        <p:spPr>
          <a:xfrm>
            <a:off x="877414" y="877413"/>
            <a:ext cx="5218586" cy="3756852"/>
          </a:xfrm>
          <a:prstGeom prst="rect">
            <a:avLst/>
          </a:prstGeom>
        </p:spPr>
      </p:pic>
      <p:pic>
        <p:nvPicPr>
          <p:cNvPr id="5" name="Picture 4" descr="unnamed.jpg"/>
          <p:cNvPicPr>
            <a:picLocks noChangeAspect="1"/>
          </p:cNvPicPr>
          <p:nvPr/>
        </p:nvPicPr>
        <p:blipFill rotWithShape="1">
          <a:blip r:embed="rId3">
            <a:extLst>
              <a:ext uri="{28A0092B-C50C-407E-A947-70E740481C1C}">
                <a14:useLocalDpi xmlns:a14="http://schemas.microsoft.com/office/drawing/2010/main" val="0"/>
              </a:ext>
            </a:extLst>
          </a:blip>
          <a:srcRect t="22826" b="23181"/>
          <a:stretch/>
        </p:blipFill>
        <p:spPr>
          <a:xfrm>
            <a:off x="6096001" y="877413"/>
            <a:ext cx="5218586" cy="3756852"/>
          </a:xfrm>
          <a:prstGeom prst="rect">
            <a:avLst/>
          </a:prstGeom>
        </p:spPr>
      </p:pic>
    </p:spTree>
    <p:extLst>
      <p:ext uri="{BB962C8B-B14F-4D97-AF65-F5344CB8AC3E}">
        <p14:creationId xmlns:p14="http://schemas.microsoft.com/office/powerpoint/2010/main" val="40019267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a:extLst>
              <a:ext uri="{FF2B5EF4-FFF2-40B4-BE49-F238E27FC236}">
                <a16:creationId xmlns:a16="http://schemas.microsoft.com/office/drawing/2014/main" id="{E4CE5661-8BDD-B402-7B4D-A66AC321EB97}"/>
              </a:ext>
            </a:extLst>
          </p:cNvPr>
          <p:cNvSpPr>
            <a:spLocks noGrp="1"/>
          </p:cNvSpPr>
          <p:nvPr>
            <p:ph type="title"/>
          </p:nvPr>
        </p:nvSpPr>
        <p:spPr>
          <a:xfrm>
            <a:off x="4654296" y="329184"/>
            <a:ext cx="6894576" cy="1783080"/>
          </a:xfrm>
        </p:spPr>
        <p:txBody>
          <a:bodyPr vert="horz" lIns="91440" tIns="45720" rIns="91440" bIns="45720" rtlCol="0" anchor="b">
            <a:normAutofit/>
          </a:bodyPr>
          <a:lstStyle/>
          <a:p>
            <a:r>
              <a:rPr lang="en-US" sz="5400" dirty="0"/>
              <a:t>Flynn Facts </a:t>
            </a:r>
          </a:p>
        </p:txBody>
      </p:sp>
      <p:pic>
        <p:nvPicPr>
          <p:cNvPr id="1026" name="Picture 2" descr="World War 2 - ORIGINAL WORLD WAR 2 FULL SIZE U.S SILVER STAR MEDAL was listed for R1,000.00 on ...">
            <a:extLst>
              <a:ext uri="{FF2B5EF4-FFF2-40B4-BE49-F238E27FC236}">
                <a16:creationId xmlns:a16="http://schemas.microsoft.com/office/drawing/2014/main" id="{FF6E1C1E-545D-67FE-F83D-936924F8F3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2" b="3119"/>
          <a:stretch/>
        </p:blipFill>
        <p:spPr bwMode="auto">
          <a:xfrm>
            <a:off x="20" y="1"/>
            <a:ext cx="4052522" cy="6858000"/>
          </a:xfrm>
          <a:custGeom>
            <a:avLst/>
            <a:gdLst/>
            <a:ahLst/>
            <a:cxnLst/>
            <a:rect l="l" t="t" r="r" b="b"/>
            <a:pathLst>
              <a:path w="4052542" h="6858000">
                <a:moveTo>
                  <a:pt x="0" y="0"/>
                </a:moveTo>
                <a:lnTo>
                  <a:pt x="4020923" y="0"/>
                </a:lnTo>
                <a:lnTo>
                  <a:pt x="4022656" y="14697"/>
                </a:lnTo>
                <a:cubicBezTo>
                  <a:pt x="4037606" y="98462"/>
                  <a:pt x="4035072" y="183369"/>
                  <a:pt x="4039126" y="267642"/>
                </a:cubicBezTo>
                <a:cubicBezTo>
                  <a:pt x="4043941" y="370699"/>
                  <a:pt x="4037860" y="474136"/>
                  <a:pt x="4035579" y="577446"/>
                </a:cubicBezTo>
                <a:cubicBezTo>
                  <a:pt x="4033805" y="665399"/>
                  <a:pt x="4025063" y="753226"/>
                  <a:pt x="4027724" y="841306"/>
                </a:cubicBezTo>
                <a:cubicBezTo>
                  <a:pt x="4027914" y="844352"/>
                  <a:pt x="4027914" y="847398"/>
                  <a:pt x="4027724" y="850444"/>
                </a:cubicBezTo>
                <a:cubicBezTo>
                  <a:pt x="4019615" y="947281"/>
                  <a:pt x="4019615" y="1044626"/>
                  <a:pt x="4027724" y="1141464"/>
                </a:cubicBezTo>
                <a:cubicBezTo>
                  <a:pt x="4030296" y="1181772"/>
                  <a:pt x="4029574" y="1222221"/>
                  <a:pt x="4025570" y="1262415"/>
                </a:cubicBezTo>
                <a:cubicBezTo>
                  <a:pt x="4021769" y="1313563"/>
                  <a:pt x="4009606" y="1365472"/>
                  <a:pt x="4018348" y="1416238"/>
                </a:cubicBezTo>
                <a:cubicBezTo>
                  <a:pt x="4024037" y="1458058"/>
                  <a:pt x="4027166" y="1500194"/>
                  <a:pt x="4027724" y="1542394"/>
                </a:cubicBezTo>
                <a:cubicBezTo>
                  <a:pt x="4032158" y="1636820"/>
                  <a:pt x="4027977" y="1731753"/>
                  <a:pt x="4026330" y="1826433"/>
                </a:cubicBezTo>
                <a:cubicBezTo>
                  <a:pt x="4024556" y="1936724"/>
                  <a:pt x="4027344" y="2047015"/>
                  <a:pt x="4018475" y="2157432"/>
                </a:cubicBezTo>
                <a:cubicBezTo>
                  <a:pt x="4013597" y="2246629"/>
                  <a:pt x="4013597" y="2336029"/>
                  <a:pt x="4018475" y="2425226"/>
                </a:cubicBezTo>
                <a:cubicBezTo>
                  <a:pt x="4020882" y="2506961"/>
                  <a:pt x="4033172" y="2587934"/>
                  <a:pt x="4031145" y="2670557"/>
                </a:cubicBezTo>
                <a:cubicBezTo>
                  <a:pt x="4028737" y="2766886"/>
                  <a:pt x="4017335" y="2862962"/>
                  <a:pt x="4020882" y="2959546"/>
                </a:cubicBezTo>
                <a:cubicBezTo>
                  <a:pt x="4022529" y="3005617"/>
                  <a:pt x="4022656" y="3051688"/>
                  <a:pt x="4023543" y="3097758"/>
                </a:cubicBezTo>
                <a:cubicBezTo>
                  <a:pt x="4024683" y="3153221"/>
                  <a:pt x="4034692" y="3208556"/>
                  <a:pt x="4029117" y="3263892"/>
                </a:cubicBezTo>
                <a:cubicBezTo>
                  <a:pt x="4019869" y="3356161"/>
                  <a:pt x="3995923" y="3446906"/>
                  <a:pt x="4010873" y="3541459"/>
                </a:cubicBezTo>
                <a:cubicBezTo>
                  <a:pt x="4019108" y="3593495"/>
                  <a:pt x="4028357" y="3645658"/>
                  <a:pt x="4033172" y="3698201"/>
                </a:cubicBezTo>
                <a:cubicBezTo>
                  <a:pt x="4037353" y="3745160"/>
                  <a:pt x="4047868" y="3792881"/>
                  <a:pt x="4039886" y="3839586"/>
                </a:cubicBezTo>
                <a:cubicBezTo>
                  <a:pt x="4033045" y="3879565"/>
                  <a:pt x="4036592" y="3919544"/>
                  <a:pt x="4031271" y="3959523"/>
                </a:cubicBezTo>
                <a:cubicBezTo>
                  <a:pt x="4024303" y="4011939"/>
                  <a:pt x="4020629" y="4065244"/>
                  <a:pt x="4015308" y="4118042"/>
                </a:cubicBezTo>
                <a:cubicBezTo>
                  <a:pt x="4010620" y="4165889"/>
                  <a:pt x="4006946" y="4213610"/>
                  <a:pt x="4019615" y="4258539"/>
                </a:cubicBezTo>
                <a:cubicBezTo>
                  <a:pt x="4050656" y="4371622"/>
                  <a:pt x="4033679" y="4484070"/>
                  <a:pt x="4022023" y="4596391"/>
                </a:cubicBezTo>
                <a:cubicBezTo>
                  <a:pt x="4016321" y="4650965"/>
                  <a:pt x="4007959" y="4708712"/>
                  <a:pt x="4020629" y="4758718"/>
                </a:cubicBezTo>
                <a:cubicBezTo>
                  <a:pt x="4043941" y="4847432"/>
                  <a:pt x="4025697" y="4931705"/>
                  <a:pt x="4015561" y="5016866"/>
                </a:cubicBezTo>
                <a:cubicBezTo>
                  <a:pt x="4003335" y="5100174"/>
                  <a:pt x="4005096" y="5184929"/>
                  <a:pt x="4020756" y="5267654"/>
                </a:cubicBezTo>
                <a:cubicBezTo>
                  <a:pt x="4033172" y="5326035"/>
                  <a:pt x="4033172" y="5385432"/>
                  <a:pt x="4034692" y="5444194"/>
                </a:cubicBezTo>
                <a:cubicBezTo>
                  <a:pt x="4035579" y="5481001"/>
                  <a:pt x="4022023" y="5518441"/>
                  <a:pt x="4013027" y="5555120"/>
                </a:cubicBezTo>
                <a:cubicBezTo>
                  <a:pt x="3996937" y="5621371"/>
                  <a:pt x="3991109" y="5688636"/>
                  <a:pt x="4013027" y="5753237"/>
                </a:cubicBezTo>
                <a:cubicBezTo>
                  <a:pt x="4043561" y="5842713"/>
                  <a:pt x="4061045" y="5932189"/>
                  <a:pt x="4048375" y="6026870"/>
                </a:cubicBezTo>
                <a:cubicBezTo>
                  <a:pt x="4041027" y="6085251"/>
                  <a:pt x="4039380" y="6144902"/>
                  <a:pt x="4028357" y="6202522"/>
                </a:cubicBezTo>
                <a:cubicBezTo>
                  <a:pt x="4010240" y="6298091"/>
                  <a:pt x="4016701" y="6393024"/>
                  <a:pt x="4031145" y="6487196"/>
                </a:cubicBezTo>
                <a:cubicBezTo>
                  <a:pt x="4041293" y="6565885"/>
                  <a:pt x="4042395" y="6645474"/>
                  <a:pt x="4034439" y="6724403"/>
                </a:cubicBezTo>
                <a:lnTo>
                  <a:pt x="4025206" y="6858000"/>
                </a:lnTo>
                <a:lnTo>
                  <a:pt x="0" y="6858000"/>
                </a:lnTo>
                <a:close/>
              </a:path>
            </a:pathLst>
          </a:custGeom>
          <a:solidFill>
            <a:srgbClr val="FFFFFF"/>
          </a:solidFill>
        </p:spPr>
      </p:pic>
      <p:sp>
        <p:nvSpPr>
          <p:cNvPr id="1033"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54296" y="2395728"/>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Content Placeholder 1">
            <a:extLst>
              <a:ext uri="{FF2B5EF4-FFF2-40B4-BE49-F238E27FC236}">
                <a16:creationId xmlns:a16="http://schemas.microsoft.com/office/drawing/2014/main" id="{ACC9F2A3-A195-DCB2-2A02-A1DA3B43E859}"/>
              </a:ext>
            </a:extLst>
          </p:cNvPr>
          <p:cNvSpPr>
            <a:spLocks noGrp="1"/>
          </p:cNvSpPr>
          <p:nvPr>
            <p:ph sz="quarter" idx="13"/>
          </p:nvPr>
        </p:nvSpPr>
        <p:spPr>
          <a:xfrm>
            <a:off x="4654296" y="2706624"/>
            <a:ext cx="6894576" cy="3483864"/>
          </a:xfrm>
        </p:spPr>
        <p:txBody>
          <a:bodyPr vert="horz" lIns="91440" tIns="45720" rIns="91440" bIns="45720" rtlCol="0">
            <a:normAutofit/>
          </a:bodyPr>
          <a:lstStyle/>
          <a:p>
            <a:r>
              <a:rPr lang="en-US" sz="2200" dirty="0"/>
              <a:t>Born in Tortilla Flats Arizona.</a:t>
            </a:r>
          </a:p>
          <a:p>
            <a:r>
              <a:rPr lang="en-US" sz="2200" dirty="0"/>
              <a:t>His father was a union organizer who served prison time for cattle rustling.</a:t>
            </a:r>
          </a:p>
          <a:p>
            <a:r>
              <a:rPr lang="en-US" sz="2200" dirty="0"/>
              <a:t>Joined the Marine Corps at 17 &amp; wounded in the Pacific during WWII. Awarded the Silver Star. </a:t>
            </a:r>
          </a:p>
          <a:p>
            <a:r>
              <a:rPr lang="en-US" sz="2200" dirty="0"/>
              <a:t>Argued State v. Treadway </a:t>
            </a:r>
          </a:p>
          <a:p>
            <a:r>
              <a:rPr lang="en-US" sz="2200" dirty="0"/>
              <a:t>Said to have tried over 125 Murder Trials</a:t>
            </a:r>
          </a:p>
          <a:p>
            <a:endParaRPr lang="en-US" sz="2200" dirty="0"/>
          </a:p>
        </p:txBody>
      </p:sp>
    </p:spTree>
    <p:extLst>
      <p:ext uri="{BB962C8B-B14F-4D97-AF65-F5344CB8AC3E}">
        <p14:creationId xmlns:p14="http://schemas.microsoft.com/office/powerpoint/2010/main" val="304910208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96B24"/>
      </a:accent1>
      <a:accent2>
        <a:srgbClr val="4EA72E"/>
      </a:accent2>
      <a:accent3>
        <a:srgbClr val="156082"/>
      </a:accent3>
      <a:accent4>
        <a:srgbClr val="0F9ED5"/>
      </a:accent4>
      <a:accent5>
        <a:srgbClr val="A02B93"/>
      </a:accent5>
      <a:accent6>
        <a:srgbClr val="E97132"/>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97E0A228-C590-4D20-B05F-A6BF04A0544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599</TotalTime>
  <Words>1949</Words>
  <Application>Microsoft Office PowerPoint</Application>
  <PresentationFormat>Widescreen</PresentationFormat>
  <Paragraphs>148</Paragraphs>
  <Slides>27</Slides>
  <Notes>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27</vt:i4>
      </vt:variant>
    </vt:vector>
  </HeadingPairs>
  <TitlesOfParts>
    <vt:vector size="38" baseType="lpstr">
      <vt:lpstr>MS PGothic</vt:lpstr>
      <vt:lpstr>Aptos</vt:lpstr>
      <vt:lpstr>Aptos Display</vt:lpstr>
      <vt:lpstr>Arial</vt:lpstr>
      <vt:lpstr>Arial Unicode MS</vt:lpstr>
      <vt:lpstr>Calibri</vt:lpstr>
      <vt:lpstr>Chalkboard</vt:lpstr>
      <vt:lpstr>Cooper Black</vt:lpstr>
      <vt:lpstr>Source Sans Pro</vt:lpstr>
      <vt:lpstr>Times New Roman</vt:lpstr>
      <vt:lpstr>Office Theme</vt:lpstr>
      <vt:lpstr>PowerPoint Presentation</vt:lpstr>
      <vt:lpstr>PowerPoint Presentation</vt:lpstr>
      <vt:lpstr>Miranda Rights</vt:lpstr>
      <vt:lpstr>Fully  Effective Equivalent</vt:lpstr>
      <vt:lpstr>Miranda Land’s Cast of Characters</vt:lpstr>
      <vt:lpstr>The Cop</vt:lpstr>
      <vt:lpstr>Miranda – Requires a Cop Dominated Atmosphere</vt:lpstr>
      <vt:lpstr>John Flynn</vt:lpstr>
      <vt:lpstr>Flynn Facts </vt:lpstr>
      <vt:lpstr>     </vt:lpstr>
      <vt:lpstr>Ernesto Miranda</vt:lpstr>
      <vt:lpstr>Ernesto Miranda </vt:lpstr>
      <vt:lpstr>He was stabbed to death at the Amapoloa Bar. His attackers were read their Miranda Rights and invoked. </vt:lpstr>
      <vt:lpstr>Earl Warren</vt:lpstr>
      <vt:lpstr>Chief Justice Earl Warren</vt:lpstr>
      <vt:lpstr>  Warrens grounds the Miranda decision in Indigent Connection Roots </vt:lpstr>
      <vt:lpstr>William H. Rehnquist</vt:lpstr>
      <vt:lpstr>William Rehnquist sent a memorandum to the Associate Deputy Attorney General in regard to the Miranda decision:</vt:lpstr>
      <vt:lpstr>Thurgood Marshall</vt:lpstr>
      <vt:lpstr>Berkemer v. McCarty, 468 U.S. 420 (1984)</vt:lpstr>
      <vt:lpstr>Sandra Day O’Connor</vt:lpstr>
      <vt:lpstr>The Two Step-Interrogation Process </vt:lpstr>
      <vt:lpstr>Sonia Sotomayor</vt:lpstr>
      <vt:lpstr>J.D.B. v. North Carolina, 131 S. Ct 2394(2011)</vt:lpstr>
      <vt:lpstr>Rhenquist’s Redemption –Dickerson v. United States, 530 U.S. 438 (2010)</vt:lpstr>
      <vt:lpstr>Rhenquist’s Redemption </vt:lpstr>
      <vt:lpstr>Jerry Schreck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Jerald Schreck</dc:creator>
  <cp:lastModifiedBy>Jerald Schreck</cp:lastModifiedBy>
  <cp:revision>3</cp:revision>
  <dcterms:created xsi:type="dcterms:W3CDTF">2024-06-27T01:15:46Z</dcterms:created>
  <dcterms:modified xsi:type="dcterms:W3CDTF">2024-06-28T07:28:16Z</dcterms:modified>
</cp:coreProperties>
</file>