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2"/>
  </p:notesMasterIdLst>
  <p:sldIdLst>
    <p:sldId id="256" r:id="rId2"/>
    <p:sldId id="263" r:id="rId3"/>
    <p:sldId id="265" r:id="rId4"/>
    <p:sldId id="262" r:id="rId5"/>
    <p:sldId id="304" r:id="rId6"/>
    <p:sldId id="264" r:id="rId7"/>
    <p:sldId id="266" r:id="rId8"/>
    <p:sldId id="267" r:id="rId9"/>
    <p:sldId id="268" r:id="rId10"/>
    <p:sldId id="270" r:id="rId11"/>
    <p:sldId id="271" r:id="rId12"/>
    <p:sldId id="272" r:id="rId13"/>
    <p:sldId id="273" r:id="rId14"/>
    <p:sldId id="274" r:id="rId15"/>
    <p:sldId id="275" r:id="rId16"/>
    <p:sldId id="277" r:id="rId17"/>
    <p:sldId id="281" r:id="rId18"/>
    <p:sldId id="284" r:id="rId19"/>
    <p:sldId id="293" r:id="rId20"/>
    <p:sldId id="295" r:id="rId21"/>
    <p:sldId id="296" r:id="rId22"/>
    <p:sldId id="310" r:id="rId23"/>
    <p:sldId id="305" r:id="rId24"/>
    <p:sldId id="306" r:id="rId25"/>
    <p:sldId id="308" r:id="rId26"/>
    <p:sldId id="307" r:id="rId27"/>
    <p:sldId id="309" r:id="rId28"/>
    <p:sldId id="311" r:id="rId29"/>
    <p:sldId id="312" r:id="rId30"/>
    <p:sldId id="320" r:id="rId3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4" d="100"/>
          <a:sy n="134" d="100"/>
        </p:scale>
        <p:origin x="306" y="1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222A1B5-B071-4AFF-BD88-86DCF0444A99}" type="datetimeFigureOut">
              <a:rPr lang="en-US" smtClean="0"/>
              <a:t>10/23/2025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1D19D2F-B98D-4504-BBEE-3C0D3190B008}" type="slidenum">
              <a:rPr lang="en-US" smtClean="0"/>
              <a:t>‹#›</a:t>
            </a:fld>
            <a:endParaRPr lang="en-US"/>
          </a:p>
        </p:txBody>
      </p:sp>
    </p:spTree>
    <p:extLst>
      <p:ext uri="{BB962C8B-B14F-4D97-AF65-F5344CB8AC3E}">
        <p14:creationId xmlns:p14="http://schemas.microsoft.com/office/powerpoint/2010/main" val="2246478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19D2F-B98D-4504-BBEE-3C0D3190B008}" type="slidenum">
              <a:rPr lang="en-US" smtClean="0"/>
              <a:t>3</a:t>
            </a:fld>
            <a:endParaRPr lang="en-US"/>
          </a:p>
        </p:txBody>
      </p:sp>
    </p:spTree>
    <p:extLst>
      <p:ext uri="{BB962C8B-B14F-4D97-AF65-F5344CB8AC3E}">
        <p14:creationId xmlns:p14="http://schemas.microsoft.com/office/powerpoint/2010/main" val="239946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2849066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24682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373452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3515845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4168786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3500668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24144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202417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995398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8423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528010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73191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27268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1406380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89171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375726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11430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3796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16763946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819400"/>
            <a:ext cx="7772400" cy="1470025"/>
          </a:xfrm>
        </p:spPr>
        <p:txBody>
          <a:bodyPr>
            <a:normAutofit fontScale="90000"/>
          </a:bodyPr>
          <a:lstStyle/>
          <a:p>
            <a:pPr algn="ctr">
              <a:defRPr/>
            </a:pPr>
            <a:r>
              <a:rPr lang="en-US" dirty="0"/>
              <a:t>Contemporary Issues In IP Law</a:t>
            </a:r>
            <a:br>
              <a:rPr lang="en-US" dirty="0"/>
            </a:br>
            <a:endParaRPr sz="3100" dirty="0"/>
          </a:p>
        </p:txBody>
      </p:sp>
      <p:sp>
        <p:nvSpPr>
          <p:cNvPr id="3" name="TextBox 2"/>
          <p:cNvSpPr txBox="1"/>
          <p:nvPr/>
        </p:nvSpPr>
        <p:spPr>
          <a:xfrm>
            <a:off x="5257800" y="6172200"/>
            <a:ext cx="1676400" cy="369332"/>
          </a:xfrm>
          <a:prstGeom prst="rect">
            <a:avLst/>
          </a:prstGeom>
          <a:no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 2025</a:t>
            </a:r>
          </a:p>
        </p:txBody>
      </p:sp>
      <p:sp>
        <p:nvSpPr>
          <p:cNvPr id="4" name="TextBox 3">
            <a:extLst>
              <a:ext uri="{FF2B5EF4-FFF2-40B4-BE49-F238E27FC236}">
                <a16:creationId xmlns:a16="http://schemas.microsoft.com/office/drawing/2014/main" id="{4E3F756C-7632-67B6-318E-819A086BB83B}"/>
              </a:ext>
            </a:extLst>
          </p:cNvPr>
          <p:cNvSpPr txBox="1"/>
          <p:nvPr/>
        </p:nvSpPr>
        <p:spPr>
          <a:xfrm>
            <a:off x="2590800" y="4419600"/>
            <a:ext cx="7391400" cy="646331"/>
          </a:xfrm>
          <a:prstGeom prst="rect">
            <a:avLst/>
          </a:prstGeom>
          <a:noFill/>
        </p:spPr>
        <p:txBody>
          <a:bodyPr wrap="square" rtlCol="0">
            <a:spAutoFit/>
          </a:bodyPr>
          <a:lstStyle/>
          <a:p>
            <a:pPr algn="ctr"/>
            <a:r>
              <a:rPr lang="en-US" dirty="0">
                <a:solidFill>
                  <a:schemeClr val="accent4">
                    <a:lumMod val="20000"/>
                    <a:lumOff val="80000"/>
                  </a:schemeClr>
                </a:solidFill>
              </a:rPr>
              <a:t>Presented by Michelle L. Gross</a:t>
            </a:r>
          </a:p>
          <a:p>
            <a:pPr algn="ctr"/>
            <a:r>
              <a:rPr lang="en-US" dirty="0">
                <a:solidFill>
                  <a:schemeClr val="accent4">
                    <a:lumMod val="20000"/>
                    <a:lumOff val="80000"/>
                  </a:schemeClr>
                </a:solidFill>
              </a:rPr>
              <a:t>October 24,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7" name="object 7"/>
          <p:cNvSpPr/>
          <p:nvPr/>
        </p:nvSpPr>
        <p:spPr>
          <a:xfrm>
            <a:off x="1" y="1359639"/>
            <a:ext cx="7587916" cy="4581526"/>
          </a:xfrm>
          <a:custGeom>
            <a:avLst/>
            <a:gdLst/>
            <a:ahLst/>
            <a:cxnLst/>
            <a:rect l="l" t="t" r="r" b="b"/>
            <a:pathLst>
              <a:path w="7587916" h="4581526">
                <a:moveTo>
                  <a:pt x="0" y="0"/>
                </a:moveTo>
                <a:lnTo>
                  <a:pt x="7587916" y="0"/>
                </a:lnTo>
                <a:lnTo>
                  <a:pt x="7587916"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8" name="object 8"/>
          <p:cNvSpPr/>
          <p:nvPr/>
        </p:nvSpPr>
        <p:spPr>
          <a:xfrm>
            <a:off x="644525" y="1470025"/>
            <a:ext cx="6741013" cy="4351338"/>
          </a:xfrm>
          <a:custGeom>
            <a:avLst/>
            <a:gdLst/>
            <a:ahLst/>
            <a:cxnLst/>
            <a:rect l="l" t="t" r="r" b="b"/>
            <a:pathLst>
              <a:path w="6741013" h="4351338">
                <a:moveTo>
                  <a:pt x="0" y="0"/>
                </a:moveTo>
                <a:lnTo>
                  <a:pt x="6741013" y="0"/>
                </a:lnTo>
                <a:lnTo>
                  <a:pt x="6741013"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p:cNvSpPr/>
          <p:nvPr/>
        </p:nvSpPr>
        <p:spPr>
          <a:xfrm>
            <a:off x="7653620" y="1356514"/>
            <a:ext cx="4538380" cy="4578359"/>
          </a:xfrm>
          <a:custGeom>
            <a:avLst/>
            <a:gdLst/>
            <a:ahLst/>
            <a:cxnLst/>
            <a:rect l="l" t="t" r="r" b="b"/>
            <a:pathLst>
              <a:path w="4538380" h="4578359">
                <a:moveTo>
                  <a:pt x="4538379" y="0"/>
                </a:moveTo>
                <a:lnTo>
                  <a:pt x="0" y="0"/>
                </a:lnTo>
                <a:lnTo>
                  <a:pt x="0" y="4578359"/>
                </a:lnTo>
                <a:lnTo>
                  <a:pt x="4538379" y="4578359"/>
                </a:lnTo>
                <a:lnTo>
                  <a:pt x="4538379" y="0"/>
                </a:lnTo>
                <a:close/>
              </a:path>
            </a:pathLst>
          </a:custGeom>
          <a:solidFill>
            <a:srgbClr val="000000">
              <a:alpha val="0"/>
            </a:srgbClr>
          </a:solidFill>
        </p:spPr>
        <p:txBody>
          <a:bodyPr wrap="square" lIns="0" tIns="0" rIns="0" bIns="0" rtlCol="0">
            <a:noAutofit/>
          </a:bodyPr>
          <a:lstStyle/>
          <a:p>
            <a:endParaRPr/>
          </a:p>
        </p:txBody>
      </p:sp>
      <p:sp>
        <p:nvSpPr>
          <p:cNvPr id="6" name="object 6"/>
          <p:cNvSpPr/>
          <p:nvPr/>
        </p:nvSpPr>
        <p:spPr>
          <a:xfrm>
            <a:off x="7653620" y="1356514"/>
            <a:ext cx="4538379" cy="4578359"/>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sz="3600" b="1" spc="-92" dirty="0">
                <a:solidFill>
                  <a:schemeClr val="accent4">
                    <a:lumMod val="20000"/>
                    <a:lumOff val="80000"/>
                  </a:schemeClr>
                </a:solidFill>
                <a:latin typeface="Calibri"/>
                <a:cs typeface="Calibri"/>
              </a:rPr>
              <a:t>Transformation of Form vs. Purpose </a:t>
            </a:r>
            <a:r>
              <a:rPr sz="3600" b="1" spc="0" dirty="0">
                <a:solidFill>
                  <a:srgbClr val="005596"/>
                </a:solidFill>
                <a:latin typeface="Calibri"/>
                <a:cs typeface="Calibri"/>
              </a:rPr>
              <a:t>	</a:t>
            </a:r>
            <a:endParaRPr sz="3600" dirty="0">
              <a:latin typeface="Calibri"/>
              <a:cs typeface="Calibri"/>
            </a:endParaRPr>
          </a:p>
        </p:txBody>
      </p:sp>
      <p:sp>
        <p:nvSpPr>
          <p:cNvPr id="2" name="object 2"/>
          <p:cNvSpPr txBox="1"/>
          <p:nvPr/>
        </p:nvSpPr>
        <p:spPr>
          <a:xfrm>
            <a:off x="644525" y="1470025"/>
            <a:ext cx="6741013" cy="4351338"/>
          </a:xfrm>
          <a:prstGeom prst="rect">
            <a:avLst/>
          </a:prstGeom>
        </p:spPr>
        <p:txBody>
          <a:bodyPr wrap="square" lIns="0" tIns="3867" rIns="0" bIns="0" rtlCol="0">
            <a:noAutofit/>
          </a:bodyPr>
          <a:lstStyle/>
          <a:p>
            <a:pPr>
              <a:lnSpc>
                <a:spcPts val="600"/>
              </a:lnSpc>
            </a:pPr>
            <a:endParaRPr sz="600" dirty="0"/>
          </a:p>
          <a:p>
            <a:pPr marL="314324" marR="150012" indent="-184778">
              <a:lnSpc>
                <a:spcPts val="2480"/>
              </a:lnSpc>
              <a:spcBef>
                <a:spcPts val="1124"/>
              </a:spcBef>
            </a:pPr>
            <a:r>
              <a:rPr sz="2300" spc="7" dirty="0">
                <a:solidFill>
                  <a:srgbClr val="FFFFFF"/>
                </a:solidFill>
                <a:latin typeface="Arial"/>
                <a:cs typeface="Arial"/>
              </a:rPr>
              <a:t>• </a:t>
            </a:r>
            <a:r>
              <a:rPr sz="2300" spc="-4" dirty="0">
                <a:solidFill>
                  <a:srgbClr val="FFFFFF"/>
                </a:solidFill>
                <a:latin typeface="Calibri"/>
                <a:cs typeface="Calibri"/>
              </a:rPr>
              <a:t>Derivative works include transformation of </a:t>
            </a:r>
            <a:r>
              <a:rPr sz="2300" b="1" u="sng" spc="-4" dirty="0">
                <a:solidFill>
                  <a:srgbClr val="FFFFFF"/>
                </a:solidFill>
                <a:latin typeface="Calibri"/>
                <a:cs typeface="Calibri"/>
              </a:rPr>
              <a:t>form</a:t>
            </a:r>
            <a:r>
              <a:rPr sz="2300" b="1" spc="-4" dirty="0">
                <a:solidFill>
                  <a:srgbClr val="FF0000"/>
                </a:solidFill>
                <a:latin typeface="Calibri"/>
                <a:cs typeface="Calibri"/>
              </a:rPr>
              <a:t> </a:t>
            </a:r>
            <a:r>
              <a:rPr sz="2300" spc="-4" dirty="0">
                <a:solidFill>
                  <a:srgbClr val="FFFFFF"/>
                </a:solidFill>
                <a:latin typeface="Calibri"/>
                <a:cs typeface="Calibri"/>
              </a:rPr>
              <a:t>(e.g., translation of a novel into another language, the adaptation of a novel into a movie or play, or the recasting of a novel as an e-book or an audiobook)</a:t>
            </a:r>
            <a:endParaRPr sz="2300" dirty="0">
              <a:latin typeface="Calibri"/>
              <a:cs typeface="Calibri"/>
            </a:endParaRPr>
          </a:p>
          <a:p>
            <a:pPr marL="314324" marR="398005" indent="-184778">
              <a:lnSpc>
                <a:spcPts val="2480"/>
              </a:lnSpc>
              <a:spcBef>
                <a:spcPts val="1204"/>
              </a:spcBef>
            </a:pPr>
            <a:r>
              <a:rPr sz="2300" spc="7" dirty="0">
                <a:solidFill>
                  <a:srgbClr val="FFFFFF"/>
                </a:solidFill>
                <a:latin typeface="Arial"/>
                <a:cs typeface="Arial"/>
              </a:rPr>
              <a:t>• </a:t>
            </a:r>
            <a:r>
              <a:rPr sz="2300" spc="-19" dirty="0">
                <a:solidFill>
                  <a:srgbClr val="FFFFFF"/>
                </a:solidFill>
                <a:latin typeface="Calibri"/>
                <a:cs typeface="Calibri"/>
              </a:rPr>
              <a:t>B</a:t>
            </a:r>
            <a:r>
              <a:rPr sz="2300" spc="0" dirty="0">
                <a:solidFill>
                  <a:srgbClr val="FFFFFF"/>
                </a:solidFill>
                <a:latin typeface="Calibri"/>
                <a:cs typeface="Calibri"/>
              </a:rPr>
              <a:t>y </a:t>
            </a:r>
            <a:r>
              <a:rPr sz="2300" spc="-19" dirty="0">
                <a:solidFill>
                  <a:srgbClr val="FFFFFF"/>
                </a:solidFill>
                <a:latin typeface="Calibri"/>
                <a:cs typeface="Calibri"/>
              </a:rPr>
              <a:t>c</a:t>
            </a:r>
            <a:r>
              <a:rPr sz="2300" spc="0" dirty="0">
                <a:solidFill>
                  <a:srgbClr val="FFFFFF"/>
                </a:solidFill>
                <a:latin typeface="Calibri"/>
                <a:cs typeface="Calibri"/>
              </a:rPr>
              <a:t>o</a:t>
            </a:r>
            <a:r>
              <a:rPr sz="2300" spc="-19" dirty="0">
                <a:solidFill>
                  <a:srgbClr val="FFFFFF"/>
                </a:solidFill>
                <a:latin typeface="Calibri"/>
                <a:cs typeface="Calibri"/>
              </a:rPr>
              <a:t>n</a:t>
            </a:r>
            <a:r>
              <a:rPr sz="2300" spc="0" dirty="0">
                <a:solidFill>
                  <a:srgbClr val="FFFFFF"/>
                </a:solidFill>
                <a:latin typeface="Calibri"/>
                <a:cs typeface="Calibri"/>
              </a:rPr>
              <a:t>t</a:t>
            </a:r>
            <a:r>
              <a:rPr sz="2300" spc="-44" dirty="0">
                <a:solidFill>
                  <a:srgbClr val="FFFFFF"/>
                </a:solidFill>
                <a:latin typeface="Calibri"/>
                <a:cs typeface="Calibri"/>
              </a:rPr>
              <a:t>r</a:t>
            </a:r>
            <a:r>
              <a:rPr sz="2300" spc="0" dirty="0">
                <a:solidFill>
                  <a:srgbClr val="FFFFFF"/>
                </a:solidFill>
                <a:latin typeface="Calibri"/>
                <a:cs typeface="Calibri"/>
              </a:rPr>
              <a:t>a</a:t>
            </a:r>
            <a:r>
              <a:rPr sz="2300" spc="-25" dirty="0">
                <a:solidFill>
                  <a:srgbClr val="FFFFFF"/>
                </a:solidFill>
                <a:latin typeface="Calibri"/>
                <a:cs typeface="Calibri"/>
              </a:rPr>
              <a:t>s</a:t>
            </a:r>
            <a:r>
              <a:rPr sz="2300" spc="0" dirty="0">
                <a:solidFill>
                  <a:srgbClr val="FFFFFF"/>
                </a:solidFill>
                <a:latin typeface="Calibri"/>
                <a:cs typeface="Calibri"/>
              </a:rPr>
              <a:t>t, </a:t>
            </a:r>
            <a:r>
              <a:rPr sz="2300" spc="-19" dirty="0">
                <a:solidFill>
                  <a:srgbClr val="FFFFFF"/>
                </a:solidFill>
                <a:latin typeface="Calibri"/>
                <a:cs typeface="Calibri"/>
              </a:rPr>
              <a:t>c</a:t>
            </a:r>
            <a:r>
              <a:rPr sz="2300" spc="0" dirty="0">
                <a:solidFill>
                  <a:srgbClr val="FFFFFF"/>
                </a:solidFill>
                <a:latin typeface="Calibri"/>
                <a:cs typeface="Calibri"/>
              </a:rPr>
              <a:t>o</a:t>
            </a:r>
            <a:r>
              <a:rPr sz="2300" spc="-9" dirty="0">
                <a:solidFill>
                  <a:srgbClr val="FFFFFF"/>
                </a:solidFill>
                <a:latin typeface="Calibri"/>
                <a:cs typeface="Calibri"/>
              </a:rPr>
              <a:t>p</a:t>
            </a:r>
            <a:r>
              <a:rPr sz="2300" spc="0" dirty="0">
                <a:solidFill>
                  <a:srgbClr val="FFFFFF"/>
                </a:solidFill>
                <a:latin typeface="Calibri"/>
                <a:cs typeface="Calibri"/>
              </a:rPr>
              <a:t>ying </a:t>
            </a:r>
            <a:r>
              <a:rPr sz="2300" spc="-44" dirty="0">
                <a:solidFill>
                  <a:srgbClr val="FFFFFF"/>
                </a:solidFill>
                <a:latin typeface="Calibri"/>
                <a:cs typeface="Calibri"/>
              </a:rPr>
              <a:t>f</a:t>
            </a:r>
            <a:r>
              <a:rPr sz="2300" spc="0" dirty="0">
                <a:solidFill>
                  <a:srgbClr val="FFFFFF"/>
                </a:solidFill>
                <a:latin typeface="Calibri"/>
                <a:cs typeface="Calibri"/>
              </a:rPr>
              <a:t>or the purpose of criticism or </a:t>
            </a:r>
            <a:r>
              <a:rPr sz="2300" spc="-19" dirty="0">
                <a:solidFill>
                  <a:srgbClr val="FFFFFF"/>
                </a:solidFill>
                <a:latin typeface="Calibri"/>
                <a:cs typeface="Calibri"/>
              </a:rPr>
              <a:t>c</a:t>
            </a:r>
            <a:r>
              <a:rPr sz="2300" spc="0" dirty="0">
                <a:solidFill>
                  <a:srgbClr val="FFFFFF"/>
                </a:solidFill>
                <a:latin typeface="Calibri"/>
                <a:cs typeface="Calibri"/>
              </a:rPr>
              <a:t>omme</a:t>
            </a:r>
            <a:r>
              <a:rPr sz="2300" spc="-19" dirty="0">
                <a:solidFill>
                  <a:srgbClr val="FFFFFF"/>
                </a:solidFill>
                <a:latin typeface="Calibri"/>
                <a:cs typeface="Calibri"/>
              </a:rPr>
              <a:t>n</a:t>
            </a:r>
            <a:r>
              <a:rPr sz="2300" spc="-29" dirty="0">
                <a:solidFill>
                  <a:srgbClr val="FFFFFF"/>
                </a:solidFill>
                <a:latin typeface="Calibri"/>
                <a:cs typeface="Calibri"/>
              </a:rPr>
              <a:t>t</a:t>
            </a:r>
            <a:r>
              <a:rPr sz="2300" spc="0" dirty="0">
                <a:solidFill>
                  <a:srgbClr val="FFFFFF"/>
                </a:solidFill>
                <a:latin typeface="Calibri"/>
                <a:cs typeface="Calibri"/>
              </a:rPr>
              <a:t>a</a:t>
            </a:r>
            <a:r>
              <a:rPr sz="2300" spc="9" dirty="0">
                <a:solidFill>
                  <a:srgbClr val="FFFFFF"/>
                </a:solidFill>
                <a:latin typeface="Calibri"/>
                <a:cs typeface="Calibri"/>
              </a:rPr>
              <a:t>r</a:t>
            </a:r>
            <a:r>
              <a:rPr sz="2300" spc="0" dirty="0">
                <a:solidFill>
                  <a:srgbClr val="FFFFFF"/>
                </a:solidFill>
                <a:latin typeface="Calibri"/>
                <a:cs typeface="Calibri"/>
              </a:rPr>
              <a:t>y on the original</a:t>
            </a:r>
            <a:r>
              <a:rPr sz="2300" spc="519" dirty="0">
                <a:solidFill>
                  <a:srgbClr val="FFFFFF"/>
                </a:solidFill>
                <a:latin typeface="Calibri"/>
                <a:cs typeface="Calibri"/>
              </a:rPr>
              <a:t> </a:t>
            </a:r>
            <a:r>
              <a:rPr sz="2300" spc="0" dirty="0">
                <a:solidFill>
                  <a:srgbClr val="FFFFFF"/>
                </a:solidFill>
                <a:latin typeface="Calibri"/>
                <a:cs typeface="Calibri"/>
              </a:rPr>
              <a:t>or p</a:t>
            </a:r>
            <a:r>
              <a:rPr sz="2300" spc="-34" dirty="0">
                <a:solidFill>
                  <a:srgbClr val="FFFFFF"/>
                </a:solidFill>
                <a:latin typeface="Calibri"/>
                <a:cs typeface="Calibri"/>
              </a:rPr>
              <a:t>r</a:t>
            </a:r>
            <a:r>
              <a:rPr sz="2300" spc="-9" dirty="0">
                <a:solidFill>
                  <a:srgbClr val="FFFFFF"/>
                </a:solidFill>
                <a:latin typeface="Calibri"/>
                <a:cs typeface="Calibri"/>
              </a:rPr>
              <a:t>o</a:t>
            </a:r>
            <a:r>
              <a:rPr sz="2300" spc="0" dirty="0">
                <a:solidFill>
                  <a:srgbClr val="FFFFFF"/>
                </a:solidFill>
                <a:latin typeface="Calibri"/>
                <a:cs typeface="Calibri"/>
              </a:rPr>
              <a:t>vision of i</a:t>
            </a:r>
            <a:r>
              <a:rPr sz="2300" spc="-9" dirty="0">
                <a:solidFill>
                  <a:srgbClr val="FFFFFF"/>
                </a:solidFill>
                <a:latin typeface="Calibri"/>
                <a:cs typeface="Calibri"/>
              </a:rPr>
              <a:t>n</a:t>
            </a:r>
            <a:r>
              <a:rPr sz="2300" spc="-44" dirty="0">
                <a:solidFill>
                  <a:srgbClr val="FFFFFF"/>
                </a:solidFill>
                <a:latin typeface="Calibri"/>
                <a:cs typeface="Calibri"/>
              </a:rPr>
              <a:t>f</a:t>
            </a:r>
            <a:r>
              <a:rPr sz="2300" spc="0" dirty="0">
                <a:solidFill>
                  <a:srgbClr val="FFFFFF"/>
                </a:solidFill>
                <a:latin typeface="Calibri"/>
                <a:cs typeface="Calibri"/>
              </a:rPr>
              <a:t>orm</a:t>
            </a:r>
            <a:r>
              <a:rPr sz="2300" spc="-19" dirty="0">
                <a:solidFill>
                  <a:srgbClr val="FFFFFF"/>
                </a:solidFill>
                <a:latin typeface="Calibri"/>
                <a:cs typeface="Calibri"/>
              </a:rPr>
              <a:t>a</a:t>
            </a:r>
            <a:r>
              <a:rPr sz="2300" spc="0" dirty="0">
                <a:solidFill>
                  <a:srgbClr val="FFFFFF"/>
                </a:solidFill>
                <a:latin typeface="Calibri"/>
                <a:cs typeface="Calibri"/>
              </a:rPr>
              <a:t>tion about it (e</a:t>
            </a:r>
            <a:r>
              <a:rPr sz="2300" spc="25" dirty="0">
                <a:solidFill>
                  <a:srgbClr val="FFFFFF"/>
                </a:solidFill>
                <a:latin typeface="Calibri"/>
                <a:cs typeface="Calibri"/>
              </a:rPr>
              <a:t>.</a:t>
            </a:r>
            <a:r>
              <a:rPr sz="2300" spc="0" dirty="0">
                <a:solidFill>
                  <a:srgbClr val="FFFFFF"/>
                </a:solidFill>
                <a:latin typeface="Calibri"/>
                <a:cs typeface="Calibri"/>
              </a:rPr>
              <a:t>g., </a:t>
            </a:r>
            <a:r>
              <a:rPr sz="2300" spc="-34" dirty="0">
                <a:solidFill>
                  <a:srgbClr val="FFFFFF"/>
                </a:solidFill>
                <a:latin typeface="Calibri"/>
                <a:cs typeface="Calibri"/>
              </a:rPr>
              <a:t>e</a:t>
            </a:r>
            <a:r>
              <a:rPr sz="2300" spc="4" dirty="0">
                <a:solidFill>
                  <a:srgbClr val="FFFFFF"/>
                </a:solidFill>
                <a:latin typeface="Calibri"/>
                <a:cs typeface="Calibri"/>
              </a:rPr>
              <a:t>x</a:t>
            </a:r>
            <a:r>
              <a:rPr sz="2300" spc="0" dirty="0">
                <a:solidFill>
                  <a:srgbClr val="FFFFFF"/>
                </a:solidFill>
                <a:latin typeface="Calibri"/>
                <a:cs typeface="Calibri"/>
              </a:rPr>
              <a:t>t</a:t>
            </a:r>
            <a:r>
              <a:rPr sz="2300" spc="-44" dirty="0">
                <a:solidFill>
                  <a:srgbClr val="FFFFFF"/>
                </a:solidFill>
                <a:latin typeface="Calibri"/>
                <a:cs typeface="Calibri"/>
              </a:rPr>
              <a:t>r</a:t>
            </a:r>
            <a:r>
              <a:rPr sz="2300" spc="0" dirty="0">
                <a:solidFill>
                  <a:srgbClr val="FFFFFF"/>
                </a:solidFill>
                <a:latin typeface="Calibri"/>
                <a:cs typeface="Calibri"/>
              </a:rPr>
              <a:t>acting i</a:t>
            </a:r>
            <a:r>
              <a:rPr sz="2300" spc="-9" dirty="0">
                <a:solidFill>
                  <a:srgbClr val="FFFFFF"/>
                </a:solidFill>
                <a:latin typeface="Calibri"/>
                <a:cs typeface="Calibri"/>
              </a:rPr>
              <a:t>n</a:t>
            </a:r>
            <a:r>
              <a:rPr sz="2300" spc="-44" dirty="0">
                <a:solidFill>
                  <a:srgbClr val="FFFFFF"/>
                </a:solidFill>
                <a:latin typeface="Calibri"/>
                <a:cs typeface="Calibri"/>
              </a:rPr>
              <a:t>f</a:t>
            </a:r>
            <a:r>
              <a:rPr sz="2300" spc="0" dirty="0">
                <a:solidFill>
                  <a:srgbClr val="FFFFFF"/>
                </a:solidFill>
                <a:latin typeface="Calibri"/>
                <a:cs typeface="Calibri"/>
              </a:rPr>
              <a:t>o f</a:t>
            </a:r>
            <a:r>
              <a:rPr sz="2300" spc="-34" dirty="0">
                <a:solidFill>
                  <a:srgbClr val="FFFFFF"/>
                </a:solidFill>
                <a:latin typeface="Calibri"/>
                <a:cs typeface="Calibri"/>
              </a:rPr>
              <a:t>r</a:t>
            </a:r>
            <a:r>
              <a:rPr sz="2300" spc="0" dirty="0">
                <a:solidFill>
                  <a:srgbClr val="FFFFFF"/>
                </a:solidFill>
                <a:latin typeface="Calibri"/>
                <a:cs typeface="Calibri"/>
              </a:rPr>
              <a:t>om </a:t>
            </a:r>
            <a:r>
              <a:rPr sz="2300" spc="-19" dirty="0">
                <a:solidFill>
                  <a:srgbClr val="FFFFFF"/>
                </a:solidFill>
                <a:latin typeface="Calibri"/>
                <a:cs typeface="Calibri"/>
              </a:rPr>
              <a:t>c</a:t>
            </a:r>
            <a:r>
              <a:rPr sz="2300" spc="0" dirty="0">
                <a:solidFill>
                  <a:srgbClr val="FFFFFF"/>
                </a:solidFill>
                <a:latin typeface="Calibri"/>
                <a:cs typeface="Calibri"/>
              </a:rPr>
              <a:t>o</a:t>
            </a:r>
            <a:r>
              <a:rPr sz="2300" spc="-19" dirty="0">
                <a:solidFill>
                  <a:srgbClr val="FFFFFF"/>
                </a:solidFill>
                <a:latin typeface="Calibri"/>
                <a:cs typeface="Calibri"/>
              </a:rPr>
              <a:t>n</a:t>
            </a:r>
            <a:r>
              <a:rPr sz="2300" spc="-25" dirty="0">
                <a:solidFill>
                  <a:srgbClr val="FFFFFF"/>
                </a:solidFill>
                <a:latin typeface="Calibri"/>
                <a:cs typeface="Calibri"/>
              </a:rPr>
              <a:t>t</a:t>
            </a:r>
            <a:r>
              <a:rPr sz="2300" spc="0" dirty="0">
                <a:solidFill>
                  <a:srgbClr val="FFFFFF"/>
                </a:solidFill>
                <a:latin typeface="Calibri"/>
                <a:cs typeface="Calibri"/>
              </a:rPr>
              <a:t>e</a:t>
            </a:r>
            <a:r>
              <a:rPr sz="2300" spc="-19" dirty="0">
                <a:solidFill>
                  <a:srgbClr val="FFFFFF"/>
                </a:solidFill>
                <a:latin typeface="Calibri"/>
                <a:cs typeface="Calibri"/>
              </a:rPr>
              <a:t>n</a:t>
            </a:r>
            <a:r>
              <a:rPr sz="2300" spc="0" dirty="0">
                <a:solidFill>
                  <a:srgbClr val="FFFFFF"/>
                </a:solidFill>
                <a:latin typeface="Calibri"/>
                <a:cs typeface="Calibri"/>
              </a:rPr>
              <a:t>t) or </a:t>
            </a:r>
            <a:r>
              <a:rPr sz="2300" spc="-44" dirty="0">
                <a:solidFill>
                  <a:srgbClr val="FFFFFF"/>
                </a:solidFill>
                <a:latin typeface="Calibri"/>
                <a:cs typeface="Calibri"/>
              </a:rPr>
              <a:t>f</a:t>
            </a:r>
            <a:r>
              <a:rPr sz="2300" spc="0" dirty="0">
                <a:solidFill>
                  <a:srgbClr val="FFFFFF"/>
                </a:solidFill>
                <a:latin typeface="Calibri"/>
                <a:cs typeface="Calibri"/>
              </a:rPr>
              <a:t>or other purpose </a:t>
            </a:r>
            <a:r>
              <a:rPr sz="2300" spc="-25" dirty="0">
                <a:solidFill>
                  <a:srgbClr val="FFFFFF"/>
                </a:solidFill>
                <a:latin typeface="Calibri"/>
                <a:cs typeface="Calibri"/>
              </a:rPr>
              <a:t>t</a:t>
            </a:r>
            <a:r>
              <a:rPr sz="2300" spc="0" dirty="0">
                <a:solidFill>
                  <a:srgbClr val="FFFFFF"/>
                </a:solidFill>
                <a:latin typeface="Calibri"/>
                <a:cs typeface="Calibri"/>
              </a:rPr>
              <a:t>ends </a:t>
            </a:r>
            <a:r>
              <a:rPr sz="2300" spc="-19" dirty="0">
                <a:solidFill>
                  <a:srgbClr val="FFFFFF"/>
                </a:solidFill>
                <a:latin typeface="Calibri"/>
                <a:cs typeface="Calibri"/>
              </a:rPr>
              <a:t>t</a:t>
            </a:r>
            <a:r>
              <a:rPr sz="2300" spc="0" dirty="0">
                <a:solidFill>
                  <a:srgbClr val="FFFFFF"/>
                </a:solidFill>
                <a:latin typeface="Calibri"/>
                <a:cs typeface="Calibri"/>
              </a:rPr>
              <a:t>o</a:t>
            </a:r>
            <a:endParaRPr sz="2300" dirty="0">
              <a:latin typeface="Calibri"/>
              <a:cs typeface="Calibri"/>
            </a:endParaRPr>
          </a:p>
          <a:p>
            <a:pPr marL="314324" marR="209859">
              <a:lnSpc>
                <a:spcPts val="2480"/>
              </a:lnSpc>
              <a:spcBef>
                <a:spcPts val="5"/>
              </a:spcBef>
            </a:pPr>
            <a:r>
              <a:rPr sz="2300" spc="-4" dirty="0">
                <a:solidFill>
                  <a:srgbClr val="FFFFFF"/>
                </a:solidFill>
                <a:latin typeface="Calibri"/>
                <a:cs typeface="Calibri"/>
              </a:rPr>
              <a:t>satisfy </a:t>
            </a:r>
            <a:r>
              <a:rPr lang="en-US" sz="2300" spc="-4" dirty="0">
                <a:solidFill>
                  <a:srgbClr val="FFFFFF"/>
                </a:solidFill>
                <a:latin typeface="Calibri"/>
                <a:cs typeface="Calibri"/>
              </a:rPr>
              <a:t>the </a:t>
            </a:r>
            <a:r>
              <a:rPr sz="2300" spc="-4" dirty="0">
                <a:solidFill>
                  <a:srgbClr val="FFFFFF"/>
                </a:solidFill>
                <a:latin typeface="Calibri"/>
                <a:cs typeface="Calibri"/>
              </a:rPr>
              <a:t>notion of </a:t>
            </a:r>
            <a:r>
              <a:rPr lang="en-US" sz="2300" spc="-4" dirty="0">
                <a:solidFill>
                  <a:srgbClr val="FFFFFF"/>
                </a:solidFill>
                <a:latin typeface="Calibri"/>
                <a:cs typeface="Calibri"/>
              </a:rPr>
              <a:t>a </a:t>
            </a:r>
            <a:r>
              <a:rPr sz="2300" b="1" u="sng" spc="-19" dirty="0">
                <a:solidFill>
                  <a:srgbClr val="FFFFFF"/>
                </a:solidFill>
                <a:latin typeface="Calibri"/>
                <a:cs typeface="Calibri"/>
              </a:rPr>
              <a:t>“transformative” purpose </a:t>
            </a:r>
            <a:r>
              <a:rPr sz="2300" spc="-4" dirty="0">
                <a:solidFill>
                  <a:srgbClr val="FFFFFF"/>
                </a:solidFill>
                <a:latin typeface="Calibri"/>
                <a:cs typeface="Calibri"/>
              </a:rPr>
              <a:t>involved in the analysis of the first factor of the fair use test. </a:t>
            </a:r>
            <a:endParaRPr sz="2300" dirty="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11" name="object 11"/>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7" name="object 7"/>
          <p:cNvSpPr/>
          <p:nvPr/>
        </p:nvSpPr>
        <p:spPr>
          <a:xfrm>
            <a:off x="1" y="1359639"/>
            <a:ext cx="7587916" cy="4581526"/>
          </a:xfrm>
          <a:custGeom>
            <a:avLst/>
            <a:gdLst/>
            <a:ahLst/>
            <a:cxnLst/>
            <a:rect l="l" t="t" r="r" b="b"/>
            <a:pathLst>
              <a:path w="7587916" h="4581526">
                <a:moveTo>
                  <a:pt x="0" y="0"/>
                </a:moveTo>
                <a:lnTo>
                  <a:pt x="7587916" y="0"/>
                </a:lnTo>
                <a:lnTo>
                  <a:pt x="7587916"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8" name="object 8"/>
          <p:cNvSpPr/>
          <p:nvPr/>
        </p:nvSpPr>
        <p:spPr>
          <a:xfrm>
            <a:off x="644525" y="1470025"/>
            <a:ext cx="6709752" cy="4351338"/>
          </a:xfrm>
          <a:custGeom>
            <a:avLst/>
            <a:gdLst/>
            <a:ahLst/>
            <a:cxnLst/>
            <a:rect l="l" t="t" r="r" b="b"/>
            <a:pathLst>
              <a:path w="6709752" h="4351338">
                <a:moveTo>
                  <a:pt x="0" y="0"/>
                </a:moveTo>
                <a:lnTo>
                  <a:pt x="6709752" y="0"/>
                </a:lnTo>
                <a:lnTo>
                  <a:pt x="6709752"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p:cNvSpPr/>
          <p:nvPr/>
        </p:nvSpPr>
        <p:spPr>
          <a:xfrm>
            <a:off x="7653620" y="1356514"/>
            <a:ext cx="4538380" cy="4578359"/>
          </a:xfrm>
          <a:custGeom>
            <a:avLst/>
            <a:gdLst/>
            <a:ahLst/>
            <a:cxnLst/>
            <a:rect l="l" t="t" r="r" b="b"/>
            <a:pathLst>
              <a:path w="4538380" h="4578359">
                <a:moveTo>
                  <a:pt x="4538379" y="0"/>
                </a:moveTo>
                <a:lnTo>
                  <a:pt x="0" y="0"/>
                </a:lnTo>
                <a:lnTo>
                  <a:pt x="0" y="4578359"/>
                </a:lnTo>
                <a:lnTo>
                  <a:pt x="4538379" y="4578359"/>
                </a:lnTo>
                <a:lnTo>
                  <a:pt x="4538379" y="0"/>
                </a:lnTo>
                <a:close/>
              </a:path>
            </a:pathLst>
          </a:custGeom>
          <a:solidFill>
            <a:srgbClr val="000000">
              <a:alpha val="0"/>
            </a:srgbClr>
          </a:solidFill>
        </p:spPr>
        <p:txBody>
          <a:bodyPr wrap="square" lIns="0" tIns="0" rIns="0" bIns="0" rtlCol="0">
            <a:noAutofit/>
          </a:bodyPr>
          <a:lstStyle/>
          <a:p>
            <a:endParaRPr/>
          </a:p>
        </p:txBody>
      </p:sp>
      <p:sp>
        <p:nvSpPr>
          <p:cNvPr id="6" name="object 6"/>
          <p:cNvSpPr/>
          <p:nvPr/>
        </p:nvSpPr>
        <p:spPr>
          <a:xfrm>
            <a:off x="7653620" y="1356514"/>
            <a:ext cx="4538379" cy="4578359"/>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sz="3600" b="1" spc="-92" dirty="0">
                <a:solidFill>
                  <a:schemeClr val="accent4">
                    <a:lumMod val="20000"/>
                    <a:lumOff val="80000"/>
                  </a:schemeClr>
                </a:solidFill>
                <a:latin typeface="Calibri"/>
                <a:cs typeface="Calibri"/>
              </a:rPr>
              <a:t>Transformation of Form vs. Purpose </a:t>
            </a:r>
            <a:r>
              <a:rPr sz="3600" b="1" spc="0" dirty="0">
                <a:solidFill>
                  <a:srgbClr val="005596"/>
                </a:solidFill>
                <a:latin typeface="Calibri"/>
                <a:cs typeface="Calibri"/>
              </a:rPr>
              <a:t>	</a:t>
            </a:r>
            <a:endParaRPr sz="3600" dirty="0">
              <a:latin typeface="Calibri"/>
              <a:cs typeface="Calibri"/>
            </a:endParaRPr>
          </a:p>
        </p:txBody>
      </p:sp>
      <p:sp>
        <p:nvSpPr>
          <p:cNvPr id="2" name="object 2"/>
          <p:cNvSpPr txBox="1"/>
          <p:nvPr/>
        </p:nvSpPr>
        <p:spPr>
          <a:xfrm>
            <a:off x="644525" y="1470025"/>
            <a:ext cx="6709752" cy="4351338"/>
          </a:xfrm>
          <a:prstGeom prst="rect">
            <a:avLst/>
          </a:prstGeom>
        </p:spPr>
        <p:txBody>
          <a:bodyPr wrap="square" lIns="0" tIns="1429" rIns="0" bIns="0" rtlCol="0">
            <a:noAutofit/>
          </a:bodyPr>
          <a:lstStyle/>
          <a:p>
            <a:pPr>
              <a:lnSpc>
                <a:spcPts val="800"/>
              </a:lnSpc>
            </a:pPr>
            <a:endParaRPr sz="800" dirty="0"/>
          </a:p>
          <a:p>
            <a:pPr marL="314324" marR="57623" indent="-190490">
              <a:lnSpc>
                <a:spcPts val="2160"/>
              </a:lnSpc>
              <a:spcBef>
                <a:spcPts val="108"/>
              </a:spcBef>
            </a:pPr>
            <a:r>
              <a:rPr sz="2000" i="1" spc="122" dirty="0">
                <a:solidFill>
                  <a:srgbClr val="FFFFFF"/>
                </a:solidFill>
                <a:latin typeface="Arial"/>
                <a:cs typeface="Arial"/>
              </a:rPr>
              <a:t>• </a:t>
            </a:r>
            <a:r>
              <a:rPr sz="2000" i="1" spc="-4" dirty="0">
                <a:solidFill>
                  <a:srgbClr val="FFFFFF"/>
                </a:solidFill>
                <a:latin typeface="Calibri"/>
                <a:cs typeface="Calibri"/>
              </a:rPr>
              <a:t>HathiTrust, </a:t>
            </a:r>
            <a:r>
              <a:rPr sz="2000" spc="-4" dirty="0">
                <a:solidFill>
                  <a:srgbClr val="FFFFFF"/>
                </a:solidFill>
                <a:latin typeface="Calibri"/>
                <a:cs typeface="Calibri"/>
              </a:rPr>
              <a:t>755 F.3d at 97–98 (2d Cir.2014) (justifying as transformative fair use purpose the digital copying of original for purpose of permitting searchers to determine whether its text employs particular words)</a:t>
            </a:r>
            <a:endParaRPr sz="2000" dirty="0">
              <a:latin typeface="Calibri"/>
              <a:cs typeface="Calibri"/>
            </a:endParaRPr>
          </a:p>
          <a:p>
            <a:pPr marL="123834">
              <a:lnSpc>
                <a:spcPct val="101725"/>
              </a:lnSpc>
              <a:spcBef>
                <a:spcPts val="878"/>
              </a:spcBef>
            </a:pPr>
            <a:r>
              <a:rPr sz="2000" i="1" spc="122" dirty="0">
                <a:solidFill>
                  <a:srgbClr val="FFFFFF"/>
                </a:solidFill>
                <a:latin typeface="Arial"/>
                <a:cs typeface="Arial"/>
              </a:rPr>
              <a:t>• </a:t>
            </a:r>
            <a:r>
              <a:rPr sz="2000" i="1" spc="-15" dirty="0">
                <a:solidFill>
                  <a:srgbClr val="FFFFFF"/>
                </a:solidFill>
                <a:latin typeface="Calibri"/>
                <a:cs typeface="Calibri"/>
              </a:rPr>
              <a:t>A.V. ex rel. Vanderhye v. iParadigms, LLC, </a:t>
            </a:r>
            <a:r>
              <a:rPr sz="2000" spc="-15" dirty="0">
                <a:solidFill>
                  <a:srgbClr val="FFFFFF"/>
                </a:solidFill>
                <a:latin typeface="Calibri"/>
                <a:cs typeface="Calibri"/>
              </a:rPr>
              <a:t>562 F.3d 630,</a:t>
            </a:r>
            <a:endParaRPr sz="2000" dirty="0">
              <a:latin typeface="Calibri"/>
              <a:cs typeface="Calibri"/>
            </a:endParaRPr>
          </a:p>
          <a:p>
            <a:pPr marL="314324">
              <a:lnSpc>
                <a:spcPts val="2160"/>
              </a:lnSpc>
              <a:spcBef>
                <a:spcPts val="108"/>
              </a:spcBef>
            </a:pPr>
            <a:r>
              <a:rPr sz="2000" spc="-5" dirty="0">
                <a:solidFill>
                  <a:srgbClr val="FFFFFF"/>
                </a:solidFill>
                <a:latin typeface="Calibri"/>
                <a:cs typeface="Calibri"/>
              </a:rPr>
              <a:t>638–640 (4th Cir.2009) (justifying as transformative fair use</a:t>
            </a:r>
            <a:endParaRPr sz="2000" dirty="0">
              <a:latin typeface="Calibri"/>
              <a:cs typeface="Calibri"/>
            </a:endParaRPr>
          </a:p>
          <a:p>
            <a:pPr marL="314324">
              <a:lnSpc>
                <a:spcPts val="2160"/>
              </a:lnSpc>
            </a:pPr>
            <a:r>
              <a:rPr sz="2000" spc="-2" dirty="0">
                <a:solidFill>
                  <a:srgbClr val="FFFFFF"/>
                </a:solidFill>
                <a:latin typeface="Calibri"/>
                <a:cs typeface="Calibri"/>
              </a:rPr>
              <a:t>purpose the complete digital copying of a manuscript to</a:t>
            </a:r>
            <a:endParaRPr sz="2000" dirty="0">
              <a:latin typeface="Calibri"/>
              <a:cs typeface="Calibri"/>
            </a:endParaRPr>
          </a:p>
          <a:p>
            <a:pPr marL="314324">
              <a:lnSpc>
                <a:spcPts val="2160"/>
              </a:lnSpc>
            </a:pPr>
            <a:r>
              <a:rPr sz="2000" spc="-2" dirty="0">
                <a:solidFill>
                  <a:srgbClr val="FFFFFF"/>
                </a:solidFill>
                <a:latin typeface="Calibri"/>
                <a:cs typeface="Calibri"/>
              </a:rPr>
              <a:t>determine whether the original included matter plagiarized</a:t>
            </a:r>
            <a:endParaRPr sz="2000" dirty="0">
              <a:latin typeface="Calibri"/>
              <a:cs typeface="Calibri"/>
            </a:endParaRPr>
          </a:p>
          <a:p>
            <a:pPr marL="314324">
              <a:lnSpc>
                <a:spcPts val="2160"/>
              </a:lnSpc>
            </a:pPr>
            <a:r>
              <a:rPr sz="2000" spc="-4" dirty="0">
                <a:solidFill>
                  <a:srgbClr val="FFFFFF"/>
                </a:solidFill>
                <a:latin typeface="Calibri"/>
                <a:cs typeface="Calibri"/>
              </a:rPr>
              <a:t>from other works)</a:t>
            </a:r>
            <a:endParaRPr sz="2000" dirty="0">
              <a:latin typeface="Calibri"/>
              <a:cs typeface="Calibri"/>
            </a:endParaRPr>
          </a:p>
          <a:p>
            <a:pPr marL="87880" marR="73565" algn="ctr">
              <a:lnSpc>
                <a:spcPct val="101725"/>
              </a:lnSpc>
              <a:spcBef>
                <a:spcPts val="810"/>
              </a:spcBef>
            </a:pPr>
            <a:r>
              <a:rPr sz="2000" i="1" spc="122" dirty="0">
                <a:solidFill>
                  <a:srgbClr val="FFFFFF"/>
                </a:solidFill>
                <a:latin typeface="Arial"/>
                <a:cs typeface="Arial"/>
              </a:rPr>
              <a:t>• </a:t>
            </a:r>
            <a:r>
              <a:rPr sz="2000" i="1" spc="-6" dirty="0">
                <a:solidFill>
                  <a:srgbClr val="FFFFFF"/>
                </a:solidFill>
                <a:latin typeface="Calibri"/>
                <a:cs typeface="Calibri"/>
              </a:rPr>
              <a:t>Perfect 10, Inc. v. Amazon.com, Inc., </a:t>
            </a:r>
            <a:r>
              <a:rPr sz="2000" spc="-6" dirty="0">
                <a:solidFill>
                  <a:srgbClr val="FFFFFF"/>
                </a:solidFill>
                <a:latin typeface="Calibri"/>
                <a:cs typeface="Calibri"/>
              </a:rPr>
              <a:t>508 F.3d 1146, 1165 (9th</a:t>
            </a:r>
            <a:endParaRPr sz="2000" dirty="0">
              <a:latin typeface="Calibri"/>
              <a:cs typeface="Calibri"/>
            </a:endParaRPr>
          </a:p>
          <a:p>
            <a:pPr marL="314324">
              <a:lnSpc>
                <a:spcPts val="2160"/>
              </a:lnSpc>
              <a:spcBef>
                <a:spcPts val="108"/>
              </a:spcBef>
            </a:pPr>
            <a:r>
              <a:rPr sz="2000" spc="-5" dirty="0">
                <a:solidFill>
                  <a:srgbClr val="FFFFFF"/>
                </a:solidFill>
                <a:latin typeface="Calibri"/>
                <a:cs typeface="Calibri"/>
              </a:rPr>
              <a:t>Cir.2007) (justifying as transformative fair use purpose the</a:t>
            </a:r>
            <a:endParaRPr sz="2000" dirty="0">
              <a:latin typeface="Calibri"/>
              <a:cs typeface="Calibri"/>
            </a:endParaRPr>
          </a:p>
          <a:p>
            <a:pPr marL="314324">
              <a:lnSpc>
                <a:spcPts val="2160"/>
              </a:lnSpc>
            </a:pPr>
            <a:r>
              <a:rPr sz="2000" spc="-1" dirty="0">
                <a:solidFill>
                  <a:srgbClr val="FFFFFF"/>
                </a:solidFill>
                <a:latin typeface="Calibri"/>
                <a:cs typeface="Calibri"/>
              </a:rPr>
              <a:t>use of a digital, thumbnail copy of the original to provide an</a:t>
            </a:r>
            <a:endParaRPr sz="2000" dirty="0">
              <a:latin typeface="Calibri"/>
              <a:cs typeface="Calibri"/>
            </a:endParaRPr>
          </a:p>
          <a:p>
            <a:pPr marL="314324">
              <a:lnSpc>
                <a:spcPts val="2160"/>
              </a:lnSpc>
            </a:pPr>
            <a:r>
              <a:rPr sz="2000" spc="-5" dirty="0">
                <a:solidFill>
                  <a:srgbClr val="FFFFFF"/>
                </a:solidFill>
                <a:latin typeface="Calibri"/>
                <a:cs typeface="Calibri"/>
              </a:rPr>
              <a:t>Internet pathway to the original)</a:t>
            </a:r>
            <a:endParaRPr sz="20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10" name="object 10"/>
          <p:cNvSpPr/>
          <p:nvPr/>
        </p:nvSpPr>
        <p:spPr>
          <a:xfrm>
            <a:off x="1" y="1359639"/>
            <a:ext cx="7587916" cy="4581526"/>
          </a:xfrm>
          <a:custGeom>
            <a:avLst/>
            <a:gdLst/>
            <a:ahLst/>
            <a:cxnLst/>
            <a:rect l="l" t="t" r="r" b="b"/>
            <a:pathLst>
              <a:path w="7587916" h="4581526">
                <a:moveTo>
                  <a:pt x="0" y="0"/>
                </a:moveTo>
                <a:lnTo>
                  <a:pt x="7587916" y="0"/>
                </a:lnTo>
                <a:lnTo>
                  <a:pt x="7587916"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11" name="object 11"/>
          <p:cNvSpPr/>
          <p:nvPr/>
        </p:nvSpPr>
        <p:spPr>
          <a:xfrm>
            <a:off x="645160" y="1470025"/>
            <a:ext cx="6550770" cy="4351338"/>
          </a:xfrm>
          <a:custGeom>
            <a:avLst/>
            <a:gdLst/>
            <a:ahLst/>
            <a:cxnLst/>
            <a:rect l="l" t="t" r="r" b="b"/>
            <a:pathLst>
              <a:path w="6550770" h="4351338">
                <a:moveTo>
                  <a:pt x="0" y="0"/>
                </a:moveTo>
                <a:lnTo>
                  <a:pt x="6550770" y="0"/>
                </a:lnTo>
                <a:lnTo>
                  <a:pt x="6550770"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8" name="object 8"/>
          <p:cNvSpPr/>
          <p:nvPr/>
        </p:nvSpPr>
        <p:spPr>
          <a:xfrm>
            <a:off x="7694952" y="1359639"/>
            <a:ext cx="4497047" cy="4581526"/>
          </a:xfrm>
          <a:custGeom>
            <a:avLst/>
            <a:gdLst/>
            <a:ahLst/>
            <a:cxnLst/>
            <a:rect l="l" t="t" r="r" b="b"/>
            <a:pathLst>
              <a:path w="4497047" h="4581526">
                <a:moveTo>
                  <a:pt x="4497047" y="0"/>
                </a:moveTo>
                <a:lnTo>
                  <a:pt x="0" y="0"/>
                </a:lnTo>
                <a:lnTo>
                  <a:pt x="0" y="4581526"/>
                </a:lnTo>
                <a:lnTo>
                  <a:pt x="4497047" y="4581526"/>
                </a:lnTo>
                <a:lnTo>
                  <a:pt x="4497047" y="0"/>
                </a:lnTo>
                <a:close/>
              </a:path>
            </a:pathLst>
          </a:custGeom>
          <a:solidFill>
            <a:srgbClr val="000000">
              <a:alpha val="0"/>
            </a:srgbClr>
          </a:solidFill>
        </p:spPr>
        <p:txBody>
          <a:bodyPr wrap="square" lIns="0" tIns="0" rIns="0" bIns="0" rtlCol="0">
            <a:noAutofit/>
          </a:bodyPr>
          <a:lstStyle/>
          <a:p>
            <a:endParaRPr/>
          </a:p>
        </p:txBody>
      </p:sp>
      <p:sp>
        <p:nvSpPr>
          <p:cNvPr id="9" name="object 9"/>
          <p:cNvSpPr/>
          <p:nvPr/>
        </p:nvSpPr>
        <p:spPr>
          <a:xfrm>
            <a:off x="7694952" y="1359639"/>
            <a:ext cx="4497047" cy="4581526"/>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txBox="1"/>
          <p:nvPr/>
        </p:nvSpPr>
        <p:spPr>
          <a:xfrm>
            <a:off x="632460" y="656005"/>
            <a:ext cx="10609580" cy="482600"/>
          </a:xfrm>
          <a:prstGeom prst="rect">
            <a:avLst/>
          </a:prstGeom>
        </p:spPr>
        <p:txBody>
          <a:bodyPr wrap="square" lIns="0" tIns="0" rIns="0" bIns="0" rtlCol="0">
            <a:noAutofit/>
          </a:bodyPr>
          <a:lstStyle/>
          <a:p>
            <a:pPr marL="12700">
              <a:lnSpc>
                <a:spcPts val="3700"/>
              </a:lnSpc>
              <a:tabLst>
                <a:tab pos="10528300" algn="l"/>
              </a:tabLst>
            </a:pPr>
            <a:r>
              <a:rPr sz="3600" b="1" i="1" spc="-8" dirty="0">
                <a:solidFill>
                  <a:srgbClr val="005596"/>
                </a:solidFill>
                <a:latin typeface="Calibri"/>
                <a:cs typeface="Calibri"/>
              </a:rPr>
              <a:t>  </a:t>
            </a:r>
            <a:r>
              <a:rPr sz="3600" b="1" i="1" spc="-8" dirty="0">
                <a:solidFill>
                  <a:schemeClr val="accent4">
                    <a:lumMod val="20000"/>
                    <a:lumOff val="80000"/>
                  </a:schemeClr>
                </a:solidFill>
                <a:latin typeface="Calibri"/>
                <a:cs typeface="Calibri"/>
              </a:rPr>
              <a:t>Authors  Guild  v.  Google  (“Google  Books”) </a:t>
            </a:r>
            <a:r>
              <a:rPr sz="3600" b="1" i="1" spc="0" dirty="0">
                <a:solidFill>
                  <a:srgbClr val="005596"/>
                </a:solidFill>
                <a:latin typeface="Calibri"/>
                <a:cs typeface="Calibri"/>
              </a:rPr>
              <a:t>	</a:t>
            </a:r>
            <a:endParaRPr sz="3600" dirty="0">
              <a:latin typeface="Calibri"/>
              <a:cs typeface="Calibri"/>
            </a:endParaRPr>
          </a:p>
        </p:txBody>
      </p:sp>
      <p:sp>
        <p:nvSpPr>
          <p:cNvPr id="6" name="object 6"/>
          <p:cNvSpPr txBox="1"/>
          <p:nvPr/>
        </p:nvSpPr>
        <p:spPr>
          <a:xfrm>
            <a:off x="3716909" y="3142520"/>
            <a:ext cx="376207" cy="311150"/>
          </a:xfrm>
          <a:prstGeom prst="rect">
            <a:avLst/>
          </a:prstGeom>
        </p:spPr>
        <p:txBody>
          <a:bodyPr wrap="square" lIns="0" tIns="14922" rIns="0" bIns="0" rtlCol="0">
            <a:noAutofit/>
          </a:bodyPr>
          <a:lstStyle/>
          <a:p>
            <a:pPr marL="12700">
              <a:lnSpc>
                <a:spcPts val="2350"/>
              </a:lnSpc>
            </a:pPr>
            <a:r>
              <a:rPr sz="2000" spc="14" dirty="0">
                <a:solidFill>
                  <a:srgbClr val="FFFFFF"/>
                </a:solidFill>
                <a:latin typeface="Calibri"/>
                <a:cs typeface="Calibri"/>
              </a:rPr>
              <a:t>2</a:t>
            </a:r>
            <a:r>
              <a:rPr sz="2025" spc="14" baseline="32363" dirty="0">
                <a:solidFill>
                  <a:srgbClr val="FFFFFF"/>
                </a:solidFill>
                <a:latin typeface="Calibri"/>
                <a:cs typeface="Calibri"/>
              </a:rPr>
              <a:t>nd</a:t>
            </a:r>
            <a:endParaRPr sz="1350">
              <a:latin typeface="Calibri"/>
              <a:cs typeface="Calibri"/>
            </a:endParaRPr>
          </a:p>
        </p:txBody>
      </p:sp>
      <p:sp>
        <p:nvSpPr>
          <p:cNvPr id="5" name="object 5"/>
          <p:cNvSpPr txBox="1"/>
          <p:nvPr/>
        </p:nvSpPr>
        <p:spPr>
          <a:xfrm>
            <a:off x="946784" y="3174270"/>
            <a:ext cx="2776220" cy="279400"/>
          </a:xfrm>
          <a:prstGeom prst="rect">
            <a:avLst/>
          </a:prstGeom>
        </p:spPr>
        <p:txBody>
          <a:bodyPr wrap="square" lIns="0" tIns="13335" rIns="0" bIns="0" rtlCol="0">
            <a:noAutofit/>
          </a:bodyPr>
          <a:lstStyle/>
          <a:p>
            <a:pPr marL="12700">
              <a:lnSpc>
                <a:spcPts val="2100"/>
              </a:lnSpc>
            </a:pPr>
            <a:r>
              <a:rPr sz="2000" spc="-1" dirty="0">
                <a:solidFill>
                  <a:srgbClr val="FFFFFF"/>
                </a:solidFill>
                <a:latin typeface="Calibri"/>
                <a:cs typeface="Calibri"/>
              </a:rPr>
              <a:t>of Google, finding fair use.</a:t>
            </a:r>
            <a:endParaRPr sz="2000">
              <a:latin typeface="Calibri"/>
              <a:cs typeface="Calibri"/>
            </a:endParaRPr>
          </a:p>
        </p:txBody>
      </p:sp>
      <p:sp>
        <p:nvSpPr>
          <p:cNvPr id="4" name="object 4"/>
          <p:cNvSpPr txBox="1"/>
          <p:nvPr/>
        </p:nvSpPr>
        <p:spPr>
          <a:xfrm>
            <a:off x="4082269" y="3174270"/>
            <a:ext cx="2709672" cy="279400"/>
          </a:xfrm>
          <a:prstGeom prst="rect">
            <a:avLst/>
          </a:prstGeom>
        </p:spPr>
        <p:txBody>
          <a:bodyPr wrap="square" lIns="0" tIns="13335" rIns="0" bIns="0" rtlCol="0">
            <a:noAutofit/>
          </a:bodyPr>
          <a:lstStyle/>
          <a:p>
            <a:pPr marL="12700">
              <a:lnSpc>
                <a:spcPts val="2100"/>
              </a:lnSpc>
            </a:pPr>
            <a:r>
              <a:rPr sz="2000" spc="-3" dirty="0">
                <a:solidFill>
                  <a:srgbClr val="FFFFFF"/>
                </a:solidFill>
                <a:latin typeface="Calibri"/>
                <a:cs typeface="Calibri"/>
              </a:rPr>
              <a:t>Circuit affirmed. Supreme</a:t>
            </a:r>
            <a:endParaRPr sz="2000">
              <a:latin typeface="Calibri"/>
              <a:cs typeface="Calibri"/>
            </a:endParaRPr>
          </a:p>
        </p:txBody>
      </p:sp>
      <p:sp>
        <p:nvSpPr>
          <p:cNvPr id="2" name="object 2"/>
          <p:cNvSpPr txBox="1"/>
          <p:nvPr/>
        </p:nvSpPr>
        <p:spPr>
          <a:xfrm>
            <a:off x="645160" y="1470025"/>
            <a:ext cx="6550770" cy="4351338"/>
          </a:xfrm>
          <a:prstGeom prst="rect">
            <a:avLst/>
          </a:prstGeom>
        </p:spPr>
        <p:txBody>
          <a:bodyPr wrap="square" lIns="0" tIns="11589" rIns="0" bIns="0" rtlCol="0">
            <a:noAutofit/>
          </a:bodyPr>
          <a:lstStyle/>
          <a:p>
            <a:pPr>
              <a:lnSpc>
                <a:spcPts val="1200"/>
              </a:lnSpc>
            </a:pPr>
            <a:endParaRPr sz="1200" dirty="0"/>
          </a:p>
          <a:p>
            <a:pPr marL="314324" marR="352254" indent="-190490" algn="just">
              <a:lnSpc>
                <a:spcPts val="2160"/>
              </a:lnSpc>
              <a:spcBef>
                <a:spcPts val="108"/>
              </a:spcBef>
            </a:pPr>
            <a:r>
              <a:rPr sz="2000" spc="122" dirty="0">
                <a:solidFill>
                  <a:srgbClr val="FFFFFF"/>
                </a:solidFill>
                <a:latin typeface="Arial"/>
                <a:cs typeface="Arial"/>
              </a:rPr>
              <a:t>• </a:t>
            </a:r>
            <a:r>
              <a:rPr sz="2000" spc="0" dirty="0">
                <a:solidFill>
                  <a:srgbClr val="FFFFFF"/>
                </a:solidFill>
                <a:latin typeface="Calibri"/>
                <a:cs typeface="Calibri"/>
              </a:rPr>
              <a:t>Google s</a:t>
            </a:r>
            <a:r>
              <a:rPr sz="2000" spc="-14" dirty="0">
                <a:solidFill>
                  <a:srgbClr val="FFFFFF"/>
                </a:solidFill>
                <a:latin typeface="Calibri"/>
                <a:cs typeface="Calibri"/>
              </a:rPr>
              <a:t>c</a:t>
            </a:r>
            <a:r>
              <a:rPr sz="2000" spc="0" dirty="0">
                <a:solidFill>
                  <a:srgbClr val="FFFFFF"/>
                </a:solidFill>
                <a:latin typeface="Calibri"/>
                <a:cs typeface="Calibri"/>
              </a:rPr>
              <a:t>anned and digiti</a:t>
            </a:r>
            <a:r>
              <a:rPr sz="2000" spc="-44" dirty="0">
                <a:solidFill>
                  <a:srgbClr val="FFFFFF"/>
                </a:solidFill>
                <a:latin typeface="Calibri"/>
                <a:cs typeface="Calibri"/>
              </a:rPr>
              <a:t>z</a:t>
            </a:r>
            <a:r>
              <a:rPr sz="2000" spc="0" dirty="0">
                <a:solidFill>
                  <a:srgbClr val="FFFFFF"/>
                </a:solidFill>
                <a:latin typeface="Calibri"/>
                <a:cs typeface="Calibri"/>
              </a:rPr>
              <a:t>ed pri</a:t>
            </a:r>
            <a:r>
              <a:rPr sz="2000" spc="-19" dirty="0">
                <a:solidFill>
                  <a:srgbClr val="FFFFFF"/>
                </a:solidFill>
                <a:latin typeface="Calibri"/>
                <a:cs typeface="Calibri"/>
              </a:rPr>
              <a:t>nt</a:t>
            </a:r>
            <a:r>
              <a:rPr sz="2000" spc="0" dirty="0">
                <a:solidFill>
                  <a:srgbClr val="FFFFFF"/>
                </a:solidFill>
                <a:latin typeface="Calibri"/>
                <a:cs typeface="Calibri"/>
              </a:rPr>
              <a:t>ed, </a:t>
            </a:r>
            <a:r>
              <a:rPr sz="2000" spc="-14" dirty="0">
                <a:solidFill>
                  <a:srgbClr val="FFFFFF"/>
                </a:solidFill>
                <a:latin typeface="Calibri"/>
                <a:cs typeface="Calibri"/>
              </a:rPr>
              <a:t>c</a:t>
            </a:r>
            <a:r>
              <a:rPr sz="2000" spc="0" dirty="0">
                <a:solidFill>
                  <a:srgbClr val="FFFFFF"/>
                </a:solidFill>
                <a:latin typeface="Calibri"/>
                <a:cs typeface="Calibri"/>
              </a:rPr>
              <a:t>o</a:t>
            </a:r>
            <a:r>
              <a:rPr sz="2000" spc="-9" dirty="0">
                <a:solidFill>
                  <a:srgbClr val="FFFFFF"/>
                </a:solidFill>
                <a:latin typeface="Calibri"/>
                <a:cs typeface="Calibri"/>
              </a:rPr>
              <a:t>p</a:t>
            </a:r>
            <a:r>
              <a:rPr sz="2000" spc="0" dirty="0">
                <a:solidFill>
                  <a:srgbClr val="FFFFFF"/>
                </a:solidFill>
                <a:latin typeface="Calibri"/>
                <a:cs typeface="Calibri"/>
              </a:rPr>
              <a:t>yrig</a:t>
            </a:r>
            <a:r>
              <a:rPr sz="2000" spc="-19" dirty="0">
                <a:solidFill>
                  <a:srgbClr val="FFFFFF"/>
                </a:solidFill>
                <a:latin typeface="Calibri"/>
                <a:cs typeface="Calibri"/>
              </a:rPr>
              <a:t>ht</a:t>
            </a:r>
            <a:r>
              <a:rPr sz="2000" spc="0" dirty="0">
                <a:solidFill>
                  <a:srgbClr val="FFFFFF"/>
                </a:solidFill>
                <a:latin typeface="Calibri"/>
                <a:cs typeface="Calibri"/>
              </a:rPr>
              <a:t>ed boo</a:t>
            </a:r>
            <a:r>
              <a:rPr sz="2000" spc="-19" dirty="0">
                <a:solidFill>
                  <a:srgbClr val="FFFFFF"/>
                </a:solidFill>
                <a:latin typeface="Calibri"/>
                <a:cs typeface="Calibri"/>
              </a:rPr>
              <a:t>k</a:t>
            </a:r>
            <a:r>
              <a:rPr sz="2000" spc="0" dirty="0">
                <a:solidFill>
                  <a:srgbClr val="FFFFFF"/>
                </a:solidFill>
                <a:latin typeface="Calibri"/>
                <a:cs typeface="Calibri"/>
              </a:rPr>
              <a:t>s i</a:t>
            </a:r>
            <a:r>
              <a:rPr sz="2000" spc="-19" dirty="0">
                <a:solidFill>
                  <a:srgbClr val="FFFFFF"/>
                </a:solidFill>
                <a:latin typeface="Calibri"/>
                <a:cs typeface="Calibri"/>
              </a:rPr>
              <a:t>nt</a:t>
            </a:r>
            <a:r>
              <a:rPr sz="2000" spc="0" dirty="0">
                <a:solidFill>
                  <a:srgbClr val="FFFFFF"/>
                </a:solidFill>
                <a:latin typeface="Calibri"/>
                <a:cs typeface="Calibri"/>
              </a:rPr>
              <a:t>o an online sea</a:t>
            </a:r>
            <a:r>
              <a:rPr sz="2000" spc="-29" dirty="0">
                <a:solidFill>
                  <a:srgbClr val="FFFFFF"/>
                </a:solidFill>
                <a:latin typeface="Calibri"/>
                <a:cs typeface="Calibri"/>
              </a:rPr>
              <a:t>r</a:t>
            </a:r>
            <a:r>
              <a:rPr sz="2000" spc="0" dirty="0">
                <a:solidFill>
                  <a:srgbClr val="FFFFFF"/>
                </a:solidFill>
                <a:latin typeface="Calibri"/>
                <a:cs typeface="Calibri"/>
              </a:rPr>
              <a:t>chable d</a:t>
            </a:r>
            <a:r>
              <a:rPr sz="2000" spc="-19" dirty="0">
                <a:solidFill>
                  <a:srgbClr val="FFFFFF"/>
                </a:solidFill>
                <a:latin typeface="Calibri"/>
                <a:cs typeface="Calibri"/>
              </a:rPr>
              <a:t>a</a:t>
            </a:r>
            <a:r>
              <a:rPr sz="2000" spc="-25" dirty="0">
                <a:solidFill>
                  <a:srgbClr val="FFFFFF"/>
                </a:solidFill>
                <a:latin typeface="Calibri"/>
                <a:cs typeface="Calibri"/>
              </a:rPr>
              <a:t>t</a:t>
            </a:r>
            <a:r>
              <a:rPr sz="2000" spc="0" dirty="0">
                <a:solidFill>
                  <a:srgbClr val="FFFFFF"/>
                </a:solidFill>
                <a:latin typeface="Calibri"/>
                <a:cs typeface="Calibri"/>
              </a:rPr>
              <a:t>abase/ind</a:t>
            </a:r>
            <a:r>
              <a:rPr sz="2000" spc="-29" dirty="0">
                <a:solidFill>
                  <a:srgbClr val="FFFFFF"/>
                </a:solidFill>
                <a:latin typeface="Calibri"/>
                <a:cs typeface="Calibri"/>
              </a:rPr>
              <a:t>e</a:t>
            </a:r>
            <a:r>
              <a:rPr sz="2000" spc="0" dirty="0">
                <a:solidFill>
                  <a:srgbClr val="FFFFFF"/>
                </a:solidFill>
                <a:latin typeface="Calibri"/>
                <a:cs typeface="Calibri"/>
              </a:rPr>
              <a:t>x; only p</a:t>
            </a:r>
            <a:r>
              <a:rPr sz="2000" spc="-29" dirty="0">
                <a:solidFill>
                  <a:srgbClr val="FFFFFF"/>
                </a:solidFill>
                <a:latin typeface="Calibri"/>
                <a:cs typeface="Calibri"/>
              </a:rPr>
              <a:t>r</a:t>
            </a:r>
            <a:r>
              <a:rPr sz="2000" spc="-9" dirty="0">
                <a:solidFill>
                  <a:srgbClr val="FFFFFF"/>
                </a:solidFill>
                <a:latin typeface="Calibri"/>
                <a:cs typeface="Calibri"/>
              </a:rPr>
              <a:t>o</a:t>
            </a:r>
            <a:r>
              <a:rPr sz="2000" spc="0" dirty="0">
                <a:solidFill>
                  <a:srgbClr val="FFFFFF"/>
                </a:solidFill>
                <a:latin typeface="Calibri"/>
                <a:cs typeface="Calibri"/>
              </a:rPr>
              <a:t>vided "snipp</a:t>
            </a:r>
            <a:r>
              <a:rPr sz="2000" spc="-9" dirty="0">
                <a:solidFill>
                  <a:srgbClr val="FFFFFF"/>
                </a:solidFill>
                <a:latin typeface="Calibri"/>
                <a:cs typeface="Calibri"/>
              </a:rPr>
              <a:t>e</a:t>
            </a:r>
            <a:r>
              <a:rPr sz="2000" spc="0" dirty="0">
                <a:solidFill>
                  <a:srgbClr val="FFFFFF"/>
                </a:solidFill>
                <a:latin typeface="Calibri"/>
                <a:cs typeface="Calibri"/>
              </a:rPr>
              <a:t>t vi</a:t>
            </a:r>
            <a:r>
              <a:rPr sz="2000" spc="-9" dirty="0">
                <a:solidFill>
                  <a:srgbClr val="FFFFFF"/>
                </a:solidFill>
                <a:latin typeface="Calibri"/>
                <a:cs typeface="Calibri"/>
              </a:rPr>
              <a:t>e</a:t>
            </a:r>
            <a:r>
              <a:rPr sz="2000" spc="-14" dirty="0">
                <a:solidFill>
                  <a:srgbClr val="FFFFFF"/>
                </a:solidFill>
                <a:latin typeface="Calibri"/>
                <a:cs typeface="Calibri"/>
              </a:rPr>
              <a:t>w</a:t>
            </a:r>
            <a:r>
              <a:rPr sz="2000" spc="0" dirty="0">
                <a:solidFill>
                  <a:srgbClr val="FFFFFF"/>
                </a:solidFill>
                <a:latin typeface="Calibri"/>
                <a:cs typeface="Calibri"/>
              </a:rPr>
              <a:t>s" of the s</a:t>
            </a:r>
            <a:r>
              <a:rPr sz="2000" spc="-14" dirty="0">
                <a:solidFill>
                  <a:srgbClr val="FFFFFF"/>
                </a:solidFill>
                <a:latin typeface="Calibri"/>
                <a:cs typeface="Calibri"/>
              </a:rPr>
              <a:t>c</a:t>
            </a:r>
            <a:r>
              <a:rPr sz="2000" spc="0" dirty="0">
                <a:solidFill>
                  <a:srgbClr val="FFFFFF"/>
                </a:solidFill>
                <a:latin typeface="Calibri"/>
                <a:cs typeface="Calibri"/>
              </a:rPr>
              <a:t>anned pa</a:t>
            </a:r>
            <a:r>
              <a:rPr sz="2000" spc="-14" dirty="0">
                <a:solidFill>
                  <a:srgbClr val="FFFFFF"/>
                </a:solidFill>
                <a:latin typeface="Calibri"/>
                <a:cs typeface="Calibri"/>
              </a:rPr>
              <a:t>g</a:t>
            </a:r>
            <a:r>
              <a:rPr sz="2000" spc="0" dirty="0">
                <a:solidFill>
                  <a:srgbClr val="FFFFFF"/>
                </a:solidFill>
                <a:latin typeface="Calibri"/>
                <a:cs typeface="Calibri"/>
              </a:rPr>
              <a:t>es in sea</a:t>
            </a:r>
            <a:r>
              <a:rPr sz="2000" spc="-29" dirty="0">
                <a:solidFill>
                  <a:srgbClr val="FFFFFF"/>
                </a:solidFill>
                <a:latin typeface="Calibri"/>
                <a:cs typeface="Calibri"/>
              </a:rPr>
              <a:t>r</a:t>
            </a:r>
            <a:r>
              <a:rPr sz="2000" spc="0" dirty="0">
                <a:solidFill>
                  <a:srgbClr val="FFFFFF"/>
                </a:solidFill>
                <a:latin typeface="Calibri"/>
                <a:cs typeface="Calibri"/>
              </a:rPr>
              <a:t>ch </a:t>
            </a:r>
            <a:r>
              <a:rPr sz="2000" spc="-25" dirty="0">
                <a:solidFill>
                  <a:srgbClr val="FFFFFF"/>
                </a:solidFill>
                <a:latin typeface="Calibri"/>
                <a:cs typeface="Calibri"/>
              </a:rPr>
              <a:t>r</a:t>
            </a:r>
            <a:r>
              <a:rPr sz="2000" spc="0" dirty="0">
                <a:solidFill>
                  <a:srgbClr val="FFFFFF"/>
                </a:solidFill>
                <a:latin typeface="Calibri"/>
                <a:cs typeface="Calibri"/>
              </a:rPr>
              <a:t>esults </a:t>
            </a:r>
            <a:r>
              <a:rPr sz="2000" spc="-19" dirty="0">
                <a:solidFill>
                  <a:srgbClr val="FFFFFF"/>
                </a:solidFill>
                <a:latin typeface="Calibri"/>
                <a:cs typeface="Calibri"/>
              </a:rPr>
              <a:t>t</a:t>
            </a:r>
            <a:r>
              <a:rPr sz="2000" spc="0" dirty="0">
                <a:solidFill>
                  <a:srgbClr val="FFFFFF"/>
                </a:solidFill>
                <a:latin typeface="Calibri"/>
                <a:cs typeface="Calibri"/>
              </a:rPr>
              <a:t>o use</a:t>
            </a:r>
            <a:r>
              <a:rPr sz="2000" spc="-34" dirty="0">
                <a:solidFill>
                  <a:srgbClr val="FFFFFF"/>
                </a:solidFill>
                <a:latin typeface="Calibri"/>
                <a:cs typeface="Calibri"/>
              </a:rPr>
              <a:t>r</a:t>
            </a:r>
            <a:r>
              <a:rPr sz="2000" spc="0" dirty="0">
                <a:solidFill>
                  <a:srgbClr val="FFFFFF"/>
                </a:solidFill>
                <a:latin typeface="Calibri"/>
                <a:cs typeface="Calibri"/>
              </a:rPr>
              <a:t>s</a:t>
            </a:r>
            <a:endParaRPr sz="2000" dirty="0">
              <a:latin typeface="Calibri"/>
              <a:cs typeface="Calibri"/>
            </a:endParaRPr>
          </a:p>
          <a:p>
            <a:pPr marL="123834">
              <a:lnSpc>
                <a:spcPct val="101725"/>
              </a:lnSpc>
              <a:spcBef>
                <a:spcPts val="878"/>
              </a:spcBef>
            </a:pPr>
            <a:r>
              <a:rPr sz="2000" spc="122" dirty="0">
                <a:solidFill>
                  <a:srgbClr val="FFFFFF"/>
                </a:solidFill>
                <a:latin typeface="Arial"/>
                <a:cs typeface="Arial"/>
              </a:rPr>
              <a:t>• </a:t>
            </a:r>
            <a:r>
              <a:rPr sz="2000" spc="-3" dirty="0">
                <a:solidFill>
                  <a:srgbClr val="FFFFFF"/>
                </a:solidFill>
                <a:latin typeface="Calibri"/>
                <a:cs typeface="Calibri"/>
              </a:rPr>
              <a:t>District Court (SDNY) granted summary judgement in favor</a:t>
            </a:r>
            <a:endParaRPr sz="2000" dirty="0">
              <a:latin typeface="Calibri"/>
              <a:cs typeface="Calibri"/>
            </a:endParaRPr>
          </a:p>
          <a:p>
            <a:pPr marL="314324">
              <a:lnSpc>
                <a:spcPct val="101725"/>
              </a:lnSpc>
              <a:spcBef>
                <a:spcPts val="1878"/>
              </a:spcBef>
            </a:pPr>
            <a:r>
              <a:rPr sz="2000" dirty="0">
                <a:solidFill>
                  <a:srgbClr val="FFFFFF"/>
                </a:solidFill>
                <a:latin typeface="Calibri"/>
                <a:cs typeface="Calibri"/>
              </a:rPr>
              <a:t>Court denied cert.</a:t>
            </a:r>
            <a:endParaRPr sz="2000" dirty="0">
              <a:latin typeface="Calibri"/>
              <a:cs typeface="Calibri"/>
            </a:endParaRPr>
          </a:p>
          <a:p>
            <a:pPr marL="314324" marR="492716" indent="-190490">
              <a:lnSpc>
                <a:spcPts val="2160"/>
              </a:lnSpc>
              <a:spcBef>
                <a:spcPts val="1240"/>
              </a:spcBef>
            </a:pPr>
            <a:r>
              <a:rPr sz="2000" spc="122" dirty="0">
                <a:solidFill>
                  <a:srgbClr val="FFFFFF"/>
                </a:solidFill>
                <a:latin typeface="Arial"/>
                <a:cs typeface="Arial"/>
              </a:rPr>
              <a:t>• </a:t>
            </a:r>
            <a:r>
              <a:rPr sz="2000" spc="-3" dirty="0">
                <a:solidFill>
                  <a:srgbClr val="FFFFFF"/>
                </a:solidFill>
                <a:latin typeface="Calibri"/>
                <a:cs typeface="Calibri"/>
              </a:rPr>
              <a:t>Google provides a public service without violating intellectual property law. Scanning and computer-aided recognition for searching online was a </a:t>
            </a:r>
            <a:r>
              <a:rPr sz="2000" b="1" u="sng" spc="-3" dirty="0">
                <a:solidFill>
                  <a:srgbClr val="FFFFFF"/>
                </a:solidFill>
                <a:latin typeface="Calibri"/>
                <a:cs typeface="Calibri"/>
              </a:rPr>
              <a:t>transformative purpose</a:t>
            </a:r>
          </a:p>
          <a:p>
            <a:pPr marL="314324" marR="599904" indent="-190490">
              <a:lnSpc>
                <a:spcPts val="2160"/>
              </a:lnSpc>
              <a:spcBef>
                <a:spcPts val="1200"/>
              </a:spcBef>
            </a:pPr>
            <a:r>
              <a:rPr sz="2000" dirty="0">
                <a:solidFill>
                  <a:srgbClr val="FFFFFF"/>
                </a:solidFill>
                <a:latin typeface="Arial"/>
                <a:cs typeface="Arial"/>
              </a:rPr>
              <a:t>•</a:t>
            </a:r>
            <a:r>
              <a:rPr sz="2000" spc="244" dirty="0">
                <a:solidFill>
                  <a:srgbClr val="FFFFFF"/>
                </a:solidFill>
                <a:latin typeface="Arial"/>
                <a:cs typeface="Arial"/>
              </a:rPr>
              <a:t> </a:t>
            </a:r>
            <a:r>
              <a:rPr sz="2000" spc="0" dirty="0">
                <a:solidFill>
                  <a:srgbClr val="FFFFFF"/>
                </a:solidFill>
                <a:latin typeface="Calibri"/>
                <a:cs typeface="Calibri"/>
              </a:rPr>
              <a:t>No ad</a:t>
            </a:r>
            <a:r>
              <a:rPr sz="2000" spc="-19" dirty="0">
                <a:solidFill>
                  <a:srgbClr val="FFFFFF"/>
                </a:solidFill>
                <a:latin typeface="Calibri"/>
                <a:cs typeface="Calibri"/>
              </a:rPr>
              <a:t>v</a:t>
            </a:r>
            <a:r>
              <a:rPr sz="2000" spc="0" dirty="0">
                <a:solidFill>
                  <a:srgbClr val="FFFFFF"/>
                </a:solidFill>
                <a:latin typeface="Calibri"/>
                <a:cs typeface="Calibri"/>
              </a:rPr>
              <a:t>e</a:t>
            </a:r>
            <a:r>
              <a:rPr sz="2000" spc="-34" dirty="0">
                <a:solidFill>
                  <a:srgbClr val="FFFFFF"/>
                </a:solidFill>
                <a:latin typeface="Calibri"/>
                <a:cs typeface="Calibri"/>
              </a:rPr>
              <a:t>r</a:t>
            </a:r>
            <a:r>
              <a:rPr sz="2000" spc="0" dirty="0">
                <a:solidFill>
                  <a:srgbClr val="FFFFFF"/>
                </a:solidFill>
                <a:latin typeface="Calibri"/>
                <a:cs typeface="Calibri"/>
              </a:rPr>
              <a:t>se impact on mar</a:t>
            </a:r>
            <a:r>
              <a:rPr sz="2000" spc="-64" dirty="0">
                <a:solidFill>
                  <a:srgbClr val="FFFFFF"/>
                </a:solidFill>
                <a:latin typeface="Calibri"/>
                <a:cs typeface="Calibri"/>
              </a:rPr>
              <a:t>k</a:t>
            </a:r>
            <a:r>
              <a:rPr sz="2000" spc="-9" dirty="0">
                <a:solidFill>
                  <a:srgbClr val="FFFFFF"/>
                </a:solidFill>
                <a:latin typeface="Calibri"/>
                <a:cs typeface="Calibri"/>
              </a:rPr>
              <a:t>e</a:t>
            </a:r>
            <a:r>
              <a:rPr sz="2000" spc="0" dirty="0">
                <a:solidFill>
                  <a:srgbClr val="FFFFFF"/>
                </a:solidFill>
                <a:latin typeface="Calibri"/>
                <a:cs typeface="Calibri"/>
              </a:rPr>
              <a:t>t </a:t>
            </a:r>
            <a:r>
              <a:rPr sz="2000" spc="-39" dirty="0">
                <a:solidFill>
                  <a:srgbClr val="FFFFFF"/>
                </a:solidFill>
                <a:latin typeface="Calibri"/>
                <a:cs typeface="Calibri"/>
              </a:rPr>
              <a:t>f</a:t>
            </a:r>
            <a:r>
              <a:rPr sz="2000" spc="0" dirty="0">
                <a:solidFill>
                  <a:srgbClr val="FFFFFF"/>
                </a:solidFill>
                <a:latin typeface="Calibri"/>
                <a:cs typeface="Calibri"/>
              </a:rPr>
              <a:t>or boo</a:t>
            </a:r>
            <a:r>
              <a:rPr sz="2000" spc="-19" dirty="0">
                <a:solidFill>
                  <a:srgbClr val="FFFFFF"/>
                </a:solidFill>
                <a:latin typeface="Calibri"/>
                <a:cs typeface="Calibri"/>
              </a:rPr>
              <a:t>k</a:t>
            </a:r>
            <a:r>
              <a:rPr sz="2000" spc="0" dirty="0">
                <a:solidFill>
                  <a:srgbClr val="FFFFFF"/>
                </a:solidFill>
                <a:latin typeface="Calibri"/>
                <a:cs typeface="Calibri"/>
              </a:rPr>
              <a:t>s; actually hel</a:t>
            </a:r>
            <a:r>
              <a:rPr sz="2000" spc="-9" dirty="0">
                <a:solidFill>
                  <a:srgbClr val="FFFFFF"/>
                </a:solidFill>
                <a:latin typeface="Calibri"/>
                <a:cs typeface="Calibri"/>
              </a:rPr>
              <a:t>p</a:t>
            </a:r>
            <a:r>
              <a:rPr sz="2000" spc="0" dirty="0">
                <a:solidFill>
                  <a:srgbClr val="FFFFFF"/>
                </a:solidFill>
                <a:latin typeface="Calibri"/>
                <a:cs typeface="Calibri"/>
              </a:rPr>
              <a:t>s mar</a:t>
            </a:r>
            <a:r>
              <a:rPr sz="2000" spc="-64" dirty="0">
                <a:solidFill>
                  <a:srgbClr val="FFFFFF"/>
                </a:solidFill>
                <a:latin typeface="Calibri"/>
                <a:cs typeface="Calibri"/>
              </a:rPr>
              <a:t>k</a:t>
            </a:r>
            <a:r>
              <a:rPr sz="2000" spc="-9" dirty="0">
                <a:solidFill>
                  <a:srgbClr val="FFFFFF"/>
                </a:solidFill>
                <a:latin typeface="Calibri"/>
                <a:cs typeface="Calibri"/>
              </a:rPr>
              <a:t>e</a:t>
            </a:r>
            <a:r>
              <a:rPr sz="2000" spc="0" dirty="0">
                <a:solidFill>
                  <a:srgbClr val="FFFFFF"/>
                </a:solidFill>
                <a:latin typeface="Calibri"/>
                <a:cs typeface="Calibri"/>
              </a:rPr>
              <a:t>t</a:t>
            </a:r>
            <a:endParaRPr sz="20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9" name="object 9"/>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p:cNvSpPr/>
          <p:nvPr/>
        </p:nvSpPr>
        <p:spPr>
          <a:xfrm>
            <a:off x="1" y="1359639"/>
            <a:ext cx="12191999" cy="4581526"/>
          </a:xfrm>
          <a:custGeom>
            <a:avLst/>
            <a:gdLst/>
            <a:ahLst/>
            <a:cxnLst/>
            <a:rect l="l" t="t" r="r" b="b"/>
            <a:pathLst>
              <a:path w="12191999" h="4581526">
                <a:moveTo>
                  <a:pt x="12191998" y="0"/>
                </a:moveTo>
                <a:lnTo>
                  <a:pt x="0" y="0"/>
                </a:lnTo>
                <a:lnTo>
                  <a:pt x="0" y="4581526"/>
                </a:lnTo>
                <a:lnTo>
                  <a:pt x="12191998" y="4581526"/>
                </a:lnTo>
                <a:lnTo>
                  <a:pt x="12191998" y="0"/>
                </a:lnTo>
                <a:close/>
              </a:path>
            </a:pathLst>
          </a:custGeom>
          <a:solidFill>
            <a:srgbClr val="053465"/>
          </a:solidFill>
        </p:spPr>
        <p:txBody>
          <a:bodyPr wrap="square" lIns="0" tIns="0" rIns="0" bIns="0" rtlCol="0">
            <a:noAutofit/>
          </a:bodyPr>
          <a:lstStyle/>
          <a:p>
            <a:endParaRPr/>
          </a:p>
        </p:txBody>
      </p:sp>
      <p:sp>
        <p:nvSpPr>
          <p:cNvPr id="6" name="object 6"/>
          <p:cNvSpPr/>
          <p:nvPr/>
        </p:nvSpPr>
        <p:spPr>
          <a:xfrm>
            <a:off x="645160" y="1470025"/>
            <a:ext cx="10515600" cy="4351338"/>
          </a:xfrm>
          <a:custGeom>
            <a:avLst/>
            <a:gdLst/>
            <a:ahLst/>
            <a:cxnLst/>
            <a:rect l="l" t="t" r="r" b="b"/>
            <a:pathLst>
              <a:path w="10515600" h="4351338">
                <a:moveTo>
                  <a:pt x="0" y="0"/>
                </a:moveTo>
                <a:lnTo>
                  <a:pt x="10515600" y="0"/>
                </a:lnTo>
                <a:lnTo>
                  <a:pt x="10515600"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4" name="object 4"/>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sz="3600" b="1" spc="-61" dirty="0">
                <a:solidFill>
                  <a:schemeClr val="accent4">
                    <a:lumMod val="20000"/>
                    <a:lumOff val="80000"/>
                  </a:schemeClr>
                </a:solidFill>
                <a:latin typeface="Calibri"/>
                <a:cs typeface="Calibri"/>
              </a:rPr>
              <a:t>Ebooks Case </a:t>
            </a:r>
            <a:r>
              <a:rPr sz="3600" b="1" spc="0" dirty="0">
                <a:solidFill>
                  <a:srgbClr val="005596"/>
                </a:solidFill>
                <a:latin typeface="Calibri"/>
                <a:cs typeface="Calibri"/>
              </a:rPr>
              <a:t>	</a:t>
            </a:r>
            <a:endParaRPr sz="3600" dirty="0">
              <a:latin typeface="Calibri"/>
              <a:cs typeface="Calibri"/>
            </a:endParaRPr>
          </a:p>
        </p:txBody>
      </p:sp>
      <p:sp>
        <p:nvSpPr>
          <p:cNvPr id="2" name="object 2"/>
          <p:cNvSpPr txBox="1"/>
          <p:nvPr/>
        </p:nvSpPr>
        <p:spPr>
          <a:xfrm>
            <a:off x="645160" y="1470025"/>
            <a:ext cx="10515600" cy="4351338"/>
          </a:xfrm>
          <a:prstGeom prst="rect">
            <a:avLst/>
          </a:prstGeom>
        </p:spPr>
        <p:txBody>
          <a:bodyPr wrap="square" lIns="0" tIns="0" rIns="0" bIns="0" rtlCol="0">
            <a:noAutofit/>
          </a:bodyPr>
          <a:lstStyle/>
          <a:p>
            <a:pPr>
              <a:lnSpc>
                <a:spcPts val="1000"/>
              </a:lnSpc>
            </a:pPr>
            <a:endParaRPr sz="1000" dirty="0"/>
          </a:p>
          <a:p>
            <a:pPr marL="314324" marR="889027" indent="-175277">
              <a:lnSpc>
                <a:spcPts val="3020"/>
              </a:lnSpc>
              <a:spcBef>
                <a:spcPts val="1177"/>
              </a:spcBef>
            </a:pPr>
            <a:r>
              <a:rPr sz="2800" i="1" spc="-187" dirty="0">
                <a:solidFill>
                  <a:srgbClr val="FFFFFF"/>
                </a:solidFill>
                <a:latin typeface="Arial"/>
                <a:cs typeface="Arial"/>
              </a:rPr>
              <a:t>• </a:t>
            </a:r>
            <a:r>
              <a:rPr sz="2800" i="1" spc="-14" dirty="0">
                <a:solidFill>
                  <a:srgbClr val="FFFFFF"/>
                </a:solidFill>
                <a:latin typeface="Calibri"/>
                <a:cs typeface="Calibri"/>
              </a:rPr>
              <a:t>Hachette Book Group, Inc. v. Internet Archive, </a:t>
            </a:r>
            <a:r>
              <a:rPr sz="2800" spc="-14" dirty="0">
                <a:solidFill>
                  <a:srgbClr val="FFFFFF"/>
                </a:solidFill>
                <a:latin typeface="Calibri"/>
                <a:cs typeface="Calibri"/>
              </a:rPr>
              <a:t>664 F.Supp.3d 370 (S.D.N.Y. 2023)</a:t>
            </a:r>
            <a:endParaRPr sz="2800" dirty="0">
              <a:latin typeface="Calibri"/>
              <a:cs typeface="Calibri"/>
            </a:endParaRPr>
          </a:p>
          <a:p>
            <a:pPr marL="139047">
              <a:lnSpc>
                <a:spcPct val="101725"/>
              </a:lnSpc>
              <a:spcBef>
                <a:spcPts val="551"/>
              </a:spcBef>
            </a:pPr>
            <a:r>
              <a:rPr sz="2800" spc="-187" dirty="0">
                <a:solidFill>
                  <a:srgbClr val="FFFFFF"/>
                </a:solidFill>
                <a:latin typeface="Arial"/>
                <a:cs typeface="Arial"/>
              </a:rPr>
              <a:t>• </a:t>
            </a:r>
            <a:r>
              <a:rPr sz="2800" spc="-3" dirty="0">
                <a:solidFill>
                  <a:srgbClr val="FFFFFF"/>
                </a:solidFill>
                <a:latin typeface="Calibri"/>
                <a:cs typeface="Calibri"/>
              </a:rPr>
              <a:t>Created National Emergency Library (NEL) during the onset of</a:t>
            </a:r>
            <a:endParaRPr sz="2800" dirty="0">
              <a:latin typeface="Calibri"/>
              <a:cs typeface="Calibri"/>
            </a:endParaRPr>
          </a:p>
          <a:p>
            <a:pPr marL="314324">
              <a:lnSpc>
                <a:spcPts val="3025"/>
              </a:lnSpc>
              <a:spcBef>
                <a:spcPts val="151"/>
              </a:spcBef>
            </a:pPr>
            <a:r>
              <a:rPr sz="2800" spc="-3" dirty="0">
                <a:solidFill>
                  <a:srgbClr val="FFFFFF"/>
                </a:solidFill>
                <a:latin typeface="Calibri"/>
                <a:cs typeface="Calibri"/>
              </a:rPr>
              <a:t>the COVID-19 pandemic – scanned books to create eBooks as part of</a:t>
            </a:r>
            <a:endParaRPr sz="2800" dirty="0">
              <a:latin typeface="Calibri"/>
              <a:cs typeface="Calibri"/>
            </a:endParaRPr>
          </a:p>
          <a:p>
            <a:pPr marL="314324">
              <a:lnSpc>
                <a:spcPts val="3025"/>
              </a:lnSpc>
            </a:pPr>
            <a:r>
              <a:rPr sz="2800" spc="-6" dirty="0">
                <a:solidFill>
                  <a:srgbClr val="FFFFFF"/>
                </a:solidFill>
                <a:latin typeface="Calibri"/>
                <a:cs typeface="Calibri"/>
              </a:rPr>
              <a:t>controlled lending program (either physical version or digital at one</a:t>
            </a:r>
            <a:endParaRPr sz="2800" dirty="0">
              <a:latin typeface="Calibri"/>
              <a:cs typeface="Calibri"/>
            </a:endParaRPr>
          </a:p>
          <a:p>
            <a:pPr marL="314324">
              <a:lnSpc>
                <a:spcPts val="3025"/>
              </a:lnSpc>
            </a:pPr>
            <a:r>
              <a:rPr sz="2800" dirty="0">
                <a:solidFill>
                  <a:srgbClr val="FFFFFF"/>
                </a:solidFill>
                <a:latin typeface="Calibri"/>
                <a:cs typeface="Calibri"/>
              </a:rPr>
              <a:t>time)</a:t>
            </a:r>
            <a:endParaRPr sz="2800" dirty="0">
              <a:latin typeface="Calibri"/>
              <a:cs typeface="Calibri"/>
            </a:endParaRPr>
          </a:p>
          <a:p>
            <a:pPr marL="139047">
              <a:lnSpc>
                <a:spcPct val="101725"/>
              </a:lnSpc>
              <a:spcBef>
                <a:spcPts val="454"/>
              </a:spcBef>
            </a:pPr>
            <a:r>
              <a:rPr sz="2800" spc="-187" dirty="0">
                <a:solidFill>
                  <a:srgbClr val="FFFFFF"/>
                </a:solidFill>
                <a:latin typeface="Arial"/>
                <a:cs typeface="Arial"/>
              </a:rPr>
              <a:t>• </a:t>
            </a:r>
            <a:r>
              <a:rPr sz="2800" spc="-4" dirty="0">
                <a:solidFill>
                  <a:srgbClr val="FFFFFF"/>
                </a:solidFill>
                <a:latin typeface="Calibri"/>
                <a:cs typeface="Calibri"/>
              </a:rPr>
              <a:t>Copyright infringement and </a:t>
            </a:r>
            <a:r>
              <a:rPr sz="2800" b="1" u="sng" spc="-4" dirty="0">
                <a:solidFill>
                  <a:srgbClr val="FFFFFF"/>
                </a:solidFill>
                <a:latin typeface="Calibri"/>
                <a:cs typeface="Calibri"/>
              </a:rPr>
              <a:t>no fair use </a:t>
            </a:r>
            <a:r>
              <a:rPr sz="2800" spc="-4" dirty="0">
                <a:solidFill>
                  <a:srgbClr val="FFFFFF"/>
                </a:solidFill>
                <a:latin typeface="Calibri"/>
                <a:cs typeface="Calibri"/>
              </a:rPr>
              <a:t>– no transformative purpose and impacted commercial market</a:t>
            </a:r>
            <a:endParaRPr sz="28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11" name="object 11"/>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7" name="object 7"/>
          <p:cNvSpPr/>
          <p:nvPr/>
        </p:nvSpPr>
        <p:spPr>
          <a:xfrm>
            <a:off x="1" y="1359639"/>
            <a:ext cx="7587916" cy="4581526"/>
          </a:xfrm>
          <a:custGeom>
            <a:avLst/>
            <a:gdLst/>
            <a:ahLst/>
            <a:cxnLst/>
            <a:rect l="l" t="t" r="r" b="b"/>
            <a:pathLst>
              <a:path w="7587916" h="4581526">
                <a:moveTo>
                  <a:pt x="0" y="0"/>
                </a:moveTo>
                <a:lnTo>
                  <a:pt x="7587916" y="0"/>
                </a:lnTo>
                <a:lnTo>
                  <a:pt x="7587916"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8" name="object 8"/>
          <p:cNvSpPr/>
          <p:nvPr/>
        </p:nvSpPr>
        <p:spPr>
          <a:xfrm>
            <a:off x="645160" y="1470025"/>
            <a:ext cx="6560625" cy="4351338"/>
          </a:xfrm>
          <a:custGeom>
            <a:avLst/>
            <a:gdLst/>
            <a:ahLst/>
            <a:cxnLst/>
            <a:rect l="l" t="t" r="r" b="b"/>
            <a:pathLst>
              <a:path w="6560625" h="4351338">
                <a:moveTo>
                  <a:pt x="0" y="0"/>
                </a:moveTo>
                <a:lnTo>
                  <a:pt x="6560625" y="0"/>
                </a:lnTo>
                <a:lnTo>
                  <a:pt x="6560625"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p:cNvSpPr/>
          <p:nvPr/>
        </p:nvSpPr>
        <p:spPr>
          <a:xfrm>
            <a:off x="7690338" y="1359639"/>
            <a:ext cx="4501661" cy="4581526"/>
          </a:xfrm>
          <a:custGeom>
            <a:avLst/>
            <a:gdLst/>
            <a:ahLst/>
            <a:cxnLst/>
            <a:rect l="l" t="t" r="r" b="b"/>
            <a:pathLst>
              <a:path w="4501661" h="4581526">
                <a:moveTo>
                  <a:pt x="4501661" y="0"/>
                </a:moveTo>
                <a:lnTo>
                  <a:pt x="0" y="0"/>
                </a:lnTo>
                <a:lnTo>
                  <a:pt x="0" y="4581526"/>
                </a:lnTo>
                <a:lnTo>
                  <a:pt x="4501661" y="4581526"/>
                </a:lnTo>
                <a:lnTo>
                  <a:pt x="4501661" y="0"/>
                </a:lnTo>
                <a:close/>
              </a:path>
            </a:pathLst>
          </a:custGeom>
          <a:solidFill>
            <a:srgbClr val="000000">
              <a:alpha val="0"/>
            </a:srgbClr>
          </a:solidFill>
        </p:spPr>
        <p:txBody>
          <a:bodyPr wrap="square" lIns="0" tIns="0" rIns="0" bIns="0" rtlCol="0">
            <a:noAutofit/>
          </a:bodyPr>
          <a:lstStyle/>
          <a:p>
            <a:endParaRPr/>
          </a:p>
        </p:txBody>
      </p:sp>
      <p:sp>
        <p:nvSpPr>
          <p:cNvPr id="6" name="object 6"/>
          <p:cNvSpPr/>
          <p:nvPr/>
        </p:nvSpPr>
        <p:spPr>
          <a:xfrm>
            <a:off x="7690338" y="1359639"/>
            <a:ext cx="4501661" cy="4581526"/>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sz="3600" b="1" i="1" spc="-106" dirty="0">
                <a:solidFill>
                  <a:schemeClr val="accent4">
                    <a:lumMod val="20000"/>
                    <a:lumOff val="80000"/>
                  </a:schemeClr>
                </a:solidFill>
                <a:latin typeface="Calibri"/>
                <a:cs typeface="Calibri"/>
              </a:rPr>
              <a:t>Thomson Reuters v. Ross </a:t>
            </a:r>
            <a:r>
              <a:rPr sz="3600" b="1" spc="0" dirty="0">
                <a:solidFill>
                  <a:srgbClr val="005596"/>
                </a:solidFill>
                <a:latin typeface="Calibri"/>
                <a:cs typeface="Calibri"/>
              </a:rPr>
              <a:t>	</a:t>
            </a:r>
            <a:endParaRPr sz="3600" dirty="0">
              <a:latin typeface="Calibri"/>
              <a:cs typeface="Calibri"/>
            </a:endParaRPr>
          </a:p>
        </p:txBody>
      </p:sp>
      <p:sp>
        <p:nvSpPr>
          <p:cNvPr id="2" name="object 2"/>
          <p:cNvSpPr txBox="1"/>
          <p:nvPr/>
        </p:nvSpPr>
        <p:spPr>
          <a:xfrm>
            <a:off x="645160" y="1470025"/>
            <a:ext cx="6560625" cy="4351338"/>
          </a:xfrm>
          <a:prstGeom prst="rect">
            <a:avLst/>
          </a:prstGeom>
        </p:spPr>
        <p:txBody>
          <a:bodyPr wrap="square" lIns="0" tIns="996" rIns="0" bIns="0" rtlCol="0">
            <a:noAutofit/>
          </a:bodyPr>
          <a:lstStyle/>
          <a:p>
            <a:pPr>
              <a:lnSpc>
                <a:spcPts val="950"/>
              </a:lnSpc>
            </a:pPr>
            <a:endParaRPr sz="950"/>
          </a:p>
          <a:p>
            <a:pPr marL="123834">
              <a:lnSpc>
                <a:spcPct val="101725"/>
              </a:lnSpc>
              <a:spcBef>
                <a:spcPts val="1000"/>
              </a:spcBef>
            </a:pPr>
            <a:r>
              <a:rPr sz="2000" spc="122" dirty="0">
                <a:solidFill>
                  <a:srgbClr val="FFFFFF"/>
                </a:solidFill>
                <a:latin typeface="Arial"/>
                <a:cs typeface="Arial"/>
              </a:rPr>
              <a:t>• </a:t>
            </a:r>
            <a:r>
              <a:rPr sz="2000" spc="-3" dirty="0">
                <a:solidFill>
                  <a:srgbClr val="FFFFFF"/>
                </a:solidFill>
                <a:latin typeface="Calibri"/>
                <a:cs typeface="Calibri"/>
              </a:rPr>
              <a:t>Ross copied legal headnotes to train an AI model for a</a:t>
            </a:r>
            <a:endParaRPr sz="2000">
              <a:latin typeface="Calibri"/>
              <a:cs typeface="Calibri"/>
            </a:endParaRPr>
          </a:p>
          <a:p>
            <a:pPr marL="314324">
              <a:lnSpc>
                <a:spcPts val="2160"/>
              </a:lnSpc>
              <a:spcBef>
                <a:spcPts val="108"/>
              </a:spcBef>
            </a:pPr>
            <a:r>
              <a:rPr sz="2000" spc="-3" dirty="0">
                <a:solidFill>
                  <a:srgbClr val="FFFFFF"/>
                </a:solidFill>
                <a:latin typeface="Calibri"/>
                <a:cs typeface="Calibri"/>
              </a:rPr>
              <a:t>legal-research engine that directly competed with one from</a:t>
            </a:r>
            <a:endParaRPr sz="2000">
              <a:latin typeface="Calibri"/>
              <a:cs typeface="Calibri"/>
            </a:endParaRPr>
          </a:p>
          <a:p>
            <a:pPr marL="314324">
              <a:lnSpc>
                <a:spcPts val="2160"/>
              </a:lnSpc>
            </a:pPr>
            <a:r>
              <a:rPr sz="2000" spc="-2" dirty="0">
                <a:solidFill>
                  <a:srgbClr val="FFFFFF"/>
                </a:solidFill>
                <a:latin typeface="Calibri"/>
                <a:cs typeface="Calibri"/>
              </a:rPr>
              <a:t>which the legal headnotes were copied</a:t>
            </a:r>
            <a:endParaRPr sz="2000">
              <a:latin typeface="Calibri"/>
              <a:cs typeface="Calibri"/>
            </a:endParaRPr>
          </a:p>
          <a:p>
            <a:pPr marL="123834">
              <a:lnSpc>
                <a:spcPct val="101725"/>
              </a:lnSpc>
              <a:spcBef>
                <a:spcPts val="610"/>
              </a:spcBef>
            </a:pPr>
            <a:r>
              <a:rPr sz="2000" spc="122" dirty="0">
                <a:solidFill>
                  <a:srgbClr val="FFFFFF"/>
                </a:solidFill>
                <a:latin typeface="Arial"/>
                <a:cs typeface="Arial"/>
              </a:rPr>
              <a:t>• </a:t>
            </a:r>
            <a:r>
              <a:rPr sz="2000" spc="-2" dirty="0">
                <a:solidFill>
                  <a:srgbClr val="FFFFFF"/>
                </a:solidFill>
                <a:latin typeface="Calibri"/>
                <a:cs typeface="Calibri"/>
              </a:rPr>
              <a:t>Output did not reproduce headnotes</a:t>
            </a:r>
            <a:endParaRPr sz="2000">
              <a:latin typeface="Calibri"/>
              <a:cs typeface="Calibri"/>
            </a:endParaRPr>
          </a:p>
          <a:p>
            <a:pPr marL="314324" marR="238665" indent="-190490">
              <a:lnSpc>
                <a:spcPts val="2160"/>
              </a:lnSpc>
              <a:spcBef>
                <a:spcPts val="1039"/>
              </a:spcBef>
            </a:pPr>
            <a:r>
              <a:rPr sz="2000" spc="122" dirty="0">
                <a:solidFill>
                  <a:srgbClr val="FFFFFF"/>
                </a:solidFill>
                <a:latin typeface="Arial"/>
                <a:cs typeface="Arial"/>
              </a:rPr>
              <a:t>• </a:t>
            </a:r>
            <a:r>
              <a:rPr sz="2000" spc="-2" dirty="0">
                <a:solidFill>
                  <a:srgbClr val="FFFFFF"/>
                </a:solidFill>
                <a:latin typeface="Calibri"/>
                <a:cs typeface="Calibri"/>
              </a:rPr>
              <a:t>Headnotes are a compilation and that the selection and arrangement of the headnotes met the minimal degree of creativity needed for copyright protection of the compilation – also found that each headnote is an individual, copyrightable work</a:t>
            </a:r>
            <a:endParaRPr sz="2000">
              <a:latin typeface="Calibri"/>
              <a:cs typeface="Calibri"/>
            </a:endParaRPr>
          </a:p>
          <a:p>
            <a:pPr marL="123834">
              <a:lnSpc>
                <a:spcPct val="101725"/>
              </a:lnSpc>
              <a:spcBef>
                <a:spcPts val="678"/>
              </a:spcBef>
            </a:pPr>
            <a:r>
              <a:rPr sz="2000" spc="122" dirty="0">
                <a:solidFill>
                  <a:srgbClr val="FFFFFF"/>
                </a:solidFill>
                <a:latin typeface="Arial"/>
                <a:cs typeface="Arial"/>
              </a:rPr>
              <a:t>• </a:t>
            </a:r>
            <a:r>
              <a:rPr sz="2000" spc="-5" dirty="0">
                <a:solidFill>
                  <a:srgbClr val="FFFFFF"/>
                </a:solidFill>
                <a:latin typeface="Calibri"/>
                <a:cs typeface="Calibri"/>
              </a:rPr>
              <a:t>Fair use?</a:t>
            </a:r>
            <a:endParaRPr sz="2000">
              <a:latin typeface="Calibri"/>
              <a:cs typeface="Calibri"/>
            </a:endParaRPr>
          </a:p>
          <a:p>
            <a:pPr marL="85724">
              <a:lnSpc>
                <a:spcPct val="101725"/>
              </a:lnSpc>
              <a:spcBef>
                <a:spcPts val="718"/>
              </a:spcBef>
            </a:pPr>
            <a:r>
              <a:rPr sz="2000" i="1" spc="-13" dirty="0">
                <a:solidFill>
                  <a:srgbClr val="FFFFFF"/>
                </a:solidFill>
                <a:latin typeface="Calibri"/>
                <a:cs typeface="Calibri"/>
              </a:rPr>
              <a:t>Thomson Reuters Enter. Ctr. GmbH &amp; W. Publ'g Corp. v. Ross</a:t>
            </a:r>
            <a:endParaRPr sz="2000">
              <a:latin typeface="Calibri"/>
              <a:cs typeface="Calibri"/>
            </a:endParaRPr>
          </a:p>
          <a:p>
            <a:pPr marL="85724">
              <a:lnSpc>
                <a:spcPts val="2160"/>
              </a:lnSpc>
              <a:spcBef>
                <a:spcPts val="108"/>
              </a:spcBef>
            </a:pPr>
            <a:r>
              <a:rPr sz="2000" i="1" spc="-2" dirty="0">
                <a:solidFill>
                  <a:srgbClr val="FFFFFF"/>
                </a:solidFill>
                <a:latin typeface="Calibri"/>
                <a:cs typeface="Calibri"/>
              </a:rPr>
              <a:t>Intelligence Inc</a:t>
            </a:r>
            <a:r>
              <a:rPr sz="2000" spc="-2" dirty="0">
                <a:solidFill>
                  <a:srgbClr val="FFFFFF"/>
                </a:solidFill>
                <a:latin typeface="Calibri"/>
                <a:cs typeface="Calibri"/>
              </a:rPr>
              <a:t>., 1:20-cv-613-SB (D. Del. Feb. 11, 2025).</a:t>
            </a:r>
            <a:endParaRPr sz="20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9" name="object 9"/>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11" name="object 11"/>
          <p:cNvSpPr/>
          <p:nvPr/>
        </p:nvSpPr>
        <p:spPr>
          <a:xfrm>
            <a:off x="7011014" y="6424612"/>
            <a:ext cx="2743200" cy="365124"/>
          </a:xfrm>
          <a:custGeom>
            <a:avLst/>
            <a:gdLst/>
            <a:ahLst/>
            <a:cxnLst/>
            <a:rect l="l" t="t" r="r" b="b"/>
            <a:pathLst>
              <a:path w="2743200" h="365124">
                <a:moveTo>
                  <a:pt x="0" y="0"/>
                </a:moveTo>
                <a:lnTo>
                  <a:pt x="2743200" y="0"/>
                </a:lnTo>
                <a:lnTo>
                  <a:pt x="2743200" y="365124"/>
                </a:lnTo>
                <a:lnTo>
                  <a:pt x="0" y="365124"/>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p:cNvSpPr/>
          <p:nvPr/>
        </p:nvSpPr>
        <p:spPr>
          <a:xfrm>
            <a:off x="0" y="1359639"/>
            <a:ext cx="12191999" cy="4581526"/>
          </a:xfrm>
          <a:custGeom>
            <a:avLst/>
            <a:gdLst/>
            <a:ahLst/>
            <a:cxnLst/>
            <a:rect l="l" t="t" r="r" b="b"/>
            <a:pathLst>
              <a:path w="12191999" h="4581526">
                <a:moveTo>
                  <a:pt x="0" y="0"/>
                </a:moveTo>
                <a:lnTo>
                  <a:pt x="12191999" y="0"/>
                </a:lnTo>
                <a:lnTo>
                  <a:pt x="12191999"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6" name="object 6"/>
          <p:cNvSpPr/>
          <p:nvPr/>
        </p:nvSpPr>
        <p:spPr>
          <a:xfrm>
            <a:off x="645160" y="1470025"/>
            <a:ext cx="10515600" cy="4351338"/>
          </a:xfrm>
          <a:custGeom>
            <a:avLst/>
            <a:gdLst/>
            <a:ahLst/>
            <a:cxnLst/>
            <a:rect l="l" t="t" r="r" b="b"/>
            <a:pathLst>
              <a:path w="10515600" h="4351338">
                <a:moveTo>
                  <a:pt x="0" y="0"/>
                </a:moveTo>
                <a:lnTo>
                  <a:pt x="10515600" y="0"/>
                </a:lnTo>
                <a:lnTo>
                  <a:pt x="10515600"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4" name="object 4"/>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sz="3600" b="1" i="1" spc="-106" dirty="0">
                <a:solidFill>
                  <a:schemeClr val="accent4">
                    <a:lumMod val="20000"/>
                    <a:lumOff val="80000"/>
                  </a:schemeClr>
                </a:solidFill>
                <a:latin typeface="Calibri"/>
                <a:cs typeface="Calibri"/>
              </a:rPr>
              <a:t>Thomson Reuters v. Ross </a:t>
            </a:r>
            <a:r>
              <a:rPr sz="3600" b="1" spc="0" dirty="0">
                <a:solidFill>
                  <a:srgbClr val="005596"/>
                </a:solidFill>
                <a:latin typeface="Calibri"/>
                <a:cs typeface="Calibri"/>
              </a:rPr>
              <a:t>	</a:t>
            </a:r>
            <a:endParaRPr sz="3600" dirty="0">
              <a:latin typeface="Calibri"/>
              <a:cs typeface="Calibri"/>
            </a:endParaRPr>
          </a:p>
        </p:txBody>
      </p:sp>
      <p:sp>
        <p:nvSpPr>
          <p:cNvPr id="2" name="object 2"/>
          <p:cNvSpPr txBox="1"/>
          <p:nvPr/>
        </p:nvSpPr>
        <p:spPr>
          <a:xfrm>
            <a:off x="645160" y="1405827"/>
            <a:ext cx="11089640" cy="4351338"/>
          </a:xfrm>
          <a:prstGeom prst="rect">
            <a:avLst/>
          </a:prstGeom>
        </p:spPr>
        <p:txBody>
          <a:bodyPr wrap="square" lIns="0" tIns="1468" rIns="0" bIns="0" rtlCol="0">
            <a:noAutofit/>
          </a:bodyPr>
          <a:lstStyle/>
          <a:p>
            <a:pPr>
              <a:lnSpc>
                <a:spcPts val="750"/>
              </a:lnSpc>
            </a:pPr>
            <a:endParaRPr sz="1400" dirty="0"/>
          </a:p>
          <a:p>
            <a:pPr marL="426839" indent="-285750">
              <a:buFont typeface="Arial" panose="020B0604020202020204" pitchFamily="34" charset="0"/>
              <a:buChar char="•"/>
            </a:pPr>
            <a:r>
              <a:rPr sz="1400" spc="0" dirty="0">
                <a:solidFill>
                  <a:srgbClr val="FFFFFF"/>
                </a:solidFill>
                <a:latin typeface="Calibri"/>
                <a:cs typeface="Calibri"/>
              </a:rPr>
              <a:t>The use's purpose and cha</a:t>
            </a:r>
            <a:r>
              <a:rPr sz="1400" spc="-34" dirty="0">
                <a:solidFill>
                  <a:srgbClr val="FFFFFF"/>
                </a:solidFill>
                <a:latin typeface="Calibri"/>
                <a:cs typeface="Calibri"/>
              </a:rPr>
              <a:t>r</a:t>
            </a:r>
            <a:r>
              <a:rPr sz="1400" spc="0" dirty="0">
                <a:solidFill>
                  <a:srgbClr val="FFFFFF"/>
                </a:solidFill>
                <a:latin typeface="Calibri"/>
                <a:cs typeface="Calibri"/>
              </a:rPr>
              <a:t>ac</a:t>
            </a:r>
            <a:r>
              <a:rPr sz="1400" spc="-19" dirty="0">
                <a:solidFill>
                  <a:srgbClr val="FFFFFF"/>
                </a:solidFill>
                <a:latin typeface="Calibri"/>
                <a:cs typeface="Calibri"/>
              </a:rPr>
              <a:t>t</a:t>
            </a:r>
            <a:r>
              <a:rPr sz="1400" spc="0" dirty="0">
                <a:solidFill>
                  <a:srgbClr val="FFFFFF"/>
                </a:solidFill>
                <a:latin typeface="Calibri"/>
                <a:cs typeface="Calibri"/>
              </a:rPr>
              <a:t>er </a:t>
            </a:r>
            <a:endParaRPr lang="en-US" sz="1400" dirty="0">
              <a:solidFill>
                <a:srgbClr val="FFFFFF"/>
              </a:solidFill>
              <a:latin typeface="Calibri"/>
              <a:cs typeface="Calibri"/>
            </a:endParaRPr>
          </a:p>
          <a:p>
            <a:pPr marL="884039" lvl="1" indent="-285750">
              <a:buFont typeface="Arial" panose="020B0604020202020204" pitchFamily="34" charset="0"/>
              <a:buChar char="•"/>
            </a:pPr>
            <a:r>
              <a:rPr lang="en-US" sz="1400" spc="0" dirty="0">
                <a:solidFill>
                  <a:srgbClr val="FFFFFF"/>
                </a:solidFill>
                <a:latin typeface="Calibri"/>
                <a:cs typeface="Calibri"/>
              </a:rPr>
              <a:t>T</a:t>
            </a:r>
            <a:r>
              <a:rPr sz="1400" spc="0" dirty="0">
                <a:solidFill>
                  <a:srgbClr val="FFFFFF"/>
                </a:solidFill>
                <a:latin typeface="Calibri"/>
                <a:cs typeface="Calibri"/>
              </a:rPr>
              <a:t>he use </a:t>
            </a:r>
            <a:r>
              <a:rPr sz="1400" spc="-19" dirty="0">
                <a:solidFill>
                  <a:srgbClr val="FFFFFF"/>
                </a:solidFill>
                <a:latin typeface="Calibri"/>
                <a:cs typeface="Calibri"/>
              </a:rPr>
              <a:t>w</a:t>
            </a:r>
            <a:r>
              <a:rPr sz="1400" spc="0" dirty="0">
                <a:solidFill>
                  <a:srgbClr val="FFFFFF"/>
                </a:solidFill>
                <a:latin typeface="Calibri"/>
                <a:cs typeface="Calibri"/>
              </a:rPr>
              <a:t>as </a:t>
            </a:r>
            <a:r>
              <a:rPr sz="1400" spc="-14" dirty="0">
                <a:solidFill>
                  <a:srgbClr val="FFFFFF"/>
                </a:solidFill>
                <a:latin typeface="Calibri"/>
                <a:cs typeface="Calibri"/>
              </a:rPr>
              <a:t>c</a:t>
            </a:r>
            <a:r>
              <a:rPr sz="1400" spc="0" dirty="0">
                <a:solidFill>
                  <a:srgbClr val="FFFFFF"/>
                </a:solidFill>
                <a:latin typeface="Calibri"/>
                <a:cs typeface="Calibri"/>
              </a:rPr>
              <a:t>omme</a:t>
            </a:r>
            <a:r>
              <a:rPr sz="1400" spc="-25" dirty="0">
                <a:solidFill>
                  <a:srgbClr val="FFFFFF"/>
                </a:solidFill>
                <a:latin typeface="Calibri"/>
                <a:cs typeface="Calibri"/>
              </a:rPr>
              <a:t>r</a:t>
            </a:r>
            <a:r>
              <a:rPr sz="1400" spc="0" dirty="0">
                <a:solidFill>
                  <a:srgbClr val="FFFFFF"/>
                </a:solidFill>
                <a:latin typeface="Calibri"/>
                <a:cs typeface="Calibri"/>
              </a:rPr>
              <a:t>cial and non-t</a:t>
            </a:r>
            <a:r>
              <a:rPr sz="1400" spc="-34" dirty="0">
                <a:solidFill>
                  <a:srgbClr val="FFFFFF"/>
                </a:solidFill>
                <a:latin typeface="Calibri"/>
                <a:cs typeface="Calibri"/>
              </a:rPr>
              <a:t>r</a:t>
            </a:r>
            <a:r>
              <a:rPr sz="1400" spc="0" dirty="0">
                <a:solidFill>
                  <a:srgbClr val="FFFFFF"/>
                </a:solidFill>
                <a:latin typeface="Calibri"/>
                <a:cs typeface="Calibri"/>
              </a:rPr>
              <a:t>an</a:t>
            </a:r>
            <a:r>
              <a:rPr sz="1400" spc="-14" dirty="0">
                <a:solidFill>
                  <a:srgbClr val="FFFFFF"/>
                </a:solidFill>
                <a:latin typeface="Calibri"/>
                <a:cs typeface="Calibri"/>
              </a:rPr>
              <a:t>s</a:t>
            </a:r>
            <a:r>
              <a:rPr sz="1400" spc="-34" dirty="0">
                <a:solidFill>
                  <a:srgbClr val="FFFFFF"/>
                </a:solidFill>
                <a:latin typeface="Calibri"/>
                <a:cs typeface="Calibri"/>
              </a:rPr>
              <a:t>f</a:t>
            </a:r>
            <a:r>
              <a:rPr sz="1400" spc="0" dirty="0">
                <a:solidFill>
                  <a:srgbClr val="FFFFFF"/>
                </a:solidFill>
                <a:latin typeface="Calibri"/>
                <a:cs typeface="Calibri"/>
              </a:rPr>
              <a:t>orm</a:t>
            </a:r>
            <a:r>
              <a:rPr sz="1400" spc="-14" dirty="0">
                <a:solidFill>
                  <a:srgbClr val="FFFFFF"/>
                </a:solidFill>
                <a:latin typeface="Calibri"/>
                <a:cs typeface="Calibri"/>
              </a:rPr>
              <a:t>a</a:t>
            </a:r>
            <a:r>
              <a:rPr sz="1400" spc="0" dirty="0">
                <a:solidFill>
                  <a:srgbClr val="FFFFFF"/>
                </a:solidFill>
                <a:latin typeface="Calibri"/>
                <a:cs typeface="Calibri"/>
              </a:rPr>
              <a:t>ti</a:t>
            </a:r>
            <a:r>
              <a:rPr sz="1400" spc="-14" dirty="0">
                <a:solidFill>
                  <a:srgbClr val="FFFFFF"/>
                </a:solidFill>
                <a:latin typeface="Calibri"/>
                <a:cs typeface="Calibri"/>
              </a:rPr>
              <a:t>v</a:t>
            </a:r>
            <a:r>
              <a:rPr sz="1400" spc="0" dirty="0">
                <a:solidFill>
                  <a:srgbClr val="FFFFFF"/>
                </a:solidFill>
                <a:latin typeface="Calibri"/>
                <a:cs typeface="Calibri"/>
              </a:rPr>
              <a:t>e; used headno</a:t>
            </a:r>
            <a:r>
              <a:rPr sz="1400" spc="-19" dirty="0">
                <a:solidFill>
                  <a:srgbClr val="FFFFFF"/>
                </a:solidFill>
                <a:latin typeface="Calibri"/>
                <a:cs typeface="Calibri"/>
              </a:rPr>
              <a:t>t</a:t>
            </a:r>
            <a:r>
              <a:rPr sz="1400" spc="0" dirty="0">
                <a:solidFill>
                  <a:srgbClr val="FFFFFF"/>
                </a:solidFill>
                <a:latin typeface="Calibri"/>
                <a:cs typeface="Calibri"/>
              </a:rPr>
              <a:t>es as AI</a:t>
            </a:r>
            <a:r>
              <a:rPr lang="en-US" sz="1400" dirty="0">
                <a:latin typeface="Calibri"/>
                <a:cs typeface="Calibri"/>
              </a:rPr>
              <a:t> </a:t>
            </a:r>
            <a:r>
              <a:rPr sz="1400" spc="-5" dirty="0">
                <a:solidFill>
                  <a:srgbClr val="FFFFFF"/>
                </a:solidFill>
                <a:latin typeface="Calibri"/>
                <a:cs typeface="Calibri"/>
              </a:rPr>
              <a:t>data to create a competing tool. This factor favor</a:t>
            </a:r>
            <a:r>
              <a:rPr lang="en-US" sz="1400" spc="-5" dirty="0">
                <a:solidFill>
                  <a:srgbClr val="FFFFFF"/>
                </a:solidFill>
                <a:latin typeface="Calibri"/>
                <a:cs typeface="Calibri"/>
              </a:rPr>
              <a:t>s </a:t>
            </a:r>
            <a:r>
              <a:rPr sz="1400" spc="-5" dirty="0">
                <a:solidFill>
                  <a:srgbClr val="FFFFFF"/>
                </a:solidFill>
                <a:latin typeface="Calibri"/>
                <a:cs typeface="Calibri"/>
              </a:rPr>
              <a:t>no fair use</a:t>
            </a:r>
            <a:endParaRPr sz="1400" dirty="0">
              <a:latin typeface="Calibri"/>
              <a:cs typeface="Calibri"/>
            </a:endParaRPr>
          </a:p>
          <a:p>
            <a:pPr marL="428624" marR="145822" indent="-287535">
              <a:spcBef>
                <a:spcPts val="1145"/>
              </a:spcBef>
              <a:buFont typeface="Arial" panose="020B0604020202020204" pitchFamily="34" charset="0"/>
              <a:buChar char="•"/>
              <a:tabLst>
                <a:tab pos="419100" algn="l"/>
              </a:tabLst>
            </a:pPr>
            <a:r>
              <a:rPr sz="1400" spc="0" dirty="0">
                <a:solidFill>
                  <a:srgbClr val="FFFFFF"/>
                </a:solidFill>
                <a:latin typeface="Calibri"/>
                <a:cs typeface="Calibri"/>
              </a:rPr>
              <a:t>N</a:t>
            </a:r>
            <a:r>
              <a:rPr sz="1400" spc="-14" dirty="0">
                <a:solidFill>
                  <a:srgbClr val="FFFFFF"/>
                </a:solidFill>
                <a:latin typeface="Calibri"/>
                <a:cs typeface="Calibri"/>
              </a:rPr>
              <a:t>a</a:t>
            </a:r>
            <a:r>
              <a:rPr sz="1400" spc="0" dirty="0">
                <a:solidFill>
                  <a:srgbClr val="FFFFFF"/>
                </a:solidFill>
                <a:latin typeface="Calibri"/>
                <a:cs typeface="Calibri"/>
              </a:rPr>
              <a:t>tu</a:t>
            </a:r>
            <a:r>
              <a:rPr sz="1400" spc="-25" dirty="0">
                <a:solidFill>
                  <a:srgbClr val="FFFFFF"/>
                </a:solidFill>
                <a:latin typeface="Calibri"/>
                <a:cs typeface="Calibri"/>
              </a:rPr>
              <a:t>r</a:t>
            </a:r>
            <a:r>
              <a:rPr sz="1400" spc="0" dirty="0">
                <a:solidFill>
                  <a:srgbClr val="FFFFFF"/>
                </a:solidFill>
                <a:latin typeface="Calibri"/>
                <a:cs typeface="Calibri"/>
              </a:rPr>
              <a:t>e of the original </a:t>
            </a:r>
            <a:r>
              <a:rPr sz="1400" spc="-14" dirty="0">
                <a:solidFill>
                  <a:srgbClr val="FFFFFF"/>
                </a:solidFill>
                <a:latin typeface="Calibri"/>
                <a:cs typeface="Calibri"/>
              </a:rPr>
              <a:t>w</a:t>
            </a:r>
            <a:r>
              <a:rPr sz="1400" spc="0" dirty="0">
                <a:solidFill>
                  <a:srgbClr val="FFFFFF"/>
                </a:solidFill>
                <a:latin typeface="Calibri"/>
                <a:cs typeface="Calibri"/>
              </a:rPr>
              <a:t>ork</a:t>
            </a:r>
            <a:endParaRPr lang="en-US" sz="1400" spc="0" dirty="0">
              <a:solidFill>
                <a:srgbClr val="FFFFFF"/>
              </a:solidFill>
              <a:latin typeface="Calibri"/>
              <a:cs typeface="Calibri"/>
            </a:endParaRPr>
          </a:p>
          <a:p>
            <a:pPr marL="885824" marR="145822" lvl="1" indent="-287535">
              <a:spcBef>
                <a:spcPts val="1145"/>
              </a:spcBef>
              <a:buFont typeface="Arial" panose="020B0604020202020204" pitchFamily="34" charset="0"/>
              <a:buChar char="•"/>
              <a:tabLst>
                <a:tab pos="419100" algn="l"/>
              </a:tabLst>
            </a:pPr>
            <a:r>
              <a:rPr sz="1400" spc="0" dirty="0">
                <a:solidFill>
                  <a:srgbClr val="FFFFFF"/>
                </a:solidFill>
                <a:latin typeface="Calibri"/>
                <a:cs typeface="Calibri"/>
              </a:rPr>
              <a:t>Headno</a:t>
            </a:r>
            <a:r>
              <a:rPr sz="1400" spc="-19" dirty="0">
                <a:solidFill>
                  <a:srgbClr val="FFFFFF"/>
                </a:solidFill>
                <a:latin typeface="Calibri"/>
                <a:cs typeface="Calibri"/>
              </a:rPr>
              <a:t>t</a:t>
            </a:r>
            <a:r>
              <a:rPr sz="1400" spc="0" dirty="0">
                <a:solidFill>
                  <a:srgbClr val="FFFFFF"/>
                </a:solidFill>
                <a:latin typeface="Calibri"/>
                <a:cs typeface="Calibri"/>
              </a:rPr>
              <a:t>es m</a:t>
            </a:r>
            <a:r>
              <a:rPr sz="1400" spc="-9" dirty="0">
                <a:solidFill>
                  <a:srgbClr val="FFFFFF"/>
                </a:solidFill>
                <a:latin typeface="Calibri"/>
                <a:cs typeface="Calibri"/>
              </a:rPr>
              <a:t>e</a:t>
            </a:r>
            <a:r>
              <a:rPr sz="1400" spc="0" dirty="0">
                <a:solidFill>
                  <a:srgbClr val="FFFFFF"/>
                </a:solidFill>
                <a:latin typeface="Calibri"/>
                <a:cs typeface="Calibri"/>
              </a:rPr>
              <a:t>t minimal </a:t>
            </a:r>
            <a:r>
              <a:rPr sz="1400" spc="-25" dirty="0">
                <a:solidFill>
                  <a:srgbClr val="FFFFFF"/>
                </a:solidFill>
                <a:latin typeface="Calibri"/>
                <a:cs typeface="Calibri"/>
              </a:rPr>
              <a:t>r</a:t>
            </a:r>
            <a:r>
              <a:rPr sz="1400" spc="0" dirty="0">
                <a:solidFill>
                  <a:srgbClr val="FFFFFF"/>
                </a:solidFill>
                <a:latin typeface="Calibri"/>
                <a:cs typeface="Calibri"/>
              </a:rPr>
              <a:t>equi</a:t>
            </a:r>
            <a:r>
              <a:rPr sz="1400" spc="-25" dirty="0">
                <a:solidFill>
                  <a:srgbClr val="FFFFFF"/>
                </a:solidFill>
                <a:latin typeface="Calibri"/>
                <a:cs typeface="Calibri"/>
              </a:rPr>
              <a:t>r</a:t>
            </a:r>
            <a:r>
              <a:rPr sz="1400" spc="0" dirty="0">
                <a:solidFill>
                  <a:srgbClr val="FFFFFF"/>
                </a:solidFill>
                <a:latin typeface="Calibri"/>
                <a:cs typeface="Calibri"/>
              </a:rPr>
              <a:t>ed but not th</a:t>
            </a:r>
            <a:r>
              <a:rPr sz="1400" spc="-14" dirty="0">
                <a:solidFill>
                  <a:srgbClr val="FFFFFF"/>
                </a:solidFill>
                <a:latin typeface="Calibri"/>
                <a:cs typeface="Calibri"/>
              </a:rPr>
              <a:t>a</a:t>
            </a:r>
            <a:r>
              <a:rPr sz="1400" spc="0" dirty="0">
                <a:solidFill>
                  <a:srgbClr val="FFFFFF"/>
                </a:solidFill>
                <a:latin typeface="Calibri"/>
                <a:cs typeface="Calibri"/>
              </a:rPr>
              <a:t>t c</a:t>
            </a:r>
            <a:r>
              <a:rPr sz="1400" spc="-25" dirty="0">
                <a:solidFill>
                  <a:srgbClr val="FFFFFF"/>
                </a:solidFill>
                <a:latin typeface="Calibri"/>
                <a:cs typeface="Calibri"/>
              </a:rPr>
              <a:t>r</a:t>
            </a:r>
            <a:r>
              <a:rPr sz="1400" spc="0" dirty="0">
                <a:solidFill>
                  <a:srgbClr val="FFFFFF"/>
                </a:solidFill>
                <a:latin typeface="Calibri"/>
                <a:cs typeface="Calibri"/>
              </a:rPr>
              <a:t>e</a:t>
            </a:r>
            <a:r>
              <a:rPr sz="1400" spc="-14" dirty="0">
                <a:solidFill>
                  <a:srgbClr val="FFFFFF"/>
                </a:solidFill>
                <a:latin typeface="Calibri"/>
                <a:cs typeface="Calibri"/>
              </a:rPr>
              <a:t>a</a:t>
            </a:r>
            <a:r>
              <a:rPr sz="1400" spc="0" dirty="0">
                <a:solidFill>
                  <a:srgbClr val="FFFFFF"/>
                </a:solidFill>
                <a:latin typeface="Calibri"/>
                <a:cs typeface="Calibri"/>
              </a:rPr>
              <a:t>ti</a:t>
            </a:r>
            <a:r>
              <a:rPr sz="1400" spc="-14" dirty="0">
                <a:solidFill>
                  <a:srgbClr val="FFFFFF"/>
                </a:solidFill>
                <a:latin typeface="Calibri"/>
                <a:cs typeface="Calibri"/>
              </a:rPr>
              <a:t>v</a:t>
            </a:r>
            <a:r>
              <a:rPr sz="1400" spc="0" dirty="0">
                <a:solidFill>
                  <a:srgbClr val="FFFFFF"/>
                </a:solidFill>
                <a:latin typeface="Calibri"/>
                <a:cs typeface="Calibri"/>
              </a:rPr>
              <a:t>e. This </a:t>
            </a:r>
            <a:r>
              <a:rPr sz="1400" spc="-34" dirty="0">
                <a:solidFill>
                  <a:srgbClr val="FFFFFF"/>
                </a:solidFill>
                <a:latin typeface="Calibri"/>
                <a:cs typeface="Calibri"/>
              </a:rPr>
              <a:t>f</a:t>
            </a:r>
            <a:r>
              <a:rPr sz="1400" spc="0" dirty="0">
                <a:solidFill>
                  <a:srgbClr val="FFFFFF"/>
                </a:solidFill>
                <a:latin typeface="Calibri"/>
                <a:cs typeface="Calibri"/>
              </a:rPr>
              <a:t>ac</a:t>
            </a:r>
            <a:r>
              <a:rPr sz="1400" spc="-14" dirty="0">
                <a:solidFill>
                  <a:srgbClr val="FFFFFF"/>
                </a:solidFill>
                <a:latin typeface="Calibri"/>
                <a:cs typeface="Calibri"/>
              </a:rPr>
              <a:t>t</a:t>
            </a:r>
            <a:r>
              <a:rPr sz="1400" spc="0" dirty="0">
                <a:solidFill>
                  <a:srgbClr val="FFFFFF"/>
                </a:solidFill>
                <a:latin typeface="Calibri"/>
                <a:cs typeface="Calibri"/>
              </a:rPr>
              <a:t>or </a:t>
            </a:r>
            <a:r>
              <a:rPr sz="1400" spc="-34" dirty="0">
                <a:solidFill>
                  <a:srgbClr val="FFFFFF"/>
                </a:solidFill>
                <a:latin typeface="Calibri"/>
                <a:cs typeface="Calibri"/>
              </a:rPr>
              <a:t>f</a:t>
            </a:r>
            <a:r>
              <a:rPr sz="1400" spc="-29" dirty="0">
                <a:solidFill>
                  <a:srgbClr val="FFFFFF"/>
                </a:solidFill>
                <a:latin typeface="Calibri"/>
                <a:cs typeface="Calibri"/>
              </a:rPr>
              <a:t>a</a:t>
            </a:r>
            <a:r>
              <a:rPr sz="1400" spc="-14" dirty="0">
                <a:solidFill>
                  <a:srgbClr val="FFFFFF"/>
                </a:solidFill>
                <a:latin typeface="Calibri"/>
                <a:cs typeface="Calibri"/>
              </a:rPr>
              <a:t>v</a:t>
            </a:r>
            <a:r>
              <a:rPr sz="1400" spc="0" dirty="0">
                <a:solidFill>
                  <a:srgbClr val="FFFFFF"/>
                </a:solidFill>
                <a:latin typeface="Calibri"/>
                <a:cs typeface="Calibri"/>
              </a:rPr>
              <a:t>or</a:t>
            </a:r>
            <a:r>
              <a:rPr lang="en-US" sz="1400" spc="0" dirty="0">
                <a:solidFill>
                  <a:srgbClr val="FFFFFF"/>
                </a:solidFill>
                <a:latin typeface="Calibri"/>
                <a:cs typeface="Calibri"/>
              </a:rPr>
              <a:t>s</a:t>
            </a:r>
            <a:r>
              <a:rPr sz="1400" spc="0" dirty="0">
                <a:solidFill>
                  <a:srgbClr val="FFFFFF"/>
                </a:solidFill>
                <a:latin typeface="Calibri"/>
                <a:cs typeface="Calibri"/>
              </a:rPr>
              <a:t> </a:t>
            </a:r>
            <a:r>
              <a:rPr sz="1400" spc="-34" dirty="0">
                <a:solidFill>
                  <a:srgbClr val="FFFFFF"/>
                </a:solidFill>
                <a:latin typeface="Calibri"/>
                <a:cs typeface="Calibri"/>
              </a:rPr>
              <a:t>f</a:t>
            </a:r>
            <a:r>
              <a:rPr sz="1400" spc="0" dirty="0">
                <a:solidFill>
                  <a:srgbClr val="FFFFFF"/>
                </a:solidFill>
                <a:latin typeface="Calibri"/>
                <a:cs typeface="Calibri"/>
              </a:rPr>
              <a:t>air use</a:t>
            </a:r>
            <a:r>
              <a:rPr lang="en-US" sz="1400" spc="0" dirty="0">
                <a:solidFill>
                  <a:srgbClr val="FFFFFF"/>
                </a:solidFill>
                <a:latin typeface="Calibri"/>
                <a:cs typeface="Calibri"/>
              </a:rPr>
              <a:t>.</a:t>
            </a:r>
            <a:endParaRPr sz="1400" dirty="0">
              <a:latin typeface="Calibri"/>
              <a:cs typeface="Calibri"/>
            </a:endParaRPr>
          </a:p>
          <a:p>
            <a:pPr marL="428624" marR="331674" indent="-287535">
              <a:spcBef>
                <a:spcPts val="1204"/>
              </a:spcBef>
              <a:buFont typeface="Arial" panose="020B0604020202020204" pitchFamily="34" charset="0"/>
              <a:buChar char="•"/>
              <a:tabLst>
                <a:tab pos="419100" algn="l"/>
              </a:tabLst>
            </a:pPr>
            <a:r>
              <a:rPr sz="1400" spc="0" dirty="0">
                <a:solidFill>
                  <a:srgbClr val="FFFFFF"/>
                </a:solidFill>
                <a:latin typeface="Calibri"/>
                <a:cs typeface="Calibri"/>
              </a:rPr>
              <a:t>Amou</a:t>
            </a:r>
            <a:r>
              <a:rPr sz="1400" spc="-14" dirty="0">
                <a:solidFill>
                  <a:srgbClr val="FFFFFF"/>
                </a:solidFill>
                <a:latin typeface="Calibri"/>
                <a:cs typeface="Calibri"/>
              </a:rPr>
              <a:t>n</a:t>
            </a:r>
            <a:r>
              <a:rPr sz="1400" spc="0" dirty="0">
                <a:solidFill>
                  <a:srgbClr val="FFFFFF"/>
                </a:solidFill>
                <a:latin typeface="Calibri"/>
                <a:cs typeface="Calibri"/>
              </a:rPr>
              <a:t>t of </a:t>
            </a:r>
            <a:r>
              <a:rPr sz="1400" spc="-14" dirty="0">
                <a:solidFill>
                  <a:srgbClr val="FFFFFF"/>
                </a:solidFill>
                <a:latin typeface="Calibri"/>
                <a:cs typeface="Calibri"/>
              </a:rPr>
              <a:t>w</a:t>
            </a:r>
            <a:r>
              <a:rPr sz="1400" spc="0" dirty="0">
                <a:solidFill>
                  <a:srgbClr val="FFFFFF"/>
                </a:solidFill>
                <a:latin typeface="Calibri"/>
                <a:cs typeface="Calibri"/>
              </a:rPr>
              <a:t>ork used and h</a:t>
            </a:r>
            <a:r>
              <a:rPr sz="1400" spc="-4" dirty="0">
                <a:solidFill>
                  <a:srgbClr val="FFFFFF"/>
                </a:solidFill>
                <a:latin typeface="Calibri"/>
                <a:cs typeface="Calibri"/>
              </a:rPr>
              <a:t>o</a:t>
            </a:r>
            <a:r>
              <a:rPr sz="1400" spc="0" dirty="0">
                <a:solidFill>
                  <a:srgbClr val="FFFFFF"/>
                </a:solidFill>
                <a:latin typeface="Calibri"/>
                <a:cs typeface="Calibri"/>
              </a:rPr>
              <a:t>w su</a:t>
            </a:r>
            <a:r>
              <a:rPr sz="1400" spc="-4" dirty="0">
                <a:solidFill>
                  <a:srgbClr val="FFFFFF"/>
                </a:solidFill>
                <a:latin typeface="Calibri"/>
                <a:cs typeface="Calibri"/>
              </a:rPr>
              <a:t>b</a:t>
            </a:r>
            <a:r>
              <a:rPr sz="1400" spc="-19" dirty="0">
                <a:solidFill>
                  <a:srgbClr val="FFFFFF"/>
                </a:solidFill>
                <a:latin typeface="Calibri"/>
                <a:cs typeface="Calibri"/>
              </a:rPr>
              <a:t>st</a:t>
            </a:r>
            <a:r>
              <a:rPr sz="1400" spc="0" dirty="0">
                <a:solidFill>
                  <a:srgbClr val="FFFFFF"/>
                </a:solidFill>
                <a:latin typeface="Calibri"/>
                <a:cs typeface="Calibri"/>
              </a:rPr>
              <a:t>a</a:t>
            </a:r>
            <a:r>
              <a:rPr sz="1400" spc="-14" dirty="0">
                <a:solidFill>
                  <a:srgbClr val="FFFFFF"/>
                </a:solidFill>
                <a:latin typeface="Calibri"/>
                <a:cs typeface="Calibri"/>
              </a:rPr>
              <a:t>n</a:t>
            </a:r>
            <a:r>
              <a:rPr sz="1400" spc="0" dirty="0">
                <a:solidFill>
                  <a:srgbClr val="FFFFFF"/>
                </a:solidFill>
                <a:latin typeface="Calibri"/>
                <a:cs typeface="Calibri"/>
              </a:rPr>
              <a:t>tial </a:t>
            </a:r>
            <a:r>
              <a:rPr sz="1400" spc="-25" dirty="0">
                <a:solidFill>
                  <a:srgbClr val="FFFFFF"/>
                </a:solidFill>
                <a:latin typeface="Calibri"/>
                <a:cs typeface="Calibri"/>
              </a:rPr>
              <a:t>r</a:t>
            </a:r>
            <a:r>
              <a:rPr sz="1400" spc="0" dirty="0">
                <a:solidFill>
                  <a:srgbClr val="FFFFFF"/>
                </a:solidFill>
                <a:latin typeface="Calibri"/>
                <a:cs typeface="Calibri"/>
              </a:rPr>
              <a:t>el</a:t>
            </a:r>
            <a:r>
              <a:rPr sz="1400" spc="-14" dirty="0">
                <a:solidFill>
                  <a:srgbClr val="FFFFFF"/>
                </a:solidFill>
                <a:latin typeface="Calibri"/>
                <a:cs typeface="Calibri"/>
              </a:rPr>
              <a:t>a</a:t>
            </a:r>
            <a:r>
              <a:rPr sz="1400" spc="0" dirty="0">
                <a:solidFill>
                  <a:srgbClr val="FFFFFF"/>
                </a:solidFill>
                <a:latin typeface="Calibri"/>
                <a:cs typeface="Calibri"/>
              </a:rPr>
              <a:t>ti</a:t>
            </a:r>
            <a:r>
              <a:rPr sz="1400" spc="-14" dirty="0">
                <a:solidFill>
                  <a:srgbClr val="FFFFFF"/>
                </a:solidFill>
                <a:latin typeface="Calibri"/>
                <a:cs typeface="Calibri"/>
              </a:rPr>
              <a:t>v</a:t>
            </a:r>
            <a:r>
              <a:rPr sz="1400" spc="0" dirty="0">
                <a:solidFill>
                  <a:srgbClr val="FFFFFF"/>
                </a:solidFill>
                <a:latin typeface="Calibri"/>
                <a:cs typeface="Calibri"/>
              </a:rPr>
              <a:t>e </a:t>
            </a:r>
            <a:r>
              <a:rPr sz="1400" spc="-14" dirty="0">
                <a:solidFill>
                  <a:srgbClr val="FFFFFF"/>
                </a:solidFill>
                <a:latin typeface="Calibri"/>
                <a:cs typeface="Calibri"/>
              </a:rPr>
              <a:t>t</a:t>
            </a:r>
            <a:r>
              <a:rPr sz="1400" spc="0" dirty="0">
                <a:solidFill>
                  <a:srgbClr val="FFFFFF"/>
                </a:solidFill>
                <a:latin typeface="Calibri"/>
                <a:cs typeface="Calibri"/>
              </a:rPr>
              <a:t>o the whole</a:t>
            </a:r>
            <a:endParaRPr lang="en-US" sz="1400" spc="0" dirty="0">
              <a:solidFill>
                <a:srgbClr val="FFFFFF"/>
              </a:solidFill>
              <a:latin typeface="Calibri"/>
              <a:cs typeface="Calibri"/>
            </a:endParaRPr>
          </a:p>
          <a:p>
            <a:pPr marL="885824" marR="331674" lvl="1" indent="-287535">
              <a:spcBef>
                <a:spcPts val="1204"/>
              </a:spcBef>
              <a:buFont typeface="Arial" panose="020B0604020202020204" pitchFamily="34" charset="0"/>
              <a:buChar char="•"/>
              <a:tabLst>
                <a:tab pos="419100" algn="l"/>
              </a:tabLst>
            </a:pPr>
            <a:r>
              <a:rPr sz="1400" spc="-34" dirty="0">
                <a:solidFill>
                  <a:srgbClr val="FFFFFF"/>
                </a:solidFill>
                <a:latin typeface="Calibri"/>
                <a:cs typeface="Calibri"/>
              </a:rPr>
              <a:t>R</a:t>
            </a:r>
            <a:r>
              <a:rPr sz="1400" spc="0" dirty="0">
                <a:solidFill>
                  <a:srgbClr val="FFFFFF"/>
                </a:solidFill>
                <a:latin typeface="Calibri"/>
                <a:cs typeface="Calibri"/>
              </a:rPr>
              <a:t>oss</a:t>
            </a:r>
            <a:r>
              <a:rPr sz="1400" spc="-109" dirty="0">
                <a:solidFill>
                  <a:srgbClr val="FFFFFF"/>
                </a:solidFill>
                <a:latin typeface="Calibri"/>
                <a:cs typeface="Calibri"/>
              </a:rPr>
              <a:t>’</a:t>
            </a:r>
            <a:r>
              <a:rPr sz="1400" spc="0" dirty="0">
                <a:solidFill>
                  <a:srgbClr val="FFFFFF"/>
                </a:solidFill>
                <a:latin typeface="Calibri"/>
                <a:cs typeface="Calibri"/>
              </a:rPr>
              <a:t>s</a:t>
            </a:r>
            <a:r>
              <a:rPr sz="1400" spc="39" dirty="0">
                <a:solidFill>
                  <a:srgbClr val="FFFFFF"/>
                </a:solidFill>
                <a:latin typeface="Calibri"/>
                <a:cs typeface="Calibri"/>
              </a:rPr>
              <a:t> </a:t>
            </a:r>
            <a:r>
              <a:rPr sz="1400" b="1" spc="0" dirty="0">
                <a:solidFill>
                  <a:srgbClr val="FFFFFF"/>
                </a:solidFill>
                <a:latin typeface="Calibri"/>
                <a:cs typeface="Calibri"/>
              </a:rPr>
              <a:t>output</a:t>
            </a:r>
            <a:r>
              <a:rPr sz="1400" b="1" spc="4" dirty="0">
                <a:solidFill>
                  <a:srgbClr val="FFFFFF"/>
                </a:solidFill>
                <a:latin typeface="Calibri"/>
                <a:cs typeface="Calibri"/>
              </a:rPr>
              <a:t> </a:t>
            </a:r>
            <a:r>
              <a:rPr sz="1400" spc="-14" dirty="0">
                <a:solidFill>
                  <a:srgbClr val="FFFFFF"/>
                </a:solidFill>
                <a:latin typeface="Calibri"/>
                <a:cs typeface="Calibri"/>
              </a:rPr>
              <a:t>t</a:t>
            </a:r>
            <a:r>
              <a:rPr sz="1400" spc="0" dirty="0">
                <a:solidFill>
                  <a:srgbClr val="FFFFFF"/>
                </a:solidFill>
                <a:latin typeface="Calibri"/>
                <a:cs typeface="Calibri"/>
              </a:rPr>
              <a:t>o an end user does not include a headno</a:t>
            </a:r>
            <a:r>
              <a:rPr sz="1400" spc="-19" dirty="0">
                <a:solidFill>
                  <a:srgbClr val="FFFFFF"/>
                </a:solidFill>
                <a:latin typeface="Calibri"/>
                <a:cs typeface="Calibri"/>
              </a:rPr>
              <a:t>t</a:t>
            </a:r>
            <a:r>
              <a:rPr sz="1400" spc="0" dirty="0">
                <a:solidFill>
                  <a:srgbClr val="FFFFFF"/>
                </a:solidFill>
                <a:latin typeface="Calibri"/>
                <a:cs typeface="Calibri"/>
              </a:rPr>
              <a:t>e. </a:t>
            </a:r>
            <a:endParaRPr lang="en-US" sz="1400" spc="0" dirty="0">
              <a:solidFill>
                <a:srgbClr val="FFFFFF"/>
              </a:solidFill>
              <a:latin typeface="Calibri"/>
              <a:cs typeface="Calibri"/>
            </a:endParaRPr>
          </a:p>
          <a:p>
            <a:pPr marL="885824" marR="331674" lvl="1" indent="-287535">
              <a:spcBef>
                <a:spcPts val="1204"/>
              </a:spcBef>
              <a:buFont typeface="Arial" panose="020B0604020202020204" pitchFamily="34" charset="0"/>
              <a:buChar char="•"/>
              <a:tabLst>
                <a:tab pos="419100" algn="l"/>
              </a:tabLst>
            </a:pPr>
            <a:r>
              <a:rPr sz="1400" spc="0" dirty="0">
                <a:solidFill>
                  <a:srgbClr val="FFFFFF"/>
                </a:solidFill>
                <a:latin typeface="Calibri"/>
                <a:cs typeface="Calibri"/>
              </a:rPr>
              <a:t>Wh</a:t>
            </a:r>
            <a:r>
              <a:rPr sz="1400" spc="-14" dirty="0">
                <a:solidFill>
                  <a:srgbClr val="FFFFFF"/>
                </a:solidFill>
                <a:latin typeface="Calibri"/>
                <a:cs typeface="Calibri"/>
              </a:rPr>
              <a:t>a</a:t>
            </a:r>
            <a:r>
              <a:rPr sz="1400" spc="0" dirty="0">
                <a:solidFill>
                  <a:srgbClr val="FFFFFF"/>
                </a:solidFill>
                <a:latin typeface="Calibri"/>
                <a:cs typeface="Calibri"/>
              </a:rPr>
              <a:t>t m</a:t>
            </a:r>
            <a:r>
              <a:rPr sz="1400" spc="-14" dirty="0">
                <a:solidFill>
                  <a:srgbClr val="FFFFFF"/>
                </a:solidFill>
                <a:latin typeface="Calibri"/>
                <a:cs typeface="Calibri"/>
              </a:rPr>
              <a:t>a</a:t>
            </a:r>
            <a:r>
              <a:rPr sz="1400" spc="-25" dirty="0">
                <a:solidFill>
                  <a:srgbClr val="FFFFFF"/>
                </a:solidFill>
                <a:latin typeface="Calibri"/>
                <a:cs typeface="Calibri"/>
              </a:rPr>
              <a:t>t</a:t>
            </a:r>
            <a:r>
              <a:rPr sz="1400" spc="-19" dirty="0">
                <a:solidFill>
                  <a:srgbClr val="FFFFFF"/>
                </a:solidFill>
                <a:latin typeface="Calibri"/>
                <a:cs typeface="Calibri"/>
              </a:rPr>
              <a:t>t</a:t>
            </a:r>
            <a:r>
              <a:rPr sz="1400" spc="0" dirty="0">
                <a:solidFill>
                  <a:srgbClr val="FFFFFF"/>
                </a:solidFill>
                <a:latin typeface="Calibri"/>
                <a:cs typeface="Calibri"/>
              </a:rPr>
              <a:t>e</a:t>
            </a:r>
            <a:r>
              <a:rPr sz="1400" spc="-29" dirty="0">
                <a:solidFill>
                  <a:srgbClr val="FFFFFF"/>
                </a:solidFill>
                <a:latin typeface="Calibri"/>
                <a:cs typeface="Calibri"/>
              </a:rPr>
              <a:t>r</a:t>
            </a:r>
            <a:r>
              <a:rPr sz="1400" spc="0" dirty="0">
                <a:solidFill>
                  <a:srgbClr val="FFFFFF"/>
                </a:solidFill>
                <a:latin typeface="Calibri"/>
                <a:cs typeface="Calibri"/>
              </a:rPr>
              <a:t>s is not “the amou</a:t>
            </a:r>
            <a:r>
              <a:rPr sz="1400" spc="-14" dirty="0">
                <a:solidFill>
                  <a:srgbClr val="FFFFFF"/>
                </a:solidFill>
                <a:latin typeface="Calibri"/>
                <a:cs typeface="Calibri"/>
              </a:rPr>
              <a:t>n</a:t>
            </a:r>
            <a:r>
              <a:rPr sz="1400" spc="0" dirty="0">
                <a:solidFill>
                  <a:srgbClr val="FFFFFF"/>
                </a:solidFill>
                <a:latin typeface="Calibri"/>
                <a:cs typeface="Calibri"/>
              </a:rPr>
              <a:t>t and su</a:t>
            </a:r>
            <a:r>
              <a:rPr sz="1400" spc="-4" dirty="0">
                <a:solidFill>
                  <a:srgbClr val="FFFFFF"/>
                </a:solidFill>
                <a:latin typeface="Calibri"/>
                <a:cs typeface="Calibri"/>
              </a:rPr>
              <a:t>b</a:t>
            </a:r>
            <a:r>
              <a:rPr sz="1400" spc="-19" dirty="0">
                <a:solidFill>
                  <a:srgbClr val="FFFFFF"/>
                </a:solidFill>
                <a:latin typeface="Calibri"/>
                <a:cs typeface="Calibri"/>
              </a:rPr>
              <a:t>st</a:t>
            </a:r>
            <a:r>
              <a:rPr sz="1400" spc="0" dirty="0">
                <a:solidFill>
                  <a:srgbClr val="FFFFFF"/>
                </a:solidFill>
                <a:latin typeface="Calibri"/>
                <a:cs typeface="Calibri"/>
              </a:rPr>
              <a:t>a</a:t>
            </a:r>
            <a:r>
              <a:rPr sz="1400" spc="-14" dirty="0">
                <a:solidFill>
                  <a:srgbClr val="FFFFFF"/>
                </a:solidFill>
                <a:latin typeface="Calibri"/>
                <a:cs typeface="Calibri"/>
              </a:rPr>
              <a:t>n</a:t>
            </a:r>
            <a:r>
              <a:rPr sz="1400" spc="0" dirty="0">
                <a:solidFill>
                  <a:srgbClr val="FFFFFF"/>
                </a:solidFill>
                <a:latin typeface="Calibri"/>
                <a:cs typeface="Calibri"/>
              </a:rPr>
              <a:t>tiality of the portion used in making a </a:t>
            </a:r>
            <a:r>
              <a:rPr sz="1400" spc="-14" dirty="0">
                <a:solidFill>
                  <a:srgbClr val="FFFFFF"/>
                </a:solidFill>
                <a:latin typeface="Calibri"/>
                <a:cs typeface="Calibri"/>
              </a:rPr>
              <a:t>c</a:t>
            </a:r>
            <a:r>
              <a:rPr sz="1400" spc="0" dirty="0">
                <a:solidFill>
                  <a:srgbClr val="FFFFFF"/>
                </a:solidFill>
                <a:latin typeface="Calibri"/>
                <a:cs typeface="Calibri"/>
              </a:rPr>
              <a:t>o</a:t>
            </a:r>
            <a:r>
              <a:rPr sz="1400" spc="-4" dirty="0">
                <a:solidFill>
                  <a:srgbClr val="FFFFFF"/>
                </a:solidFill>
                <a:latin typeface="Calibri"/>
                <a:cs typeface="Calibri"/>
              </a:rPr>
              <a:t>p</a:t>
            </a:r>
            <a:r>
              <a:rPr sz="1400" spc="-129" dirty="0">
                <a:solidFill>
                  <a:srgbClr val="FFFFFF"/>
                </a:solidFill>
                <a:latin typeface="Calibri"/>
                <a:cs typeface="Calibri"/>
              </a:rPr>
              <a:t>y</a:t>
            </a:r>
            <a:r>
              <a:rPr sz="1400" spc="0" dirty="0">
                <a:solidFill>
                  <a:srgbClr val="FFFFFF"/>
                </a:solidFill>
                <a:latin typeface="Calibri"/>
                <a:cs typeface="Calibri"/>
              </a:rPr>
              <a:t>, but </a:t>
            </a:r>
            <a:r>
              <a:rPr sz="1400" spc="-34" dirty="0">
                <a:solidFill>
                  <a:srgbClr val="FFFFFF"/>
                </a:solidFill>
                <a:latin typeface="Calibri"/>
                <a:cs typeface="Calibri"/>
              </a:rPr>
              <a:t>r</a:t>
            </a:r>
            <a:r>
              <a:rPr sz="1400" spc="-14" dirty="0">
                <a:solidFill>
                  <a:srgbClr val="FFFFFF"/>
                </a:solidFill>
                <a:latin typeface="Calibri"/>
                <a:cs typeface="Calibri"/>
              </a:rPr>
              <a:t>a</a:t>
            </a:r>
            <a:r>
              <a:rPr sz="1400" spc="0" dirty="0">
                <a:solidFill>
                  <a:srgbClr val="FFFFFF"/>
                </a:solidFill>
                <a:latin typeface="Calibri"/>
                <a:cs typeface="Calibri"/>
              </a:rPr>
              <a:t>ther the amou</a:t>
            </a:r>
            <a:r>
              <a:rPr sz="1400" spc="-14" dirty="0">
                <a:solidFill>
                  <a:srgbClr val="FFFFFF"/>
                </a:solidFill>
                <a:latin typeface="Calibri"/>
                <a:cs typeface="Calibri"/>
              </a:rPr>
              <a:t>n</a:t>
            </a:r>
            <a:r>
              <a:rPr sz="1400" spc="0" dirty="0">
                <a:solidFill>
                  <a:srgbClr val="FFFFFF"/>
                </a:solidFill>
                <a:latin typeface="Calibri"/>
                <a:cs typeface="Calibri"/>
              </a:rPr>
              <a:t>t and su</a:t>
            </a:r>
            <a:r>
              <a:rPr sz="1400" spc="-4" dirty="0">
                <a:solidFill>
                  <a:srgbClr val="FFFFFF"/>
                </a:solidFill>
                <a:latin typeface="Calibri"/>
                <a:cs typeface="Calibri"/>
              </a:rPr>
              <a:t>b</a:t>
            </a:r>
            <a:r>
              <a:rPr sz="1400" spc="-19" dirty="0">
                <a:solidFill>
                  <a:srgbClr val="FFFFFF"/>
                </a:solidFill>
                <a:latin typeface="Calibri"/>
                <a:cs typeface="Calibri"/>
              </a:rPr>
              <a:t>st</a:t>
            </a:r>
            <a:r>
              <a:rPr sz="1400" spc="0" dirty="0">
                <a:solidFill>
                  <a:srgbClr val="FFFFFF"/>
                </a:solidFill>
                <a:latin typeface="Calibri"/>
                <a:cs typeface="Calibri"/>
              </a:rPr>
              <a:t>a</a:t>
            </a:r>
            <a:r>
              <a:rPr sz="1400" spc="-14" dirty="0">
                <a:solidFill>
                  <a:srgbClr val="FFFFFF"/>
                </a:solidFill>
                <a:latin typeface="Calibri"/>
                <a:cs typeface="Calibri"/>
              </a:rPr>
              <a:t>n</a:t>
            </a:r>
            <a:r>
              <a:rPr sz="1400" spc="0" dirty="0">
                <a:solidFill>
                  <a:srgbClr val="FFFFFF"/>
                </a:solidFill>
                <a:latin typeface="Calibri"/>
                <a:cs typeface="Calibri"/>
              </a:rPr>
              <a:t>tiality of wh</a:t>
            </a:r>
            <a:r>
              <a:rPr sz="1400" spc="-14" dirty="0">
                <a:solidFill>
                  <a:srgbClr val="FFFFFF"/>
                </a:solidFill>
                <a:latin typeface="Calibri"/>
                <a:cs typeface="Calibri"/>
              </a:rPr>
              <a:t>a</a:t>
            </a:r>
            <a:r>
              <a:rPr sz="1400" spc="0" dirty="0">
                <a:solidFill>
                  <a:srgbClr val="FFFFFF"/>
                </a:solidFill>
                <a:latin typeface="Calibri"/>
                <a:cs typeface="Calibri"/>
              </a:rPr>
              <a:t>t is the</a:t>
            </a:r>
            <a:r>
              <a:rPr sz="1400" spc="-25" dirty="0">
                <a:solidFill>
                  <a:srgbClr val="FFFFFF"/>
                </a:solidFill>
                <a:latin typeface="Calibri"/>
                <a:cs typeface="Calibri"/>
              </a:rPr>
              <a:t>r</a:t>
            </a:r>
            <a:r>
              <a:rPr sz="1400" spc="0" dirty="0">
                <a:solidFill>
                  <a:srgbClr val="FFFFFF"/>
                </a:solidFill>
                <a:latin typeface="Calibri"/>
                <a:cs typeface="Calibri"/>
              </a:rPr>
              <a:t>e</a:t>
            </a:r>
            <a:r>
              <a:rPr sz="1400" spc="-4" dirty="0">
                <a:solidFill>
                  <a:srgbClr val="FFFFFF"/>
                </a:solidFill>
                <a:latin typeface="Calibri"/>
                <a:cs typeface="Calibri"/>
              </a:rPr>
              <a:t>b</a:t>
            </a:r>
            <a:r>
              <a:rPr sz="1400" spc="0" dirty="0">
                <a:solidFill>
                  <a:srgbClr val="FFFFFF"/>
                </a:solidFill>
                <a:latin typeface="Calibri"/>
                <a:cs typeface="Calibri"/>
              </a:rPr>
              <a:t>y made accessible </a:t>
            </a:r>
            <a:r>
              <a:rPr sz="1400" spc="-14" dirty="0">
                <a:solidFill>
                  <a:srgbClr val="FFFFFF"/>
                </a:solidFill>
                <a:latin typeface="Calibri"/>
                <a:cs typeface="Calibri"/>
              </a:rPr>
              <a:t>t</a:t>
            </a:r>
            <a:r>
              <a:rPr sz="1400" spc="0" dirty="0">
                <a:solidFill>
                  <a:srgbClr val="FFFFFF"/>
                </a:solidFill>
                <a:latin typeface="Calibri"/>
                <a:cs typeface="Calibri"/>
              </a:rPr>
              <a:t>o a public </a:t>
            </a:r>
            <a:r>
              <a:rPr sz="1400" spc="-34" dirty="0">
                <a:solidFill>
                  <a:srgbClr val="FFFFFF"/>
                </a:solidFill>
                <a:latin typeface="Calibri"/>
                <a:cs typeface="Calibri"/>
              </a:rPr>
              <a:t>f</a:t>
            </a:r>
            <a:r>
              <a:rPr sz="1400" spc="0" dirty="0">
                <a:solidFill>
                  <a:srgbClr val="FFFFFF"/>
                </a:solidFill>
                <a:latin typeface="Calibri"/>
                <a:cs typeface="Calibri"/>
              </a:rPr>
              <a:t>or which it m</a:t>
            </a:r>
            <a:r>
              <a:rPr sz="1400" spc="-29" dirty="0">
                <a:solidFill>
                  <a:srgbClr val="FFFFFF"/>
                </a:solidFill>
                <a:latin typeface="Calibri"/>
                <a:cs typeface="Calibri"/>
              </a:rPr>
              <a:t>a</a:t>
            </a:r>
            <a:r>
              <a:rPr sz="1400" spc="0" dirty="0">
                <a:solidFill>
                  <a:srgbClr val="FFFFFF"/>
                </a:solidFill>
                <a:latin typeface="Calibri"/>
                <a:cs typeface="Calibri"/>
              </a:rPr>
              <a:t>y se</a:t>
            </a:r>
            <a:r>
              <a:rPr sz="1400" spc="14" dirty="0">
                <a:solidFill>
                  <a:srgbClr val="FFFFFF"/>
                </a:solidFill>
                <a:latin typeface="Calibri"/>
                <a:cs typeface="Calibri"/>
              </a:rPr>
              <a:t>r</a:t>
            </a:r>
            <a:r>
              <a:rPr sz="1400" spc="-14" dirty="0">
                <a:solidFill>
                  <a:srgbClr val="FFFFFF"/>
                </a:solidFill>
                <a:latin typeface="Calibri"/>
                <a:cs typeface="Calibri"/>
              </a:rPr>
              <a:t>v</a:t>
            </a:r>
            <a:r>
              <a:rPr sz="1400" spc="0" dirty="0">
                <a:solidFill>
                  <a:srgbClr val="FFFFFF"/>
                </a:solidFill>
                <a:latin typeface="Calibri"/>
                <a:cs typeface="Calibri"/>
              </a:rPr>
              <a:t>e as a </a:t>
            </a:r>
            <a:r>
              <a:rPr sz="1400" spc="-14" dirty="0">
                <a:solidFill>
                  <a:srgbClr val="FFFFFF"/>
                </a:solidFill>
                <a:latin typeface="Calibri"/>
                <a:cs typeface="Calibri"/>
              </a:rPr>
              <a:t>c</a:t>
            </a:r>
            <a:r>
              <a:rPr sz="1400" spc="0" dirty="0">
                <a:solidFill>
                  <a:srgbClr val="FFFFFF"/>
                </a:solidFill>
                <a:latin typeface="Calibri"/>
                <a:cs typeface="Calibri"/>
              </a:rPr>
              <a:t>omp</a:t>
            </a:r>
            <a:r>
              <a:rPr sz="1400" spc="-9" dirty="0">
                <a:solidFill>
                  <a:srgbClr val="FFFFFF"/>
                </a:solidFill>
                <a:latin typeface="Calibri"/>
                <a:cs typeface="Calibri"/>
              </a:rPr>
              <a:t>e</a:t>
            </a:r>
            <a:r>
              <a:rPr sz="1400" spc="0" dirty="0">
                <a:solidFill>
                  <a:srgbClr val="FFFFFF"/>
                </a:solidFill>
                <a:latin typeface="Calibri"/>
                <a:cs typeface="Calibri"/>
              </a:rPr>
              <a:t>ting su</a:t>
            </a:r>
            <a:r>
              <a:rPr sz="1400" spc="-4" dirty="0">
                <a:solidFill>
                  <a:srgbClr val="FFFFFF"/>
                </a:solidFill>
                <a:latin typeface="Calibri"/>
                <a:cs typeface="Calibri"/>
              </a:rPr>
              <a:t>b</a:t>
            </a:r>
            <a:r>
              <a:rPr sz="1400" spc="-19" dirty="0">
                <a:solidFill>
                  <a:srgbClr val="FFFFFF"/>
                </a:solidFill>
                <a:latin typeface="Calibri"/>
                <a:cs typeface="Calibri"/>
              </a:rPr>
              <a:t>s</a:t>
            </a:r>
            <a:r>
              <a:rPr sz="1400" spc="0" dirty="0">
                <a:solidFill>
                  <a:srgbClr val="FFFFFF"/>
                </a:solidFill>
                <a:latin typeface="Calibri"/>
                <a:cs typeface="Calibri"/>
              </a:rPr>
              <a:t>titu</a:t>
            </a:r>
            <a:r>
              <a:rPr sz="1400" spc="-19" dirty="0">
                <a:solidFill>
                  <a:srgbClr val="FFFFFF"/>
                </a:solidFill>
                <a:latin typeface="Calibri"/>
                <a:cs typeface="Calibri"/>
              </a:rPr>
              <a:t>t</a:t>
            </a:r>
            <a:r>
              <a:rPr sz="1400" spc="0" dirty="0">
                <a:solidFill>
                  <a:srgbClr val="FFFFFF"/>
                </a:solidFill>
                <a:latin typeface="Calibri"/>
                <a:cs typeface="Calibri"/>
              </a:rPr>
              <a:t>e.</a:t>
            </a:r>
            <a:r>
              <a:rPr lang="en-US" sz="1400" spc="0" dirty="0">
                <a:solidFill>
                  <a:srgbClr val="FFFFFF"/>
                </a:solidFill>
                <a:latin typeface="Calibri"/>
                <a:cs typeface="Calibri"/>
              </a:rPr>
              <a:t>"</a:t>
            </a:r>
            <a:r>
              <a:rPr sz="1400" spc="0" dirty="0">
                <a:solidFill>
                  <a:srgbClr val="FFFFFF"/>
                </a:solidFill>
                <a:latin typeface="Calibri"/>
                <a:cs typeface="Calibri"/>
              </a:rPr>
              <a:t> This </a:t>
            </a:r>
            <a:r>
              <a:rPr sz="1400" spc="-34" dirty="0">
                <a:solidFill>
                  <a:srgbClr val="FFFFFF"/>
                </a:solidFill>
                <a:latin typeface="Calibri"/>
                <a:cs typeface="Calibri"/>
              </a:rPr>
              <a:t>f</a:t>
            </a:r>
            <a:r>
              <a:rPr sz="1400" spc="0" dirty="0">
                <a:solidFill>
                  <a:srgbClr val="FFFFFF"/>
                </a:solidFill>
                <a:latin typeface="Calibri"/>
                <a:cs typeface="Calibri"/>
              </a:rPr>
              <a:t>ac</a:t>
            </a:r>
            <a:r>
              <a:rPr sz="1400" spc="-14" dirty="0">
                <a:solidFill>
                  <a:srgbClr val="FFFFFF"/>
                </a:solidFill>
                <a:latin typeface="Calibri"/>
                <a:cs typeface="Calibri"/>
              </a:rPr>
              <a:t>t</a:t>
            </a:r>
            <a:r>
              <a:rPr sz="1400" spc="0" dirty="0">
                <a:solidFill>
                  <a:srgbClr val="FFFFFF"/>
                </a:solidFill>
                <a:latin typeface="Calibri"/>
                <a:cs typeface="Calibri"/>
              </a:rPr>
              <a:t>or </a:t>
            </a:r>
            <a:r>
              <a:rPr lang="en-US" sz="1400" spc="-14" dirty="0">
                <a:solidFill>
                  <a:srgbClr val="FFFFFF"/>
                </a:solidFill>
                <a:latin typeface="Calibri"/>
                <a:cs typeface="Calibri"/>
              </a:rPr>
              <a:t>favors </a:t>
            </a:r>
            <a:r>
              <a:rPr sz="1400" spc="-34" dirty="0">
                <a:solidFill>
                  <a:srgbClr val="FFFFFF"/>
                </a:solidFill>
                <a:latin typeface="Calibri"/>
                <a:cs typeface="Calibri"/>
              </a:rPr>
              <a:t>f</a:t>
            </a:r>
            <a:r>
              <a:rPr sz="1400" spc="0" dirty="0">
                <a:solidFill>
                  <a:srgbClr val="FFFFFF"/>
                </a:solidFill>
                <a:latin typeface="Calibri"/>
                <a:cs typeface="Calibri"/>
              </a:rPr>
              <a:t>air use.</a:t>
            </a:r>
            <a:endParaRPr sz="1400" dirty="0">
              <a:latin typeface="Calibri"/>
              <a:cs typeface="Calibri"/>
            </a:endParaRPr>
          </a:p>
          <a:p>
            <a:pPr marL="428624" marR="114275" indent="-287535">
              <a:spcBef>
                <a:spcPts val="1203"/>
              </a:spcBef>
              <a:buFont typeface="Arial" panose="020B0604020202020204" pitchFamily="34" charset="0"/>
              <a:buChar char="•"/>
              <a:tabLst>
                <a:tab pos="419100" algn="l"/>
              </a:tabLst>
            </a:pPr>
            <a:r>
              <a:rPr sz="1400" spc="-220" dirty="0">
                <a:solidFill>
                  <a:srgbClr val="FFFFFF"/>
                </a:solidFill>
                <a:latin typeface="Palatino Linotype"/>
                <a:cs typeface="Palatino Linotype"/>
              </a:rPr>
              <a:t>∙</a:t>
            </a:r>
            <a:r>
              <a:rPr lang="en-US" sz="1400" spc="0" dirty="0">
                <a:solidFill>
                  <a:srgbClr val="FFFFFF"/>
                </a:solidFill>
                <a:latin typeface="Calibri"/>
                <a:cs typeface="Calibri"/>
              </a:rPr>
              <a:t>Effect on </a:t>
            </a:r>
            <a:r>
              <a:rPr sz="1400" spc="0" dirty="0">
                <a:solidFill>
                  <a:srgbClr val="FFFFFF"/>
                </a:solidFill>
                <a:latin typeface="Calibri"/>
                <a:cs typeface="Calibri"/>
              </a:rPr>
              <a:t>the </a:t>
            </a:r>
            <a:r>
              <a:rPr sz="1400" spc="-14" dirty="0">
                <a:solidFill>
                  <a:srgbClr val="FFFFFF"/>
                </a:solidFill>
                <a:latin typeface="Calibri"/>
                <a:cs typeface="Calibri"/>
              </a:rPr>
              <a:t>w</a:t>
            </a:r>
            <a:r>
              <a:rPr sz="1400" spc="0" dirty="0">
                <a:solidFill>
                  <a:srgbClr val="FFFFFF"/>
                </a:solidFill>
                <a:latin typeface="Calibri"/>
                <a:cs typeface="Calibri"/>
              </a:rPr>
              <a:t>ork's </a:t>
            </a:r>
            <a:r>
              <a:rPr sz="1400" spc="-25" dirty="0">
                <a:solidFill>
                  <a:srgbClr val="FFFFFF"/>
                </a:solidFill>
                <a:latin typeface="Calibri"/>
                <a:cs typeface="Calibri"/>
              </a:rPr>
              <a:t>v</a:t>
            </a:r>
            <a:r>
              <a:rPr sz="1400" spc="0" dirty="0">
                <a:solidFill>
                  <a:srgbClr val="FFFFFF"/>
                </a:solidFill>
                <a:latin typeface="Calibri"/>
                <a:cs typeface="Calibri"/>
              </a:rPr>
              <a:t>alue or po</a:t>
            </a:r>
            <a:r>
              <a:rPr sz="1400" spc="-19" dirty="0">
                <a:solidFill>
                  <a:srgbClr val="FFFFFF"/>
                </a:solidFill>
                <a:latin typeface="Calibri"/>
                <a:cs typeface="Calibri"/>
              </a:rPr>
              <a:t>t</a:t>
            </a:r>
            <a:r>
              <a:rPr sz="1400" spc="0" dirty="0">
                <a:solidFill>
                  <a:srgbClr val="FFFFFF"/>
                </a:solidFill>
                <a:latin typeface="Calibri"/>
                <a:cs typeface="Calibri"/>
              </a:rPr>
              <a:t>e</a:t>
            </a:r>
            <a:r>
              <a:rPr sz="1400" spc="-14" dirty="0">
                <a:solidFill>
                  <a:srgbClr val="FFFFFF"/>
                </a:solidFill>
                <a:latin typeface="Calibri"/>
                <a:cs typeface="Calibri"/>
              </a:rPr>
              <a:t>n</a:t>
            </a:r>
            <a:r>
              <a:rPr sz="1400" spc="0" dirty="0">
                <a:solidFill>
                  <a:srgbClr val="FFFFFF"/>
                </a:solidFill>
                <a:latin typeface="Calibri"/>
                <a:cs typeface="Calibri"/>
              </a:rPr>
              <a:t>tial mar</a:t>
            </a:r>
            <a:r>
              <a:rPr sz="1400" spc="-59" dirty="0">
                <a:solidFill>
                  <a:srgbClr val="FFFFFF"/>
                </a:solidFill>
                <a:latin typeface="Calibri"/>
                <a:cs typeface="Calibri"/>
              </a:rPr>
              <a:t>k</a:t>
            </a:r>
            <a:r>
              <a:rPr sz="1400" spc="-9" dirty="0">
                <a:solidFill>
                  <a:srgbClr val="FFFFFF"/>
                </a:solidFill>
                <a:latin typeface="Calibri"/>
                <a:cs typeface="Calibri"/>
              </a:rPr>
              <a:t>e</a:t>
            </a:r>
            <a:r>
              <a:rPr sz="1400" spc="0" dirty="0">
                <a:solidFill>
                  <a:srgbClr val="FFFFFF"/>
                </a:solidFill>
                <a:latin typeface="Calibri"/>
                <a:cs typeface="Calibri"/>
              </a:rPr>
              <a:t>t </a:t>
            </a:r>
            <a:endParaRPr lang="en-US" sz="1400" spc="0" dirty="0">
              <a:solidFill>
                <a:srgbClr val="FFFFFF"/>
              </a:solidFill>
              <a:latin typeface="Calibri"/>
              <a:cs typeface="Calibri"/>
            </a:endParaRPr>
          </a:p>
          <a:p>
            <a:pPr marL="885824" marR="114275" lvl="1" indent="-287535">
              <a:spcBef>
                <a:spcPts val="1203"/>
              </a:spcBef>
              <a:buFont typeface="Arial" panose="020B0604020202020204" pitchFamily="34" charset="0"/>
              <a:buChar char="•"/>
              <a:tabLst>
                <a:tab pos="419100" algn="l"/>
              </a:tabLst>
            </a:pPr>
            <a:r>
              <a:rPr sz="1400" spc="0" dirty="0">
                <a:solidFill>
                  <a:srgbClr val="FFFFFF"/>
                </a:solidFill>
                <a:latin typeface="Calibri"/>
                <a:cs typeface="Calibri"/>
              </a:rPr>
              <a:t>The </a:t>
            </a:r>
            <a:r>
              <a:rPr sz="1400" spc="-14" dirty="0">
                <a:solidFill>
                  <a:srgbClr val="FFFFFF"/>
                </a:solidFill>
                <a:latin typeface="Calibri"/>
                <a:cs typeface="Calibri"/>
              </a:rPr>
              <a:t>c</a:t>
            </a:r>
            <a:r>
              <a:rPr sz="1400" spc="0" dirty="0">
                <a:solidFill>
                  <a:srgbClr val="FFFFFF"/>
                </a:solidFill>
                <a:latin typeface="Calibri"/>
                <a:cs typeface="Calibri"/>
              </a:rPr>
              <a:t>ourt </a:t>
            </a:r>
            <a:r>
              <a:rPr sz="1400" spc="-19" dirty="0">
                <a:solidFill>
                  <a:srgbClr val="FFFFFF"/>
                </a:solidFill>
                <a:latin typeface="Calibri"/>
                <a:cs typeface="Calibri"/>
              </a:rPr>
              <a:t>st</a:t>
            </a:r>
            <a:r>
              <a:rPr sz="1400" spc="-14" dirty="0">
                <a:solidFill>
                  <a:srgbClr val="FFFFFF"/>
                </a:solidFill>
                <a:latin typeface="Calibri"/>
                <a:cs typeface="Calibri"/>
              </a:rPr>
              <a:t>a</a:t>
            </a:r>
            <a:r>
              <a:rPr sz="1400" spc="-19" dirty="0">
                <a:solidFill>
                  <a:srgbClr val="FFFFFF"/>
                </a:solidFill>
                <a:latin typeface="Calibri"/>
                <a:cs typeface="Calibri"/>
              </a:rPr>
              <a:t>t</a:t>
            </a:r>
            <a:r>
              <a:rPr sz="1400" spc="0" dirty="0">
                <a:solidFill>
                  <a:srgbClr val="FFFFFF"/>
                </a:solidFill>
                <a:latin typeface="Calibri"/>
                <a:cs typeface="Calibri"/>
              </a:rPr>
              <a:t>ed this “is undou</a:t>
            </a:r>
            <a:r>
              <a:rPr sz="1400" spc="-4" dirty="0">
                <a:solidFill>
                  <a:srgbClr val="FFFFFF"/>
                </a:solidFill>
                <a:latin typeface="Calibri"/>
                <a:cs typeface="Calibri"/>
              </a:rPr>
              <a:t>b</a:t>
            </a:r>
            <a:r>
              <a:rPr sz="1400" spc="-19" dirty="0">
                <a:solidFill>
                  <a:srgbClr val="FFFFFF"/>
                </a:solidFill>
                <a:latin typeface="Calibri"/>
                <a:cs typeface="Calibri"/>
              </a:rPr>
              <a:t>t</a:t>
            </a:r>
            <a:r>
              <a:rPr sz="1400" spc="0" dirty="0">
                <a:solidFill>
                  <a:srgbClr val="FFFFFF"/>
                </a:solidFill>
                <a:latin typeface="Calibri"/>
                <a:cs typeface="Calibri"/>
              </a:rPr>
              <a:t>edly the single mo</a:t>
            </a:r>
            <a:r>
              <a:rPr sz="1400" spc="-19" dirty="0">
                <a:solidFill>
                  <a:srgbClr val="FFFFFF"/>
                </a:solidFill>
                <a:latin typeface="Calibri"/>
                <a:cs typeface="Calibri"/>
              </a:rPr>
              <a:t>s</a:t>
            </a:r>
            <a:r>
              <a:rPr sz="1400" spc="0" dirty="0">
                <a:solidFill>
                  <a:srgbClr val="FFFFFF"/>
                </a:solidFill>
                <a:latin typeface="Calibri"/>
                <a:cs typeface="Calibri"/>
              </a:rPr>
              <a:t>t impor</a:t>
            </a:r>
            <a:r>
              <a:rPr sz="1400" spc="-19" dirty="0">
                <a:solidFill>
                  <a:srgbClr val="FFFFFF"/>
                </a:solidFill>
                <a:latin typeface="Calibri"/>
                <a:cs typeface="Calibri"/>
              </a:rPr>
              <a:t>t</a:t>
            </a:r>
            <a:r>
              <a:rPr sz="1400" spc="0" dirty="0">
                <a:solidFill>
                  <a:srgbClr val="FFFFFF"/>
                </a:solidFill>
                <a:latin typeface="Calibri"/>
                <a:cs typeface="Calibri"/>
              </a:rPr>
              <a:t>a</a:t>
            </a:r>
            <a:r>
              <a:rPr sz="1400" spc="-14" dirty="0">
                <a:solidFill>
                  <a:srgbClr val="FFFFFF"/>
                </a:solidFill>
                <a:latin typeface="Calibri"/>
                <a:cs typeface="Calibri"/>
              </a:rPr>
              <a:t>n</a:t>
            </a:r>
            <a:r>
              <a:rPr sz="1400" spc="0" dirty="0">
                <a:solidFill>
                  <a:srgbClr val="FFFFFF"/>
                </a:solidFill>
                <a:latin typeface="Calibri"/>
                <a:cs typeface="Calibri"/>
              </a:rPr>
              <a:t>t eleme</a:t>
            </a:r>
            <a:r>
              <a:rPr sz="1400" spc="-14" dirty="0">
                <a:solidFill>
                  <a:srgbClr val="FFFFFF"/>
                </a:solidFill>
                <a:latin typeface="Calibri"/>
                <a:cs typeface="Calibri"/>
              </a:rPr>
              <a:t>n</a:t>
            </a:r>
            <a:r>
              <a:rPr sz="1400" spc="0" dirty="0">
                <a:solidFill>
                  <a:srgbClr val="FFFFFF"/>
                </a:solidFill>
                <a:latin typeface="Calibri"/>
                <a:cs typeface="Calibri"/>
              </a:rPr>
              <a:t>t of </a:t>
            </a:r>
            <a:r>
              <a:rPr sz="1400" spc="-34" dirty="0">
                <a:solidFill>
                  <a:srgbClr val="FFFFFF"/>
                </a:solidFill>
                <a:latin typeface="Calibri"/>
                <a:cs typeface="Calibri"/>
              </a:rPr>
              <a:t>f</a:t>
            </a:r>
            <a:r>
              <a:rPr sz="1400" spc="0" dirty="0">
                <a:solidFill>
                  <a:srgbClr val="FFFFFF"/>
                </a:solidFill>
                <a:latin typeface="Calibri"/>
                <a:cs typeface="Calibri"/>
              </a:rPr>
              <a:t>air use</a:t>
            </a:r>
            <a:r>
              <a:rPr sz="1400" spc="-129" dirty="0">
                <a:solidFill>
                  <a:srgbClr val="FFFFFF"/>
                </a:solidFill>
                <a:latin typeface="Calibri"/>
                <a:cs typeface="Calibri"/>
              </a:rPr>
              <a:t>.</a:t>
            </a:r>
            <a:r>
              <a:rPr sz="1400" spc="0" dirty="0">
                <a:solidFill>
                  <a:srgbClr val="FFFFFF"/>
                </a:solidFill>
                <a:latin typeface="Calibri"/>
                <a:cs typeface="Calibri"/>
              </a:rPr>
              <a:t>” </a:t>
            </a:r>
            <a:r>
              <a:rPr sz="1400" spc="-34" dirty="0">
                <a:solidFill>
                  <a:srgbClr val="FFFFFF"/>
                </a:solidFill>
                <a:latin typeface="Calibri"/>
                <a:cs typeface="Calibri"/>
              </a:rPr>
              <a:t>R</a:t>
            </a:r>
            <a:r>
              <a:rPr sz="1400" spc="0" dirty="0">
                <a:solidFill>
                  <a:srgbClr val="FFFFFF"/>
                </a:solidFill>
                <a:latin typeface="Calibri"/>
                <a:cs typeface="Calibri"/>
              </a:rPr>
              <a:t>oss mea</a:t>
            </a:r>
            <a:r>
              <a:rPr sz="1400" spc="-14" dirty="0">
                <a:solidFill>
                  <a:srgbClr val="FFFFFF"/>
                </a:solidFill>
                <a:latin typeface="Calibri"/>
                <a:cs typeface="Calibri"/>
              </a:rPr>
              <a:t>n</a:t>
            </a:r>
            <a:r>
              <a:rPr sz="1400" spc="0" dirty="0">
                <a:solidFill>
                  <a:srgbClr val="FFFFFF"/>
                </a:solidFill>
                <a:latin typeface="Calibri"/>
                <a:cs typeface="Calibri"/>
              </a:rPr>
              <a:t>t </a:t>
            </a:r>
            <a:r>
              <a:rPr sz="1400" spc="-14" dirty="0">
                <a:solidFill>
                  <a:srgbClr val="FFFFFF"/>
                </a:solidFill>
                <a:latin typeface="Calibri"/>
                <a:cs typeface="Calibri"/>
              </a:rPr>
              <a:t>t</a:t>
            </a:r>
            <a:r>
              <a:rPr sz="1400" spc="0" dirty="0">
                <a:solidFill>
                  <a:srgbClr val="FFFFFF"/>
                </a:solidFill>
                <a:latin typeface="Calibri"/>
                <a:cs typeface="Calibri"/>
              </a:rPr>
              <a:t>o </a:t>
            </a:r>
            <a:r>
              <a:rPr sz="1400" spc="-14" dirty="0">
                <a:solidFill>
                  <a:srgbClr val="FFFFFF"/>
                </a:solidFill>
                <a:latin typeface="Calibri"/>
                <a:cs typeface="Calibri"/>
              </a:rPr>
              <a:t>c</a:t>
            </a:r>
            <a:r>
              <a:rPr sz="1400" spc="0" dirty="0">
                <a:solidFill>
                  <a:srgbClr val="FFFFFF"/>
                </a:solidFill>
                <a:latin typeface="Calibri"/>
                <a:cs typeface="Calibri"/>
              </a:rPr>
              <a:t>omp</a:t>
            </a:r>
            <a:r>
              <a:rPr sz="1400" spc="-9" dirty="0">
                <a:solidFill>
                  <a:srgbClr val="FFFFFF"/>
                </a:solidFill>
                <a:latin typeface="Calibri"/>
                <a:cs typeface="Calibri"/>
              </a:rPr>
              <a:t>e</a:t>
            </a:r>
            <a:r>
              <a:rPr sz="1400" spc="-19" dirty="0">
                <a:solidFill>
                  <a:srgbClr val="FFFFFF"/>
                </a:solidFill>
                <a:latin typeface="Calibri"/>
                <a:cs typeface="Calibri"/>
              </a:rPr>
              <a:t>t</a:t>
            </a:r>
            <a:r>
              <a:rPr sz="1400" spc="0" dirty="0">
                <a:solidFill>
                  <a:srgbClr val="FFFFFF"/>
                </a:solidFill>
                <a:latin typeface="Calibri"/>
                <a:cs typeface="Calibri"/>
              </a:rPr>
              <a:t>e with </a:t>
            </a:r>
            <a:r>
              <a:rPr sz="1400" spc="-64" dirty="0">
                <a:solidFill>
                  <a:srgbClr val="FFFFFF"/>
                </a:solidFill>
                <a:latin typeface="Calibri"/>
                <a:cs typeface="Calibri"/>
              </a:rPr>
              <a:t>W</a:t>
            </a:r>
            <a:r>
              <a:rPr sz="1400" spc="0" dirty="0">
                <a:solidFill>
                  <a:srgbClr val="FFFFFF"/>
                </a:solidFill>
                <a:latin typeface="Calibri"/>
                <a:cs typeface="Calibri"/>
              </a:rPr>
              <a:t>e</a:t>
            </a:r>
            <a:r>
              <a:rPr sz="1400" spc="-19" dirty="0">
                <a:solidFill>
                  <a:srgbClr val="FFFFFF"/>
                </a:solidFill>
                <a:latin typeface="Calibri"/>
                <a:cs typeface="Calibri"/>
              </a:rPr>
              <a:t>s</a:t>
            </a:r>
            <a:r>
              <a:rPr sz="1400" spc="0" dirty="0">
                <a:solidFill>
                  <a:srgbClr val="FFFFFF"/>
                </a:solidFill>
                <a:latin typeface="Calibri"/>
                <a:cs typeface="Calibri"/>
              </a:rPr>
              <a:t>tl</a:t>
            </a:r>
            <a:r>
              <a:rPr sz="1400" spc="-9" dirty="0">
                <a:solidFill>
                  <a:srgbClr val="FFFFFF"/>
                </a:solidFill>
                <a:latin typeface="Calibri"/>
                <a:cs typeface="Calibri"/>
              </a:rPr>
              <a:t>a</a:t>
            </a:r>
            <a:r>
              <a:rPr sz="1400" spc="0" dirty="0">
                <a:solidFill>
                  <a:srgbClr val="FFFFFF"/>
                </a:solidFill>
                <a:latin typeface="Calibri"/>
                <a:cs typeface="Calibri"/>
              </a:rPr>
              <a:t>w </a:t>
            </a:r>
            <a:r>
              <a:rPr sz="1400" spc="-4" dirty="0">
                <a:solidFill>
                  <a:srgbClr val="FFFFFF"/>
                </a:solidFill>
                <a:latin typeface="Calibri"/>
                <a:cs typeface="Calibri"/>
              </a:rPr>
              <a:t>b</a:t>
            </a:r>
            <a:r>
              <a:rPr sz="1400" spc="0" dirty="0">
                <a:solidFill>
                  <a:srgbClr val="FFFFFF"/>
                </a:solidFill>
                <a:latin typeface="Calibri"/>
                <a:cs typeface="Calibri"/>
              </a:rPr>
              <a:t>y d</a:t>
            </a:r>
            <a:r>
              <a:rPr sz="1400" spc="-4" dirty="0">
                <a:solidFill>
                  <a:srgbClr val="FFFFFF"/>
                </a:solidFill>
                <a:latin typeface="Calibri"/>
                <a:cs typeface="Calibri"/>
              </a:rPr>
              <a:t>e</a:t>
            </a:r>
            <a:r>
              <a:rPr sz="1400" spc="-14" dirty="0">
                <a:solidFill>
                  <a:srgbClr val="FFFFFF"/>
                </a:solidFill>
                <a:latin typeface="Calibri"/>
                <a:cs typeface="Calibri"/>
              </a:rPr>
              <a:t>v</a:t>
            </a:r>
            <a:r>
              <a:rPr sz="1400" spc="0" dirty="0">
                <a:solidFill>
                  <a:srgbClr val="FFFFFF"/>
                </a:solidFill>
                <a:latin typeface="Calibri"/>
                <a:cs typeface="Calibri"/>
              </a:rPr>
              <a:t>eloping a mar</a:t>
            </a:r>
            <a:r>
              <a:rPr sz="1400" spc="-59" dirty="0">
                <a:solidFill>
                  <a:srgbClr val="FFFFFF"/>
                </a:solidFill>
                <a:latin typeface="Calibri"/>
                <a:cs typeface="Calibri"/>
              </a:rPr>
              <a:t>k</a:t>
            </a:r>
            <a:r>
              <a:rPr sz="1400" spc="-9" dirty="0">
                <a:solidFill>
                  <a:srgbClr val="FFFFFF"/>
                </a:solidFill>
                <a:latin typeface="Calibri"/>
                <a:cs typeface="Calibri"/>
              </a:rPr>
              <a:t>e</a:t>
            </a:r>
            <a:r>
              <a:rPr sz="1400" spc="0" dirty="0">
                <a:solidFill>
                  <a:srgbClr val="FFFFFF"/>
                </a:solidFill>
                <a:latin typeface="Calibri"/>
                <a:cs typeface="Calibri"/>
              </a:rPr>
              <a:t>t su</a:t>
            </a:r>
            <a:r>
              <a:rPr sz="1400" spc="-4" dirty="0">
                <a:solidFill>
                  <a:srgbClr val="FFFFFF"/>
                </a:solidFill>
                <a:latin typeface="Calibri"/>
                <a:cs typeface="Calibri"/>
              </a:rPr>
              <a:t>b</a:t>
            </a:r>
            <a:r>
              <a:rPr sz="1400" spc="-19" dirty="0">
                <a:solidFill>
                  <a:srgbClr val="FFFFFF"/>
                </a:solidFill>
                <a:latin typeface="Calibri"/>
                <a:cs typeface="Calibri"/>
              </a:rPr>
              <a:t>s</a:t>
            </a:r>
            <a:r>
              <a:rPr sz="1400" spc="0" dirty="0">
                <a:solidFill>
                  <a:srgbClr val="FFFFFF"/>
                </a:solidFill>
                <a:latin typeface="Calibri"/>
                <a:cs typeface="Calibri"/>
              </a:rPr>
              <a:t>titu</a:t>
            </a:r>
            <a:r>
              <a:rPr sz="1400" spc="-19" dirty="0">
                <a:solidFill>
                  <a:srgbClr val="FFFFFF"/>
                </a:solidFill>
                <a:latin typeface="Calibri"/>
                <a:cs typeface="Calibri"/>
              </a:rPr>
              <a:t>t</a:t>
            </a:r>
            <a:r>
              <a:rPr sz="1400" spc="0" dirty="0">
                <a:solidFill>
                  <a:srgbClr val="FFFFFF"/>
                </a:solidFill>
                <a:latin typeface="Calibri"/>
                <a:cs typeface="Calibri"/>
              </a:rPr>
              <a:t>e. </a:t>
            </a:r>
            <a:endParaRPr lang="en-US" sz="1400" spc="0" dirty="0">
              <a:solidFill>
                <a:srgbClr val="FFFFFF"/>
              </a:solidFill>
              <a:latin typeface="Calibri"/>
              <a:cs typeface="Calibri"/>
            </a:endParaRPr>
          </a:p>
          <a:p>
            <a:pPr marL="885824" marR="114275" lvl="1" indent="-287535">
              <a:spcBef>
                <a:spcPts val="1203"/>
              </a:spcBef>
              <a:buFont typeface="Arial" panose="020B0604020202020204" pitchFamily="34" charset="0"/>
              <a:buChar char="•"/>
              <a:tabLst>
                <a:tab pos="419100" algn="l"/>
              </a:tabLst>
            </a:pPr>
            <a:r>
              <a:rPr lang="en-US" sz="1400" spc="0" dirty="0">
                <a:solidFill>
                  <a:srgbClr val="FFFFFF"/>
                </a:solidFill>
                <a:latin typeface="Calibri"/>
                <a:cs typeface="Calibri"/>
              </a:rPr>
              <a:t>I</a:t>
            </a:r>
            <a:r>
              <a:rPr sz="1400" spc="0" dirty="0">
                <a:solidFill>
                  <a:srgbClr val="FFFFFF"/>
                </a:solidFill>
                <a:latin typeface="Calibri"/>
                <a:cs typeface="Calibri"/>
              </a:rPr>
              <a:t>t does not m</a:t>
            </a:r>
            <a:r>
              <a:rPr sz="1400" spc="-14" dirty="0">
                <a:solidFill>
                  <a:srgbClr val="FFFFFF"/>
                </a:solidFill>
                <a:latin typeface="Calibri"/>
                <a:cs typeface="Calibri"/>
              </a:rPr>
              <a:t>a</a:t>
            </a:r>
            <a:r>
              <a:rPr sz="1400" spc="-25" dirty="0">
                <a:solidFill>
                  <a:srgbClr val="FFFFFF"/>
                </a:solidFill>
                <a:latin typeface="Calibri"/>
                <a:cs typeface="Calibri"/>
              </a:rPr>
              <a:t>t</a:t>
            </a:r>
            <a:r>
              <a:rPr sz="1400" spc="-19" dirty="0">
                <a:solidFill>
                  <a:srgbClr val="FFFFFF"/>
                </a:solidFill>
                <a:latin typeface="Calibri"/>
                <a:cs typeface="Calibri"/>
              </a:rPr>
              <a:t>t</a:t>
            </a:r>
            <a:r>
              <a:rPr sz="1400" spc="0" dirty="0">
                <a:solidFill>
                  <a:srgbClr val="FFFFFF"/>
                </a:solidFill>
                <a:latin typeface="Calibri"/>
                <a:cs typeface="Calibri"/>
              </a:rPr>
              <a:t>er wh</a:t>
            </a:r>
            <a:r>
              <a:rPr sz="1400" spc="-9" dirty="0">
                <a:solidFill>
                  <a:srgbClr val="FFFFFF"/>
                </a:solidFill>
                <a:latin typeface="Calibri"/>
                <a:cs typeface="Calibri"/>
              </a:rPr>
              <a:t>e</a:t>
            </a:r>
            <a:r>
              <a:rPr sz="1400" spc="0" dirty="0">
                <a:solidFill>
                  <a:srgbClr val="FFFFFF"/>
                </a:solidFill>
                <a:latin typeface="Calibri"/>
                <a:cs typeface="Calibri"/>
              </a:rPr>
              <a:t>ther Thomson </a:t>
            </a:r>
            <a:r>
              <a:rPr sz="1400" spc="-29" dirty="0">
                <a:solidFill>
                  <a:srgbClr val="FFFFFF"/>
                </a:solidFill>
                <a:latin typeface="Calibri"/>
                <a:cs typeface="Calibri"/>
              </a:rPr>
              <a:t>R</a:t>
            </a:r>
            <a:r>
              <a:rPr sz="1400" spc="0" dirty="0">
                <a:solidFill>
                  <a:srgbClr val="FFFFFF"/>
                </a:solidFill>
                <a:latin typeface="Calibri"/>
                <a:cs typeface="Calibri"/>
              </a:rPr>
              <a:t>eu</a:t>
            </a:r>
            <a:r>
              <a:rPr sz="1400" spc="-19" dirty="0">
                <a:solidFill>
                  <a:srgbClr val="FFFFFF"/>
                </a:solidFill>
                <a:latin typeface="Calibri"/>
                <a:cs typeface="Calibri"/>
              </a:rPr>
              <a:t>t</a:t>
            </a:r>
            <a:r>
              <a:rPr sz="1400" spc="0" dirty="0">
                <a:solidFill>
                  <a:srgbClr val="FFFFFF"/>
                </a:solidFill>
                <a:latin typeface="Calibri"/>
                <a:cs typeface="Calibri"/>
              </a:rPr>
              <a:t>e</a:t>
            </a:r>
            <a:r>
              <a:rPr sz="1400" spc="-29" dirty="0">
                <a:solidFill>
                  <a:srgbClr val="FFFFFF"/>
                </a:solidFill>
                <a:latin typeface="Calibri"/>
                <a:cs typeface="Calibri"/>
              </a:rPr>
              <a:t>r</a:t>
            </a:r>
            <a:r>
              <a:rPr sz="1400" spc="0" dirty="0">
                <a:solidFill>
                  <a:srgbClr val="FFFFFF"/>
                </a:solidFill>
                <a:latin typeface="Calibri"/>
                <a:cs typeface="Calibri"/>
              </a:rPr>
              <a:t>s has used the d</a:t>
            </a:r>
            <a:r>
              <a:rPr sz="1400" spc="-14" dirty="0">
                <a:solidFill>
                  <a:srgbClr val="FFFFFF"/>
                </a:solidFill>
                <a:latin typeface="Calibri"/>
                <a:cs typeface="Calibri"/>
              </a:rPr>
              <a:t>a</a:t>
            </a:r>
            <a:r>
              <a:rPr sz="1400" spc="-19" dirty="0">
                <a:solidFill>
                  <a:srgbClr val="FFFFFF"/>
                </a:solidFill>
                <a:latin typeface="Calibri"/>
                <a:cs typeface="Calibri"/>
              </a:rPr>
              <a:t>t</a:t>
            </a:r>
            <a:r>
              <a:rPr sz="1400" spc="0" dirty="0">
                <a:solidFill>
                  <a:srgbClr val="FFFFFF"/>
                </a:solidFill>
                <a:latin typeface="Calibri"/>
                <a:cs typeface="Calibri"/>
              </a:rPr>
              <a:t>a </a:t>
            </a:r>
            <a:r>
              <a:rPr sz="1400" spc="-14" dirty="0">
                <a:solidFill>
                  <a:srgbClr val="FFFFFF"/>
                </a:solidFill>
                <a:latin typeface="Calibri"/>
                <a:cs typeface="Calibri"/>
              </a:rPr>
              <a:t>t</a:t>
            </a:r>
            <a:r>
              <a:rPr sz="1400" spc="0" dirty="0">
                <a:solidFill>
                  <a:srgbClr val="FFFFFF"/>
                </a:solidFill>
                <a:latin typeface="Calibri"/>
                <a:cs typeface="Calibri"/>
              </a:rPr>
              <a:t>o t</a:t>
            </a:r>
            <a:r>
              <a:rPr sz="1400" spc="-34" dirty="0">
                <a:solidFill>
                  <a:srgbClr val="FFFFFF"/>
                </a:solidFill>
                <a:latin typeface="Calibri"/>
                <a:cs typeface="Calibri"/>
              </a:rPr>
              <a:t>r</a:t>
            </a:r>
            <a:r>
              <a:rPr sz="1400" spc="0" dirty="0">
                <a:solidFill>
                  <a:srgbClr val="FFFFFF"/>
                </a:solidFill>
                <a:latin typeface="Calibri"/>
                <a:cs typeface="Calibri"/>
              </a:rPr>
              <a:t>ain its </a:t>
            </a:r>
            <a:r>
              <a:rPr sz="1400" spc="-4" dirty="0">
                <a:solidFill>
                  <a:srgbClr val="FFFFFF"/>
                </a:solidFill>
                <a:latin typeface="Calibri"/>
                <a:cs typeface="Calibri"/>
              </a:rPr>
              <a:t>o</a:t>
            </a:r>
            <a:r>
              <a:rPr sz="1400" spc="0" dirty="0">
                <a:solidFill>
                  <a:srgbClr val="FFFFFF"/>
                </a:solidFill>
                <a:latin typeface="Calibri"/>
                <a:cs typeface="Calibri"/>
              </a:rPr>
              <a:t>wn le</a:t>
            </a:r>
            <a:r>
              <a:rPr sz="1400" spc="-29" dirty="0">
                <a:solidFill>
                  <a:srgbClr val="FFFFFF"/>
                </a:solidFill>
                <a:latin typeface="Calibri"/>
                <a:cs typeface="Calibri"/>
              </a:rPr>
              <a:t>g</a:t>
            </a:r>
            <a:r>
              <a:rPr sz="1400" spc="0" dirty="0">
                <a:solidFill>
                  <a:srgbClr val="FFFFFF"/>
                </a:solidFill>
                <a:latin typeface="Calibri"/>
                <a:cs typeface="Calibri"/>
              </a:rPr>
              <a:t>al sea</a:t>
            </a:r>
            <a:r>
              <a:rPr sz="1400" spc="-25" dirty="0">
                <a:solidFill>
                  <a:srgbClr val="FFFFFF"/>
                </a:solidFill>
                <a:latin typeface="Calibri"/>
                <a:cs typeface="Calibri"/>
              </a:rPr>
              <a:t>r</a:t>
            </a:r>
            <a:r>
              <a:rPr sz="1400" spc="0" dirty="0">
                <a:solidFill>
                  <a:srgbClr val="FFFFFF"/>
                </a:solidFill>
                <a:latin typeface="Calibri"/>
                <a:cs typeface="Calibri"/>
              </a:rPr>
              <a:t>ch </a:t>
            </a:r>
            <a:r>
              <a:rPr sz="1400" spc="-14" dirty="0">
                <a:solidFill>
                  <a:srgbClr val="FFFFFF"/>
                </a:solidFill>
                <a:latin typeface="Calibri"/>
                <a:cs typeface="Calibri"/>
              </a:rPr>
              <a:t>t</a:t>
            </a:r>
            <a:r>
              <a:rPr sz="1400" spc="0" dirty="0">
                <a:solidFill>
                  <a:srgbClr val="FFFFFF"/>
                </a:solidFill>
                <a:latin typeface="Calibri"/>
                <a:cs typeface="Calibri"/>
              </a:rPr>
              <a:t>ools; the </a:t>
            </a:r>
            <a:r>
              <a:rPr sz="1400" spc="-14" dirty="0">
                <a:solidFill>
                  <a:srgbClr val="FFFFFF"/>
                </a:solidFill>
                <a:latin typeface="Calibri"/>
                <a:cs typeface="Calibri"/>
              </a:rPr>
              <a:t>ef</a:t>
            </a:r>
            <a:r>
              <a:rPr sz="1400" spc="-44" dirty="0">
                <a:solidFill>
                  <a:srgbClr val="FFFFFF"/>
                </a:solidFill>
                <a:latin typeface="Calibri"/>
                <a:cs typeface="Calibri"/>
              </a:rPr>
              <a:t>f</a:t>
            </a:r>
            <a:r>
              <a:rPr sz="1400" spc="0" dirty="0">
                <a:solidFill>
                  <a:srgbClr val="FFFFFF"/>
                </a:solidFill>
                <a:latin typeface="Calibri"/>
                <a:cs typeface="Calibri"/>
              </a:rPr>
              <a:t>ect on a</a:t>
            </a:r>
            <a:r>
              <a:rPr sz="1400" spc="9" dirty="0">
                <a:solidFill>
                  <a:srgbClr val="FFFFFF"/>
                </a:solidFill>
                <a:latin typeface="Calibri"/>
                <a:cs typeface="Calibri"/>
              </a:rPr>
              <a:t> </a:t>
            </a:r>
            <a:r>
              <a:rPr sz="1400" b="1" spc="0" dirty="0">
                <a:solidFill>
                  <a:srgbClr val="FFFFFF"/>
                </a:solidFill>
                <a:latin typeface="Calibri"/>
                <a:cs typeface="Calibri"/>
              </a:rPr>
              <a:t>po</a:t>
            </a:r>
            <a:r>
              <a:rPr sz="1400" b="1" spc="-19" dirty="0">
                <a:solidFill>
                  <a:srgbClr val="FFFFFF"/>
                </a:solidFill>
                <a:latin typeface="Calibri"/>
                <a:cs typeface="Calibri"/>
              </a:rPr>
              <a:t>t</a:t>
            </a:r>
            <a:r>
              <a:rPr sz="1400" b="1" spc="0" dirty="0">
                <a:solidFill>
                  <a:srgbClr val="FFFFFF"/>
                </a:solidFill>
                <a:latin typeface="Calibri"/>
                <a:cs typeface="Calibri"/>
              </a:rPr>
              <a:t>e</a:t>
            </a:r>
            <a:r>
              <a:rPr sz="1400" b="1" spc="-14" dirty="0">
                <a:solidFill>
                  <a:srgbClr val="FFFFFF"/>
                </a:solidFill>
                <a:latin typeface="Calibri"/>
                <a:cs typeface="Calibri"/>
              </a:rPr>
              <a:t>n</a:t>
            </a:r>
            <a:r>
              <a:rPr sz="1400" b="1" spc="0" dirty="0">
                <a:solidFill>
                  <a:srgbClr val="FFFFFF"/>
                </a:solidFill>
                <a:latin typeface="Calibri"/>
                <a:cs typeface="Calibri"/>
              </a:rPr>
              <a:t>tial mar</a:t>
            </a:r>
            <a:r>
              <a:rPr sz="1400" b="1" spc="-50" dirty="0">
                <a:solidFill>
                  <a:srgbClr val="FFFFFF"/>
                </a:solidFill>
                <a:latin typeface="Calibri"/>
                <a:cs typeface="Calibri"/>
              </a:rPr>
              <a:t>k</a:t>
            </a:r>
            <a:r>
              <a:rPr sz="1400" b="1" spc="-9" dirty="0">
                <a:solidFill>
                  <a:srgbClr val="FFFFFF"/>
                </a:solidFill>
                <a:latin typeface="Calibri"/>
                <a:cs typeface="Calibri"/>
              </a:rPr>
              <a:t>e</a:t>
            </a:r>
            <a:r>
              <a:rPr sz="1400" b="1" spc="0" dirty="0">
                <a:solidFill>
                  <a:srgbClr val="FFFFFF"/>
                </a:solidFill>
                <a:latin typeface="Calibri"/>
                <a:cs typeface="Calibri"/>
              </a:rPr>
              <a:t>t</a:t>
            </a:r>
            <a:r>
              <a:rPr sz="1400" b="1" spc="14" dirty="0">
                <a:solidFill>
                  <a:srgbClr val="FFFFFF"/>
                </a:solidFill>
                <a:latin typeface="Calibri"/>
                <a:cs typeface="Calibri"/>
              </a:rPr>
              <a:t> </a:t>
            </a:r>
            <a:r>
              <a:rPr sz="1400" spc="-34" dirty="0">
                <a:solidFill>
                  <a:srgbClr val="FFFFFF"/>
                </a:solidFill>
                <a:latin typeface="Calibri"/>
                <a:cs typeface="Calibri"/>
              </a:rPr>
              <a:t>f</a:t>
            </a:r>
            <a:r>
              <a:rPr sz="1400" spc="0" dirty="0">
                <a:solidFill>
                  <a:srgbClr val="FFFFFF"/>
                </a:solidFill>
                <a:latin typeface="Calibri"/>
                <a:cs typeface="Calibri"/>
              </a:rPr>
              <a:t>or AI t</a:t>
            </a:r>
            <a:r>
              <a:rPr sz="1400" spc="-34" dirty="0">
                <a:solidFill>
                  <a:srgbClr val="FFFFFF"/>
                </a:solidFill>
                <a:latin typeface="Calibri"/>
                <a:cs typeface="Calibri"/>
              </a:rPr>
              <a:t>r</a:t>
            </a:r>
            <a:r>
              <a:rPr sz="1400" spc="0" dirty="0">
                <a:solidFill>
                  <a:srgbClr val="FFFFFF"/>
                </a:solidFill>
                <a:latin typeface="Calibri"/>
                <a:cs typeface="Calibri"/>
              </a:rPr>
              <a:t>aining d</a:t>
            </a:r>
            <a:r>
              <a:rPr sz="1400" spc="-14" dirty="0">
                <a:solidFill>
                  <a:srgbClr val="FFFFFF"/>
                </a:solidFill>
                <a:latin typeface="Calibri"/>
                <a:cs typeface="Calibri"/>
              </a:rPr>
              <a:t>a</a:t>
            </a:r>
            <a:r>
              <a:rPr sz="1400" spc="-19" dirty="0">
                <a:solidFill>
                  <a:srgbClr val="FFFFFF"/>
                </a:solidFill>
                <a:latin typeface="Calibri"/>
                <a:cs typeface="Calibri"/>
              </a:rPr>
              <a:t>t</a:t>
            </a:r>
            <a:r>
              <a:rPr sz="1400" spc="0" dirty="0">
                <a:solidFill>
                  <a:srgbClr val="FFFFFF"/>
                </a:solidFill>
                <a:latin typeface="Calibri"/>
                <a:cs typeface="Calibri"/>
              </a:rPr>
              <a:t>a is enough. This </a:t>
            </a:r>
            <a:r>
              <a:rPr sz="1400" spc="-34" dirty="0">
                <a:solidFill>
                  <a:srgbClr val="FFFFFF"/>
                </a:solidFill>
                <a:latin typeface="Calibri"/>
                <a:cs typeface="Calibri"/>
              </a:rPr>
              <a:t>f</a:t>
            </a:r>
            <a:r>
              <a:rPr sz="1400" spc="0" dirty="0">
                <a:solidFill>
                  <a:srgbClr val="FFFFFF"/>
                </a:solidFill>
                <a:latin typeface="Calibri"/>
                <a:cs typeface="Calibri"/>
              </a:rPr>
              <a:t>ac</a:t>
            </a:r>
            <a:r>
              <a:rPr sz="1400" spc="-14" dirty="0">
                <a:solidFill>
                  <a:srgbClr val="FFFFFF"/>
                </a:solidFill>
                <a:latin typeface="Calibri"/>
                <a:cs typeface="Calibri"/>
              </a:rPr>
              <a:t>t</a:t>
            </a:r>
            <a:r>
              <a:rPr sz="1400" spc="0" dirty="0">
                <a:solidFill>
                  <a:srgbClr val="FFFFFF"/>
                </a:solidFill>
                <a:latin typeface="Calibri"/>
                <a:cs typeface="Calibri"/>
              </a:rPr>
              <a:t>or </a:t>
            </a:r>
            <a:r>
              <a:rPr sz="1400" spc="-14" dirty="0">
                <a:solidFill>
                  <a:srgbClr val="FFFFFF"/>
                </a:solidFill>
                <a:latin typeface="Calibri"/>
                <a:cs typeface="Calibri"/>
              </a:rPr>
              <a:t>w</a:t>
            </a:r>
            <a:r>
              <a:rPr sz="1400" spc="0" dirty="0">
                <a:solidFill>
                  <a:srgbClr val="FFFFFF"/>
                </a:solidFill>
                <a:latin typeface="Calibri"/>
                <a:cs typeface="Calibri"/>
              </a:rPr>
              <a:t>eighed in </a:t>
            </a:r>
            <a:r>
              <a:rPr sz="1400" spc="-34" dirty="0">
                <a:solidFill>
                  <a:srgbClr val="FFFFFF"/>
                </a:solidFill>
                <a:latin typeface="Calibri"/>
                <a:cs typeface="Calibri"/>
              </a:rPr>
              <a:t>f</a:t>
            </a:r>
            <a:r>
              <a:rPr sz="1400" spc="-29" dirty="0">
                <a:solidFill>
                  <a:srgbClr val="FFFFFF"/>
                </a:solidFill>
                <a:latin typeface="Calibri"/>
                <a:cs typeface="Calibri"/>
              </a:rPr>
              <a:t>a</a:t>
            </a:r>
            <a:r>
              <a:rPr sz="1400" spc="-14" dirty="0">
                <a:solidFill>
                  <a:srgbClr val="FFFFFF"/>
                </a:solidFill>
                <a:latin typeface="Calibri"/>
                <a:cs typeface="Calibri"/>
              </a:rPr>
              <a:t>v</a:t>
            </a:r>
            <a:r>
              <a:rPr sz="1400" spc="0" dirty="0">
                <a:solidFill>
                  <a:srgbClr val="FFFFFF"/>
                </a:solidFill>
                <a:latin typeface="Calibri"/>
                <a:cs typeface="Calibri"/>
              </a:rPr>
              <a:t>or of no </a:t>
            </a:r>
            <a:r>
              <a:rPr sz="1400" spc="-34" dirty="0">
                <a:solidFill>
                  <a:srgbClr val="FFFFFF"/>
                </a:solidFill>
                <a:latin typeface="Calibri"/>
                <a:cs typeface="Calibri"/>
              </a:rPr>
              <a:t>f</a:t>
            </a:r>
            <a:r>
              <a:rPr sz="1400" spc="0" dirty="0">
                <a:solidFill>
                  <a:srgbClr val="FFFFFF"/>
                </a:solidFill>
                <a:latin typeface="Calibri"/>
                <a:cs typeface="Calibri"/>
              </a:rPr>
              <a:t>air use.</a:t>
            </a:r>
            <a:endParaRPr sz="1400" dirty="0">
              <a:latin typeface="Calibri"/>
              <a:cs typeface="Calibri"/>
            </a:endParaRPr>
          </a:p>
          <a:p>
            <a:pPr marL="426839" indent="-285750">
              <a:spcBef>
                <a:spcPts val="742"/>
              </a:spcBef>
              <a:buFont typeface="Arial" panose="020B0604020202020204" pitchFamily="34" charset="0"/>
              <a:buChar char="•"/>
            </a:pPr>
            <a:r>
              <a:rPr sz="1400" spc="0" dirty="0">
                <a:solidFill>
                  <a:srgbClr val="FFFFFF"/>
                </a:solidFill>
                <a:latin typeface="Calibri"/>
                <a:cs typeface="Calibri"/>
              </a:rPr>
              <a:t>Finding –</a:t>
            </a:r>
            <a:r>
              <a:rPr sz="1400" spc="4" dirty="0">
                <a:solidFill>
                  <a:srgbClr val="FFFFFF"/>
                </a:solidFill>
                <a:latin typeface="Calibri"/>
                <a:cs typeface="Calibri"/>
              </a:rPr>
              <a:t> </a:t>
            </a:r>
            <a:r>
              <a:rPr sz="1400" b="1" u="sng" dirty="0">
                <a:solidFill>
                  <a:srgbClr val="FFFFFF"/>
                </a:solidFill>
                <a:latin typeface="Calibri"/>
                <a:cs typeface="Calibri"/>
              </a:rPr>
              <a:t>no fair use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11" name="object 11"/>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7" name="object 7"/>
          <p:cNvSpPr/>
          <p:nvPr/>
        </p:nvSpPr>
        <p:spPr>
          <a:xfrm>
            <a:off x="1" y="1359639"/>
            <a:ext cx="7587916" cy="4581526"/>
          </a:xfrm>
          <a:custGeom>
            <a:avLst/>
            <a:gdLst/>
            <a:ahLst/>
            <a:cxnLst/>
            <a:rect l="l" t="t" r="r" b="b"/>
            <a:pathLst>
              <a:path w="7587916" h="4581526">
                <a:moveTo>
                  <a:pt x="0" y="0"/>
                </a:moveTo>
                <a:lnTo>
                  <a:pt x="7587916" y="0"/>
                </a:lnTo>
                <a:lnTo>
                  <a:pt x="7587916"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8" name="object 8"/>
          <p:cNvSpPr/>
          <p:nvPr/>
        </p:nvSpPr>
        <p:spPr>
          <a:xfrm>
            <a:off x="645160" y="1470025"/>
            <a:ext cx="6670040" cy="4351338"/>
          </a:xfrm>
          <a:custGeom>
            <a:avLst/>
            <a:gdLst/>
            <a:ahLst/>
            <a:cxnLst/>
            <a:rect l="l" t="t" r="r" b="b"/>
            <a:pathLst>
              <a:path w="6670040" h="4351338">
                <a:moveTo>
                  <a:pt x="0" y="0"/>
                </a:moveTo>
                <a:lnTo>
                  <a:pt x="6670040" y="0"/>
                </a:lnTo>
                <a:lnTo>
                  <a:pt x="6670040"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p:cNvSpPr/>
          <p:nvPr/>
        </p:nvSpPr>
        <p:spPr>
          <a:xfrm>
            <a:off x="7690338" y="1359639"/>
            <a:ext cx="4501661" cy="4581526"/>
          </a:xfrm>
          <a:custGeom>
            <a:avLst/>
            <a:gdLst/>
            <a:ahLst/>
            <a:cxnLst/>
            <a:rect l="l" t="t" r="r" b="b"/>
            <a:pathLst>
              <a:path w="4501661" h="4581526">
                <a:moveTo>
                  <a:pt x="4501661" y="0"/>
                </a:moveTo>
                <a:lnTo>
                  <a:pt x="0" y="0"/>
                </a:lnTo>
                <a:lnTo>
                  <a:pt x="0" y="4581526"/>
                </a:lnTo>
                <a:lnTo>
                  <a:pt x="4501661" y="4581526"/>
                </a:lnTo>
                <a:lnTo>
                  <a:pt x="4501661" y="0"/>
                </a:lnTo>
                <a:close/>
              </a:path>
            </a:pathLst>
          </a:custGeom>
          <a:solidFill>
            <a:srgbClr val="000000">
              <a:alpha val="0"/>
            </a:srgbClr>
          </a:solidFill>
        </p:spPr>
        <p:txBody>
          <a:bodyPr wrap="square" lIns="0" tIns="0" rIns="0" bIns="0" rtlCol="0">
            <a:noAutofit/>
          </a:bodyPr>
          <a:lstStyle/>
          <a:p>
            <a:endParaRPr/>
          </a:p>
        </p:txBody>
      </p:sp>
      <p:sp>
        <p:nvSpPr>
          <p:cNvPr id="6" name="object 6"/>
          <p:cNvSpPr/>
          <p:nvPr/>
        </p:nvSpPr>
        <p:spPr>
          <a:xfrm>
            <a:off x="7690338" y="1359639"/>
            <a:ext cx="4501661" cy="4581526"/>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sz="3600" b="1" spc="-106" dirty="0">
                <a:solidFill>
                  <a:schemeClr val="accent4">
                    <a:lumMod val="20000"/>
                    <a:lumOff val="80000"/>
                  </a:schemeClr>
                </a:solidFill>
                <a:latin typeface="Calibri"/>
                <a:cs typeface="Calibri"/>
              </a:rPr>
              <a:t>Thomson Reuters v. Ross </a:t>
            </a:r>
            <a:r>
              <a:rPr sz="3600" b="1" spc="0" dirty="0">
                <a:solidFill>
                  <a:srgbClr val="005596"/>
                </a:solidFill>
                <a:latin typeface="Calibri"/>
                <a:cs typeface="Calibri"/>
              </a:rPr>
              <a:t>	</a:t>
            </a:r>
            <a:endParaRPr sz="3600" dirty="0">
              <a:latin typeface="Calibri"/>
              <a:cs typeface="Calibri"/>
            </a:endParaRPr>
          </a:p>
        </p:txBody>
      </p:sp>
      <p:sp>
        <p:nvSpPr>
          <p:cNvPr id="2" name="object 2"/>
          <p:cNvSpPr txBox="1"/>
          <p:nvPr/>
        </p:nvSpPr>
        <p:spPr>
          <a:xfrm>
            <a:off x="645160" y="1470025"/>
            <a:ext cx="6670040" cy="4351338"/>
          </a:xfrm>
          <a:prstGeom prst="rect">
            <a:avLst/>
          </a:prstGeom>
        </p:spPr>
        <p:txBody>
          <a:bodyPr wrap="square" lIns="0" tIns="2769" rIns="0" bIns="0" rtlCol="0">
            <a:noAutofit/>
          </a:bodyPr>
          <a:lstStyle/>
          <a:p>
            <a:pPr>
              <a:lnSpc>
                <a:spcPts val="900"/>
              </a:lnSpc>
            </a:pPr>
            <a:endParaRPr sz="900" dirty="0"/>
          </a:p>
          <a:p>
            <a:pPr marL="85724">
              <a:lnSpc>
                <a:spcPct val="101725"/>
              </a:lnSpc>
              <a:spcBef>
                <a:spcPts val="4000"/>
              </a:spcBef>
            </a:pPr>
            <a:r>
              <a:rPr sz="3200" dirty="0">
                <a:solidFill>
                  <a:srgbClr val="FFFFFF"/>
                </a:solidFill>
                <a:latin typeface="Calibri"/>
                <a:cs typeface="Calibri"/>
              </a:rPr>
              <a:t>Caution:</a:t>
            </a:r>
            <a:endParaRPr sz="3200" dirty="0">
              <a:latin typeface="Calibri"/>
              <a:cs typeface="Calibri"/>
            </a:endParaRPr>
          </a:p>
          <a:p>
            <a:pPr marL="314324" marR="551060" indent="-167644">
              <a:lnSpc>
                <a:spcPts val="3460"/>
              </a:lnSpc>
              <a:spcBef>
                <a:spcPts val="1060"/>
              </a:spcBef>
            </a:pPr>
            <a:r>
              <a:rPr sz="3200" spc="200" dirty="0">
                <a:solidFill>
                  <a:srgbClr val="FFFFFF"/>
                </a:solidFill>
                <a:latin typeface="Arial"/>
                <a:cs typeface="Arial"/>
              </a:rPr>
              <a:t>•</a:t>
            </a:r>
            <a:r>
              <a:rPr sz="3200" spc="-2" dirty="0">
                <a:solidFill>
                  <a:srgbClr val="FFFFFF"/>
                </a:solidFill>
                <a:latin typeface="Calibri"/>
                <a:cs typeface="Calibri"/>
              </a:rPr>
              <a:t>Do not assume this finding means that fair use is not a viable defense</a:t>
            </a:r>
            <a:endParaRPr sz="3200" dirty="0">
              <a:latin typeface="Calibri"/>
              <a:cs typeface="Calibri"/>
            </a:endParaRPr>
          </a:p>
          <a:p>
            <a:pPr marL="314324" marR="563659" indent="-167644">
              <a:lnSpc>
                <a:spcPts val="3460"/>
              </a:lnSpc>
              <a:spcBef>
                <a:spcPts val="995"/>
              </a:spcBef>
            </a:pPr>
            <a:r>
              <a:rPr sz="3200" spc="200" dirty="0">
                <a:solidFill>
                  <a:srgbClr val="FFFFFF"/>
                </a:solidFill>
                <a:latin typeface="Arial"/>
                <a:cs typeface="Arial"/>
              </a:rPr>
              <a:t>•</a:t>
            </a:r>
            <a:r>
              <a:rPr sz="3200" spc="-7" dirty="0">
                <a:solidFill>
                  <a:srgbClr val="FFFFFF"/>
                </a:solidFill>
                <a:latin typeface="Calibri"/>
                <a:cs typeface="Calibri"/>
              </a:rPr>
              <a:t>The facts here are different than in many other cases</a:t>
            </a:r>
            <a:endParaRPr sz="3200" dirty="0">
              <a:latin typeface="Calibri"/>
              <a:cs typeface="Calibri"/>
            </a:endParaRPr>
          </a:p>
          <a:p>
            <a:pPr marL="146680">
              <a:lnSpc>
                <a:spcPct val="101725"/>
              </a:lnSpc>
              <a:spcBef>
                <a:spcPts val="484"/>
              </a:spcBef>
            </a:pPr>
            <a:r>
              <a:rPr sz="3200" spc="200" dirty="0">
                <a:solidFill>
                  <a:srgbClr val="FFFFFF"/>
                </a:solidFill>
                <a:latin typeface="Arial"/>
                <a:cs typeface="Arial"/>
              </a:rPr>
              <a:t>•</a:t>
            </a:r>
            <a:r>
              <a:rPr sz="3200" spc="-4" dirty="0">
                <a:solidFill>
                  <a:srgbClr val="FFFFFF"/>
                </a:solidFill>
                <a:latin typeface="Calibri"/>
                <a:cs typeface="Calibri"/>
              </a:rPr>
              <a:t>Each case will be fact specific</a:t>
            </a:r>
            <a:endParaRPr sz="3200" dirty="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7" name="object 7"/>
          <p:cNvSpPr/>
          <p:nvPr/>
        </p:nvSpPr>
        <p:spPr>
          <a:xfrm>
            <a:off x="1" y="1315906"/>
            <a:ext cx="7587916" cy="4581526"/>
          </a:xfrm>
          <a:custGeom>
            <a:avLst/>
            <a:gdLst/>
            <a:ahLst/>
            <a:cxnLst/>
            <a:rect l="l" t="t" r="r" b="b"/>
            <a:pathLst>
              <a:path w="7587916" h="4581526">
                <a:moveTo>
                  <a:pt x="0" y="0"/>
                </a:moveTo>
                <a:lnTo>
                  <a:pt x="7587916" y="0"/>
                </a:lnTo>
                <a:lnTo>
                  <a:pt x="7587916"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8" name="object 8"/>
          <p:cNvSpPr/>
          <p:nvPr/>
        </p:nvSpPr>
        <p:spPr>
          <a:xfrm>
            <a:off x="645160" y="1431000"/>
            <a:ext cx="6474655" cy="4351338"/>
          </a:xfrm>
          <a:custGeom>
            <a:avLst/>
            <a:gdLst/>
            <a:ahLst/>
            <a:cxnLst/>
            <a:rect l="l" t="t" r="r" b="b"/>
            <a:pathLst>
              <a:path w="6474655" h="4351338">
                <a:moveTo>
                  <a:pt x="0" y="0"/>
                </a:moveTo>
                <a:lnTo>
                  <a:pt x="6474655" y="0"/>
                </a:lnTo>
                <a:lnTo>
                  <a:pt x="6474655"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p:cNvSpPr/>
          <p:nvPr/>
        </p:nvSpPr>
        <p:spPr>
          <a:xfrm>
            <a:off x="7690336" y="1315906"/>
            <a:ext cx="4501660" cy="4581526"/>
          </a:xfrm>
          <a:custGeom>
            <a:avLst/>
            <a:gdLst/>
            <a:ahLst/>
            <a:cxnLst/>
            <a:rect l="l" t="t" r="r" b="b"/>
            <a:pathLst>
              <a:path w="4501660" h="4581526">
                <a:moveTo>
                  <a:pt x="0" y="0"/>
                </a:moveTo>
                <a:lnTo>
                  <a:pt x="4501660" y="0"/>
                </a:lnTo>
                <a:lnTo>
                  <a:pt x="4501660" y="4581526"/>
                </a:lnTo>
                <a:lnTo>
                  <a:pt x="0" y="4581526"/>
                </a:lnTo>
                <a:lnTo>
                  <a:pt x="0" y="0"/>
                </a:lnTo>
                <a:close/>
              </a:path>
            </a:pathLst>
          </a:custGeom>
          <a:solidFill>
            <a:srgbClr val="000000">
              <a:alpha val="0"/>
            </a:srgbClr>
          </a:solidFill>
        </p:spPr>
        <p:txBody>
          <a:bodyPr wrap="square" lIns="0" tIns="0" rIns="0" bIns="0" rtlCol="0">
            <a:noAutofit/>
          </a:bodyPr>
          <a:lstStyle/>
          <a:p>
            <a:endParaRPr/>
          </a:p>
        </p:txBody>
      </p:sp>
      <p:sp>
        <p:nvSpPr>
          <p:cNvPr id="6" name="object 6"/>
          <p:cNvSpPr/>
          <p:nvPr/>
        </p:nvSpPr>
        <p:spPr>
          <a:xfrm>
            <a:off x="7690336" y="1315906"/>
            <a:ext cx="4501660" cy="4581526"/>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sz="3600" b="1" spc="-68" dirty="0">
                <a:solidFill>
                  <a:schemeClr val="accent4">
                    <a:lumMod val="20000"/>
                    <a:lumOff val="80000"/>
                  </a:schemeClr>
                </a:solidFill>
                <a:latin typeface="Calibri"/>
                <a:cs typeface="Calibri"/>
              </a:rPr>
              <a:t>Liability for Infringing Output </a:t>
            </a:r>
            <a:r>
              <a:rPr sz="3600" b="1" spc="0" dirty="0">
                <a:solidFill>
                  <a:srgbClr val="005596"/>
                </a:solidFill>
                <a:latin typeface="Calibri"/>
                <a:cs typeface="Calibri"/>
              </a:rPr>
              <a:t>	</a:t>
            </a:r>
            <a:endParaRPr sz="3600" dirty="0">
              <a:latin typeface="Calibri"/>
              <a:cs typeface="Calibri"/>
            </a:endParaRPr>
          </a:p>
        </p:txBody>
      </p:sp>
      <p:sp>
        <p:nvSpPr>
          <p:cNvPr id="2" name="object 2"/>
          <p:cNvSpPr txBox="1"/>
          <p:nvPr/>
        </p:nvSpPr>
        <p:spPr>
          <a:xfrm>
            <a:off x="645160" y="2133600"/>
            <a:ext cx="6746240" cy="3648738"/>
          </a:xfrm>
          <a:prstGeom prst="rect">
            <a:avLst/>
          </a:prstGeom>
        </p:spPr>
        <p:txBody>
          <a:bodyPr wrap="square" lIns="0" tIns="1835" rIns="0" bIns="0" rtlCol="0">
            <a:noAutofit/>
          </a:bodyPr>
          <a:lstStyle/>
          <a:p>
            <a:pPr>
              <a:lnSpc>
                <a:spcPts val="900"/>
              </a:lnSpc>
            </a:pPr>
            <a:endParaRPr sz="900" dirty="0"/>
          </a:p>
          <a:p>
            <a:pPr marL="542924" marR="811662" indent="-457200">
              <a:buFont typeface="Arial" panose="020B0604020202020204" pitchFamily="34" charset="0"/>
              <a:buChar char="•"/>
            </a:pPr>
            <a:r>
              <a:rPr sz="2800" dirty="0">
                <a:solidFill>
                  <a:srgbClr val="FFFFFF"/>
                </a:solidFill>
                <a:latin typeface="Calibri"/>
                <a:cs typeface="Calibri"/>
              </a:rPr>
              <a:t>If </a:t>
            </a:r>
            <a:r>
              <a:rPr sz="2800" spc="-25" dirty="0">
                <a:solidFill>
                  <a:srgbClr val="FFFFFF"/>
                </a:solidFill>
                <a:latin typeface="Calibri"/>
                <a:cs typeface="Calibri"/>
              </a:rPr>
              <a:t>t</a:t>
            </a:r>
            <a:r>
              <a:rPr sz="2800" spc="0" dirty="0">
                <a:solidFill>
                  <a:srgbClr val="FFFFFF"/>
                </a:solidFill>
                <a:latin typeface="Calibri"/>
                <a:cs typeface="Calibri"/>
              </a:rPr>
              <a:t>ool is</a:t>
            </a:r>
            <a:r>
              <a:rPr sz="2800" spc="9" dirty="0">
                <a:solidFill>
                  <a:srgbClr val="FFFFFF"/>
                </a:solidFill>
                <a:latin typeface="Calibri"/>
                <a:cs typeface="Calibri"/>
              </a:rPr>
              <a:t> </a:t>
            </a:r>
            <a:r>
              <a:rPr sz="2800" b="1" u="sng" dirty="0">
                <a:solidFill>
                  <a:srgbClr val="FFFFFF"/>
                </a:solidFill>
                <a:latin typeface="Calibri"/>
                <a:cs typeface="Calibri"/>
              </a:rPr>
              <a:t>capable</a:t>
            </a:r>
            <a:r>
              <a:rPr sz="2800" spc="0" dirty="0">
                <a:solidFill>
                  <a:srgbClr val="FF0000"/>
                </a:solidFill>
                <a:latin typeface="Calibri"/>
                <a:cs typeface="Calibri"/>
              </a:rPr>
              <a:t> </a:t>
            </a:r>
            <a:r>
              <a:rPr sz="2800" spc="0" dirty="0">
                <a:solidFill>
                  <a:srgbClr val="FFFFFF"/>
                </a:solidFill>
                <a:latin typeface="Calibri"/>
                <a:cs typeface="Calibri"/>
              </a:rPr>
              <a:t>of </a:t>
            </a:r>
            <a:r>
              <a:rPr sz="2800" spc="-19" dirty="0">
                <a:solidFill>
                  <a:srgbClr val="FFFFFF"/>
                </a:solidFill>
                <a:latin typeface="Calibri"/>
                <a:cs typeface="Calibri"/>
              </a:rPr>
              <a:t>g</a:t>
            </a:r>
            <a:r>
              <a:rPr sz="2800" spc="0" dirty="0">
                <a:solidFill>
                  <a:srgbClr val="FFFFFF"/>
                </a:solidFill>
                <a:latin typeface="Calibri"/>
                <a:cs typeface="Calibri"/>
              </a:rPr>
              <a:t>ene</a:t>
            </a:r>
            <a:r>
              <a:rPr sz="2800" spc="-54" dirty="0">
                <a:solidFill>
                  <a:srgbClr val="FFFFFF"/>
                </a:solidFill>
                <a:latin typeface="Calibri"/>
                <a:cs typeface="Calibri"/>
              </a:rPr>
              <a:t>r</a:t>
            </a:r>
            <a:r>
              <a:rPr sz="2800" spc="-25" dirty="0">
                <a:solidFill>
                  <a:srgbClr val="FFFFFF"/>
                </a:solidFill>
                <a:latin typeface="Calibri"/>
                <a:cs typeface="Calibri"/>
              </a:rPr>
              <a:t>a</a:t>
            </a:r>
            <a:r>
              <a:rPr sz="2800" spc="0" dirty="0">
                <a:solidFill>
                  <a:srgbClr val="FFFFFF"/>
                </a:solidFill>
                <a:latin typeface="Calibri"/>
                <a:cs typeface="Calibri"/>
              </a:rPr>
              <a:t>ting i</a:t>
            </a:r>
            <a:r>
              <a:rPr sz="2800" spc="-14" dirty="0">
                <a:solidFill>
                  <a:srgbClr val="FFFFFF"/>
                </a:solidFill>
                <a:latin typeface="Calibri"/>
                <a:cs typeface="Calibri"/>
              </a:rPr>
              <a:t>n</a:t>
            </a:r>
            <a:r>
              <a:rPr sz="2800" spc="0" dirty="0">
                <a:solidFill>
                  <a:srgbClr val="FFFFFF"/>
                </a:solidFill>
                <a:latin typeface="Calibri"/>
                <a:cs typeface="Calibri"/>
              </a:rPr>
              <a:t>frin</a:t>
            </a:r>
            <a:r>
              <a:rPr sz="2800" spc="-19" dirty="0">
                <a:solidFill>
                  <a:srgbClr val="FFFFFF"/>
                </a:solidFill>
                <a:latin typeface="Calibri"/>
                <a:cs typeface="Calibri"/>
              </a:rPr>
              <a:t>g</a:t>
            </a:r>
            <a:r>
              <a:rPr sz="2800" spc="0" dirty="0">
                <a:solidFill>
                  <a:srgbClr val="FFFFFF"/>
                </a:solidFill>
                <a:latin typeface="Calibri"/>
                <a:cs typeface="Calibri"/>
              </a:rPr>
              <a:t>eme</a:t>
            </a:r>
            <a:r>
              <a:rPr sz="2800" spc="-25" dirty="0">
                <a:solidFill>
                  <a:srgbClr val="FFFFFF"/>
                </a:solidFill>
                <a:latin typeface="Calibri"/>
                <a:cs typeface="Calibri"/>
              </a:rPr>
              <a:t>n</a:t>
            </a:r>
            <a:r>
              <a:rPr sz="2800" spc="0" dirty="0">
                <a:solidFill>
                  <a:srgbClr val="FFFFFF"/>
                </a:solidFill>
                <a:latin typeface="Calibri"/>
                <a:cs typeface="Calibri"/>
              </a:rPr>
              <a:t>t, is th</a:t>
            </a:r>
            <a:r>
              <a:rPr sz="2800" spc="-25" dirty="0">
                <a:solidFill>
                  <a:srgbClr val="FFFFFF"/>
                </a:solidFill>
                <a:latin typeface="Calibri"/>
                <a:cs typeface="Calibri"/>
              </a:rPr>
              <a:t>a</a:t>
            </a:r>
            <a:r>
              <a:rPr sz="2800" spc="0" dirty="0">
                <a:solidFill>
                  <a:srgbClr val="FFFFFF"/>
                </a:solidFill>
                <a:latin typeface="Calibri"/>
                <a:cs typeface="Calibri"/>
              </a:rPr>
              <a:t>t enough? Or mu</a:t>
            </a:r>
            <a:r>
              <a:rPr sz="2800" spc="-29" dirty="0">
                <a:solidFill>
                  <a:srgbClr val="FFFFFF"/>
                </a:solidFill>
                <a:latin typeface="Calibri"/>
                <a:cs typeface="Calibri"/>
              </a:rPr>
              <a:t>s</a:t>
            </a:r>
            <a:r>
              <a:rPr sz="2800" spc="0" dirty="0">
                <a:solidFill>
                  <a:srgbClr val="FFFFFF"/>
                </a:solidFill>
                <a:latin typeface="Calibri"/>
                <a:cs typeface="Calibri"/>
              </a:rPr>
              <a:t>t the</a:t>
            </a:r>
            <a:r>
              <a:rPr sz="2800" spc="-34" dirty="0">
                <a:solidFill>
                  <a:srgbClr val="FFFFFF"/>
                </a:solidFill>
                <a:latin typeface="Calibri"/>
                <a:cs typeface="Calibri"/>
              </a:rPr>
              <a:t>r</a:t>
            </a:r>
            <a:r>
              <a:rPr sz="2800" spc="0" dirty="0">
                <a:solidFill>
                  <a:srgbClr val="FFFFFF"/>
                </a:solidFill>
                <a:latin typeface="Calibri"/>
                <a:cs typeface="Calibri"/>
              </a:rPr>
              <a:t>e be actual i</a:t>
            </a:r>
            <a:r>
              <a:rPr sz="2800" spc="-14" dirty="0">
                <a:solidFill>
                  <a:srgbClr val="FFFFFF"/>
                </a:solidFill>
                <a:latin typeface="Calibri"/>
                <a:cs typeface="Calibri"/>
              </a:rPr>
              <a:t>n</a:t>
            </a:r>
            <a:r>
              <a:rPr sz="2800" spc="0" dirty="0">
                <a:solidFill>
                  <a:srgbClr val="FFFFFF"/>
                </a:solidFill>
                <a:latin typeface="Calibri"/>
                <a:cs typeface="Calibri"/>
              </a:rPr>
              <a:t>frin</a:t>
            </a:r>
            <a:r>
              <a:rPr sz="2800" spc="-19" dirty="0">
                <a:solidFill>
                  <a:srgbClr val="FFFFFF"/>
                </a:solidFill>
                <a:latin typeface="Calibri"/>
                <a:cs typeface="Calibri"/>
              </a:rPr>
              <a:t>g</a:t>
            </a:r>
            <a:r>
              <a:rPr sz="2800" spc="0" dirty="0">
                <a:solidFill>
                  <a:srgbClr val="FFFFFF"/>
                </a:solidFill>
                <a:latin typeface="Calibri"/>
                <a:cs typeface="Calibri"/>
              </a:rPr>
              <a:t>eme</a:t>
            </a:r>
            <a:r>
              <a:rPr sz="2800" spc="-25" dirty="0">
                <a:solidFill>
                  <a:srgbClr val="FFFFFF"/>
                </a:solidFill>
                <a:latin typeface="Calibri"/>
                <a:cs typeface="Calibri"/>
              </a:rPr>
              <a:t>n</a:t>
            </a:r>
            <a:r>
              <a:rPr sz="2800" spc="0" dirty="0">
                <a:solidFill>
                  <a:srgbClr val="FFFFFF"/>
                </a:solidFill>
                <a:latin typeface="Calibri"/>
                <a:cs typeface="Calibri"/>
              </a:rPr>
              <a:t>t?</a:t>
            </a:r>
            <a:endParaRPr lang="en-US" sz="2800" dirty="0">
              <a:latin typeface="Calibri"/>
              <a:cs typeface="Calibri"/>
            </a:endParaRPr>
          </a:p>
          <a:p>
            <a:pPr marL="1000124" marR="811662" lvl="1" indent="-457200">
              <a:buFont typeface="Arial" panose="020B0604020202020204" pitchFamily="34" charset="0"/>
              <a:buChar char="•"/>
            </a:pPr>
            <a:r>
              <a:rPr sz="2400" spc="-1" dirty="0">
                <a:solidFill>
                  <a:srgbClr val="FFFFFF"/>
                </a:solidFill>
                <a:latin typeface="Calibri"/>
                <a:cs typeface="Calibri"/>
              </a:rPr>
              <a:t>The decisions on motions to dismiss in pending cases seem to require actual evidence of infringing output</a:t>
            </a:r>
            <a:endParaRPr sz="2400" dirty="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9" name="object 9"/>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p:cNvSpPr/>
          <p:nvPr/>
        </p:nvSpPr>
        <p:spPr>
          <a:xfrm>
            <a:off x="0" y="1359639"/>
            <a:ext cx="12191999" cy="4581526"/>
          </a:xfrm>
          <a:custGeom>
            <a:avLst/>
            <a:gdLst/>
            <a:ahLst/>
            <a:cxnLst/>
            <a:rect l="l" t="t" r="r" b="b"/>
            <a:pathLst>
              <a:path w="12191999" h="4581526">
                <a:moveTo>
                  <a:pt x="0" y="0"/>
                </a:moveTo>
                <a:lnTo>
                  <a:pt x="12191999" y="0"/>
                </a:lnTo>
                <a:lnTo>
                  <a:pt x="12191999"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6" name="object 6"/>
          <p:cNvSpPr/>
          <p:nvPr/>
        </p:nvSpPr>
        <p:spPr>
          <a:xfrm>
            <a:off x="645160" y="1470025"/>
            <a:ext cx="10515600" cy="4351338"/>
          </a:xfrm>
          <a:custGeom>
            <a:avLst/>
            <a:gdLst/>
            <a:ahLst/>
            <a:cxnLst/>
            <a:rect l="l" t="t" r="r" b="b"/>
            <a:pathLst>
              <a:path w="10515600" h="4351338">
                <a:moveTo>
                  <a:pt x="0" y="0"/>
                </a:moveTo>
                <a:lnTo>
                  <a:pt x="10515600" y="0"/>
                </a:lnTo>
                <a:lnTo>
                  <a:pt x="10515600"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4" name="object 4"/>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sz="3600" b="1" spc="-68" dirty="0">
                <a:solidFill>
                  <a:schemeClr val="accent4">
                    <a:lumMod val="20000"/>
                    <a:lumOff val="80000"/>
                  </a:schemeClr>
                </a:solidFill>
                <a:latin typeface="Calibri"/>
                <a:cs typeface="Calibri"/>
              </a:rPr>
              <a:t>Liability for Infringing Output </a:t>
            </a:r>
            <a:r>
              <a:rPr sz="3600" b="1" spc="0" dirty="0">
                <a:solidFill>
                  <a:srgbClr val="005596"/>
                </a:solidFill>
                <a:latin typeface="Calibri"/>
                <a:cs typeface="Calibri"/>
              </a:rPr>
              <a:t>	</a:t>
            </a:r>
            <a:endParaRPr sz="3600" dirty="0">
              <a:latin typeface="Calibri"/>
              <a:cs typeface="Calibri"/>
            </a:endParaRPr>
          </a:p>
        </p:txBody>
      </p:sp>
      <p:sp>
        <p:nvSpPr>
          <p:cNvPr id="2" name="object 2"/>
          <p:cNvSpPr txBox="1"/>
          <p:nvPr/>
        </p:nvSpPr>
        <p:spPr>
          <a:xfrm>
            <a:off x="645160" y="1470025"/>
            <a:ext cx="10515600" cy="4351338"/>
          </a:xfrm>
          <a:prstGeom prst="rect">
            <a:avLst/>
          </a:prstGeom>
        </p:spPr>
        <p:txBody>
          <a:bodyPr wrap="square" lIns="0" tIns="1585" rIns="0" bIns="0" rtlCol="0">
            <a:noAutofit/>
          </a:bodyPr>
          <a:lstStyle/>
          <a:p>
            <a:pPr>
              <a:lnSpc>
                <a:spcPts val="700"/>
              </a:lnSpc>
            </a:pPr>
            <a:endParaRPr sz="700" dirty="0"/>
          </a:p>
          <a:p>
            <a:pPr marL="542924" indent="-457200">
              <a:lnSpc>
                <a:spcPct val="101725"/>
              </a:lnSpc>
              <a:buFont typeface="Arial" panose="020B0604020202020204" pitchFamily="34" charset="0"/>
              <a:buChar char="•"/>
            </a:pPr>
            <a:r>
              <a:rPr sz="2800" spc="-1" dirty="0">
                <a:solidFill>
                  <a:srgbClr val="FFFFFF"/>
                </a:solidFill>
                <a:latin typeface="Calibri"/>
                <a:cs typeface="Calibri"/>
              </a:rPr>
              <a:t>If genAI tool produces infringing output who is liable?</a:t>
            </a:r>
            <a:endParaRPr lang="en-US" sz="2800" dirty="0">
              <a:latin typeface="Calibri"/>
              <a:cs typeface="Calibri"/>
            </a:endParaRPr>
          </a:p>
          <a:p>
            <a:pPr marL="1000124" lvl="1" indent="-457200">
              <a:lnSpc>
                <a:spcPct val="101725"/>
              </a:lnSpc>
              <a:buFont typeface="Arial" panose="020B0604020202020204" pitchFamily="34" charset="0"/>
              <a:buChar char="•"/>
            </a:pPr>
            <a:r>
              <a:rPr sz="2800" spc="-10" dirty="0">
                <a:solidFill>
                  <a:srgbClr val="FFFFFF"/>
                </a:solidFill>
                <a:latin typeface="Calibri"/>
                <a:cs typeface="Calibri"/>
              </a:rPr>
              <a:t>Tool developer? User? Both?</a:t>
            </a:r>
            <a:endParaRPr sz="2800" dirty="0">
              <a:latin typeface="Calibri"/>
              <a:cs typeface="Calibri"/>
            </a:endParaRPr>
          </a:p>
          <a:p>
            <a:pPr marL="596247" marR="87081" indent="-457200">
              <a:lnSpc>
                <a:spcPts val="3020"/>
              </a:lnSpc>
              <a:spcBef>
                <a:spcPts val="1059"/>
              </a:spcBef>
              <a:buFont typeface="Arial" panose="020B0604020202020204" pitchFamily="34" charset="0"/>
              <a:buChar char="•"/>
            </a:pPr>
            <a:r>
              <a:rPr sz="2800" spc="0" dirty="0">
                <a:solidFill>
                  <a:srgbClr val="FFFFFF"/>
                </a:solidFill>
                <a:latin typeface="Calibri"/>
                <a:cs typeface="Calibri"/>
              </a:rPr>
              <a:t>The Sup</a:t>
            </a:r>
            <a:r>
              <a:rPr sz="2800" spc="-34" dirty="0">
                <a:solidFill>
                  <a:srgbClr val="FFFFFF"/>
                </a:solidFill>
                <a:latin typeface="Calibri"/>
                <a:cs typeface="Calibri"/>
              </a:rPr>
              <a:t>r</a:t>
            </a:r>
            <a:r>
              <a:rPr sz="2800" spc="0" dirty="0">
                <a:solidFill>
                  <a:srgbClr val="FFFFFF"/>
                </a:solidFill>
                <a:latin typeface="Calibri"/>
                <a:cs typeface="Calibri"/>
              </a:rPr>
              <a:t>eme Court has held th</a:t>
            </a:r>
            <a:r>
              <a:rPr sz="2800" spc="-25" dirty="0">
                <a:solidFill>
                  <a:srgbClr val="FFFFFF"/>
                </a:solidFill>
                <a:latin typeface="Calibri"/>
                <a:cs typeface="Calibri"/>
              </a:rPr>
              <a:t>a</a:t>
            </a:r>
            <a:r>
              <a:rPr sz="2800" spc="0" dirty="0">
                <a:solidFill>
                  <a:srgbClr val="FFFFFF"/>
                </a:solidFill>
                <a:latin typeface="Calibri"/>
                <a:cs typeface="Calibri"/>
              </a:rPr>
              <a:t>t a </a:t>
            </a:r>
            <a:r>
              <a:rPr sz="2800" spc="-29" dirty="0">
                <a:solidFill>
                  <a:srgbClr val="FFFFFF"/>
                </a:solidFill>
                <a:latin typeface="Calibri"/>
                <a:cs typeface="Calibri"/>
              </a:rPr>
              <a:t>t</a:t>
            </a:r>
            <a:r>
              <a:rPr sz="2800" spc="0" dirty="0">
                <a:solidFill>
                  <a:srgbClr val="FFFFFF"/>
                </a:solidFill>
                <a:latin typeface="Calibri"/>
                <a:cs typeface="Calibri"/>
              </a:rPr>
              <a:t>echnology manu</a:t>
            </a:r>
            <a:r>
              <a:rPr sz="2800" spc="-54" dirty="0">
                <a:solidFill>
                  <a:srgbClr val="FFFFFF"/>
                </a:solidFill>
                <a:latin typeface="Calibri"/>
                <a:cs typeface="Calibri"/>
              </a:rPr>
              <a:t>f</a:t>
            </a:r>
            <a:r>
              <a:rPr sz="2800" spc="0" dirty="0">
                <a:solidFill>
                  <a:srgbClr val="FFFFFF"/>
                </a:solidFill>
                <a:latin typeface="Calibri"/>
                <a:cs typeface="Calibri"/>
              </a:rPr>
              <a:t>actu</a:t>
            </a:r>
            <a:r>
              <a:rPr sz="2800" spc="-34" dirty="0">
                <a:solidFill>
                  <a:srgbClr val="FFFFFF"/>
                </a:solidFill>
                <a:latin typeface="Calibri"/>
                <a:cs typeface="Calibri"/>
              </a:rPr>
              <a:t>r</a:t>
            </a:r>
            <a:r>
              <a:rPr sz="2800" spc="0" dirty="0">
                <a:solidFill>
                  <a:srgbClr val="FFFFFF"/>
                </a:solidFill>
                <a:latin typeface="Calibri"/>
                <a:cs typeface="Calibri"/>
              </a:rPr>
              <a:t>er </a:t>
            </a:r>
            <a:r>
              <a:rPr sz="2800" spc="-19" dirty="0">
                <a:solidFill>
                  <a:srgbClr val="FFFFFF"/>
                </a:solidFill>
                <a:latin typeface="Calibri"/>
                <a:cs typeface="Calibri"/>
              </a:rPr>
              <a:t>c</a:t>
            </a:r>
            <a:r>
              <a:rPr sz="2800" spc="0" dirty="0">
                <a:solidFill>
                  <a:srgbClr val="FFFFFF"/>
                </a:solidFill>
                <a:latin typeface="Calibri"/>
                <a:cs typeface="Calibri"/>
              </a:rPr>
              <a:t>annot be held liable </a:t>
            </a:r>
            <a:r>
              <a:rPr sz="2800" spc="-54" dirty="0">
                <a:solidFill>
                  <a:srgbClr val="FFFFFF"/>
                </a:solidFill>
                <a:latin typeface="Calibri"/>
                <a:cs typeface="Calibri"/>
              </a:rPr>
              <a:t>f</a:t>
            </a:r>
            <a:r>
              <a:rPr sz="2800" spc="0" dirty="0">
                <a:solidFill>
                  <a:srgbClr val="FFFFFF"/>
                </a:solidFill>
                <a:latin typeface="Calibri"/>
                <a:cs typeface="Calibri"/>
              </a:rPr>
              <a:t>or its use</a:t>
            </a:r>
            <a:r>
              <a:rPr sz="2800" spc="-50" dirty="0">
                <a:solidFill>
                  <a:srgbClr val="FFFFFF"/>
                </a:solidFill>
                <a:latin typeface="Calibri"/>
                <a:cs typeface="Calibri"/>
              </a:rPr>
              <a:t>r</a:t>
            </a:r>
            <a:r>
              <a:rPr sz="2800" spc="0" dirty="0">
                <a:solidFill>
                  <a:srgbClr val="FFFFFF"/>
                </a:solidFill>
                <a:latin typeface="Calibri"/>
                <a:cs typeface="Calibri"/>
              </a:rPr>
              <a:t>s’ </a:t>
            </a:r>
            <a:r>
              <a:rPr sz="2800" spc="-19" dirty="0">
                <a:solidFill>
                  <a:srgbClr val="FFFFFF"/>
                </a:solidFill>
                <a:latin typeface="Calibri"/>
                <a:cs typeface="Calibri"/>
              </a:rPr>
              <a:t>c</a:t>
            </a:r>
            <a:r>
              <a:rPr sz="2800" spc="0" dirty="0">
                <a:solidFill>
                  <a:srgbClr val="FFFFFF"/>
                </a:solidFill>
                <a:latin typeface="Calibri"/>
                <a:cs typeface="Calibri"/>
              </a:rPr>
              <a:t>o</a:t>
            </a:r>
            <a:r>
              <a:rPr sz="2800" spc="-9" dirty="0">
                <a:solidFill>
                  <a:srgbClr val="FFFFFF"/>
                </a:solidFill>
                <a:latin typeface="Calibri"/>
                <a:cs typeface="Calibri"/>
              </a:rPr>
              <a:t>p</a:t>
            </a:r>
            <a:r>
              <a:rPr sz="2800" spc="0" dirty="0">
                <a:solidFill>
                  <a:srgbClr val="FFFFFF"/>
                </a:solidFill>
                <a:latin typeface="Calibri"/>
                <a:cs typeface="Calibri"/>
              </a:rPr>
              <a:t>yrig</a:t>
            </a:r>
            <a:r>
              <a:rPr sz="2800" spc="-25" dirty="0">
                <a:solidFill>
                  <a:srgbClr val="FFFFFF"/>
                </a:solidFill>
                <a:latin typeface="Calibri"/>
                <a:cs typeface="Calibri"/>
              </a:rPr>
              <a:t>h</a:t>
            </a:r>
            <a:r>
              <a:rPr sz="2800" spc="0" dirty="0">
                <a:solidFill>
                  <a:srgbClr val="FFFFFF"/>
                </a:solidFill>
                <a:latin typeface="Calibri"/>
                <a:cs typeface="Calibri"/>
              </a:rPr>
              <a:t>t i</a:t>
            </a:r>
            <a:r>
              <a:rPr sz="2800" spc="-14" dirty="0">
                <a:solidFill>
                  <a:srgbClr val="FFFFFF"/>
                </a:solidFill>
                <a:latin typeface="Calibri"/>
                <a:cs typeface="Calibri"/>
              </a:rPr>
              <a:t>n</a:t>
            </a:r>
            <a:r>
              <a:rPr sz="2800" spc="0" dirty="0">
                <a:solidFill>
                  <a:srgbClr val="FFFFFF"/>
                </a:solidFill>
                <a:latin typeface="Calibri"/>
                <a:cs typeface="Calibri"/>
              </a:rPr>
              <a:t>frin</a:t>
            </a:r>
            <a:r>
              <a:rPr sz="2800" spc="-19" dirty="0">
                <a:solidFill>
                  <a:srgbClr val="FFFFFF"/>
                </a:solidFill>
                <a:latin typeface="Calibri"/>
                <a:cs typeface="Calibri"/>
              </a:rPr>
              <a:t>g</a:t>
            </a:r>
            <a:r>
              <a:rPr sz="2800" spc="0" dirty="0">
                <a:solidFill>
                  <a:srgbClr val="FFFFFF"/>
                </a:solidFill>
                <a:latin typeface="Calibri"/>
                <a:cs typeface="Calibri"/>
              </a:rPr>
              <a:t>eme</a:t>
            </a:r>
            <a:r>
              <a:rPr sz="2800" spc="-25" dirty="0">
                <a:solidFill>
                  <a:srgbClr val="FFFFFF"/>
                </a:solidFill>
                <a:latin typeface="Calibri"/>
                <a:cs typeface="Calibri"/>
              </a:rPr>
              <a:t>n</a:t>
            </a:r>
            <a:r>
              <a:rPr sz="2800" spc="0" dirty="0">
                <a:solidFill>
                  <a:srgbClr val="FFFFFF"/>
                </a:solidFill>
                <a:latin typeface="Calibri"/>
                <a:cs typeface="Calibri"/>
              </a:rPr>
              <a:t>t if the </a:t>
            </a:r>
            <a:r>
              <a:rPr sz="2800" spc="-29" dirty="0">
                <a:solidFill>
                  <a:srgbClr val="FFFFFF"/>
                </a:solidFill>
                <a:latin typeface="Calibri"/>
                <a:cs typeface="Calibri"/>
              </a:rPr>
              <a:t>t</a:t>
            </a:r>
            <a:r>
              <a:rPr sz="2800" spc="0" dirty="0">
                <a:solidFill>
                  <a:srgbClr val="FFFFFF"/>
                </a:solidFill>
                <a:latin typeface="Calibri"/>
                <a:cs typeface="Calibri"/>
              </a:rPr>
              <a:t>echnology enables su</a:t>
            </a:r>
            <a:r>
              <a:rPr sz="2800" spc="-9" dirty="0">
                <a:solidFill>
                  <a:srgbClr val="FFFFFF"/>
                </a:solidFill>
                <a:latin typeface="Calibri"/>
                <a:cs typeface="Calibri"/>
              </a:rPr>
              <a:t>b</a:t>
            </a:r>
            <a:r>
              <a:rPr sz="2800" spc="-29" dirty="0">
                <a:solidFill>
                  <a:srgbClr val="FFFFFF"/>
                </a:solidFill>
                <a:latin typeface="Calibri"/>
                <a:cs typeface="Calibri"/>
              </a:rPr>
              <a:t>s</a:t>
            </a:r>
            <a:r>
              <a:rPr sz="2800" spc="-34" dirty="0">
                <a:solidFill>
                  <a:srgbClr val="FFFFFF"/>
                </a:solidFill>
                <a:latin typeface="Calibri"/>
                <a:cs typeface="Calibri"/>
              </a:rPr>
              <a:t>t</a:t>
            </a:r>
            <a:r>
              <a:rPr sz="2800" spc="0" dirty="0">
                <a:solidFill>
                  <a:srgbClr val="FFFFFF"/>
                </a:solidFill>
                <a:latin typeface="Calibri"/>
                <a:cs typeface="Calibri"/>
              </a:rPr>
              <a:t>a</a:t>
            </a:r>
            <a:r>
              <a:rPr sz="2800" spc="-25" dirty="0">
                <a:solidFill>
                  <a:srgbClr val="FFFFFF"/>
                </a:solidFill>
                <a:latin typeface="Calibri"/>
                <a:cs typeface="Calibri"/>
              </a:rPr>
              <a:t>n</a:t>
            </a:r>
            <a:r>
              <a:rPr sz="2800" spc="0" dirty="0">
                <a:solidFill>
                  <a:srgbClr val="FFFFFF"/>
                </a:solidFill>
                <a:latin typeface="Calibri"/>
                <a:cs typeface="Calibri"/>
              </a:rPr>
              <a:t>tial non-i</a:t>
            </a:r>
            <a:r>
              <a:rPr sz="2800" spc="-14" dirty="0">
                <a:solidFill>
                  <a:srgbClr val="FFFFFF"/>
                </a:solidFill>
                <a:latin typeface="Calibri"/>
                <a:cs typeface="Calibri"/>
              </a:rPr>
              <a:t>n</a:t>
            </a:r>
            <a:r>
              <a:rPr sz="2800" spc="0" dirty="0">
                <a:solidFill>
                  <a:srgbClr val="FFFFFF"/>
                </a:solidFill>
                <a:latin typeface="Calibri"/>
                <a:cs typeface="Calibri"/>
              </a:rPr>
              <a:t>fringing uses as </a:t>
            </a:r>
            <a:r>
              <a:rPr sz="2800" spc="-19" dirty="0">
                <a:solidFill>
                  <a:srgbClr val="FFFFFF"/>
                </a:solidFill>
                <a:latin typeface="Calibri"/>
                <a:cs typeface="Calibri"/>
              </a:rPr>
              <a:t>w</a:t>
            </a:r>
            <a:r>
              <a:rPr sz="2800" spc="0" dirty="0">
                <a:solidFill>
                  <a:srgbClr val="FFFFFF"/>
                </a:solidFill>
                <a:latin typeface="Calibri"/>
                <a:cs typeface="Calibri"/>
              </a:rPr>
              <a:t>ell. See,</a:t>
            </a:r>
            <a:r>
              <a:rPr sz="2800" spc="39" dirty="0">
                <a:solidFill>
                  <a:srgbClr val="FFFFFF"/>
                </a:solidFill>
                <a:latin typeface="Calibri"/>
                <a:cs typeface="Calibri"/>
              </a:rPr>
              <a:t> </a:t>
            </a:r>
            <a:r>
              <a:rPr sz="2800" i="1" spc="0" dirty="0">
                <a:solidFill>
                  <a:srgbClr val="FFFFFF"/>
                </a:solidFill>
                <a:latin typeface="Calibri"/>
                <a:cs typeface="Calibri"/>
              </a:rPr>
              <a:t>So</a:t>
            </a:r>
            <a:r>
              <a:rPr sz="2800" i="1" spc="-50" dirty="0">
                <a:solidFill>
                  <a:srgbClr val="FFFFFF"/>
                </a:solidFill>
                <a:latin typeface="Calibri"/>
                <a:cs typeface="Calibri"/>
              </a:rPr>
              <a:t>n</a:t>
            </a:r>
            <a:r>
              <a:rPr sz="2800" i="1" spc="0" dirty="0">
                <a:solidFill>
                  <a:srgbClr val="FFFFFF"/>
                </a:solidFill>
                <a:latin typeface="Calibri"/>
                <a:cs typeface="Calibri"/>
              </a:rPr>
              <a:t>y Corp. of Ameri</a:t>
            </a:r>
            <a:r>
              <a:rPr sz="2800" i="1" spc="-14" dirty="0">
                <a:solidFill>
                  <a:srgbClr val="FFFFFF"/>
                </a:solidFill>
                <a:latin typeface="Calibri"/>
                <a:cs typeface="Calibri"/>
              </a:rPr>
              <a:t>c</a:t>
            </a:r>
            <a:r>
              <a:rPr sz="2800" i="1" spc="0" dirty="0">
                <a:solidFill>
                  <a:srgbClr val="FFFFFF"/>
                </a:solidFill>
                <a:latin typeface="Calibri"/>
                <a:cs typeface="Calibri"/>
              </a:rPr>
              <a:t>a </a:t>
            </a:r>
            <a:r>
              <a:rPr sz="2800" i="1" spc="-175" dirty="0">
                <a:solidFill>
                  <a:srgbClr val="FFFFFF"/>
                </a:solidFill>
                <a:latin typeface="Calibri"/>
                <a:cs typeface="Calibri"/>
              </a:rPr>
              <a:t>v</a:t>
            </a:r>
            <a:r>
              <a:rPr sz="2800" i="1" spc="0" dirty="0">
                <a:solidFill>
                  <a:srgbClr val="FFFFFF"/>
                </a:solidFill>
                <a:latin typeface="Calibri"/>
                <a:cs typeface="Calibri"/>
              </a:rPr>
              <a:t>. Universal City Studios, Inc</a:t>
            </a:r>
            <a:r>
              <a:rPr sz="2800" i="1" spc="29" dirty="0">
                <a:solidFill>
                  <a:srgbClr val="FFFFFF"/>
                </a:solidFill>
                <a:latin typeface="Calibri"/>
                <a:cs typeface="Calibri"/>
              </a:rPr>
              <a:t>.</a:t>
            </a:r>
            <a:r>
              <a:rPr sz="2800" spc="0" dirty="0">
                <a:solidFill>
                  <a:srgbClr val="FFFFFF"/>
                </a:solidFill>
                <a:latin typeface="Calibri"/>
                <a:cs typeface="Calibri"/>
              </a:rPr>
              <a:t>, 464 </a:t>
            </a:r>
            <a:r>
              <a:rPr sz="2800" spc="-50" dirty="0">
                <a:solidFill>
                  <a:srgbClr val="FFFFFF"/>
                </a:solidFill>
                <a:latin typeface="Calibri"/>
                <a:cs typeface="Calibri"/>
              </a:rPr>
              <a:t>U</a:t>
            </a:r>
            <a:r>
              <a:rPr sz="2800" spc="0" dirty="0">
                <a:solidFill>
                  <a:srgbClr val="FFFFFF"/>
                </a:solidFill>
                <a:latin typeface="Calibri"/>
                <a:cs typeface="Calibri"/>
              </a:rPr>
              <a:t>.S. 417 (1984) (Court held th</a:t>
            </a:r>
            <a:r>
              <a:rPr sz="2800" spc="-25" dirty="0">
                <a:solidFill>
                  <a:srgbClr val="FFFFFF"/>
                </a:solidFill>
                <a:latin typeface="Calibri"/>
                <a:cs typeface="Calibri"/>
              </a:rPr>
              <a:t>a</a:t>
            </a:r>
            <a:r>
              <a:rPr sz="2800" spc="0" dirty="0">
                <a:solidFill>
                  <a:srgbClr val="FFFFFF"/>
                </a:solidFill>
                <a:latin typeface="Calibri"/>
                <a:cs typeface="Calibri"/>
              </a:rPr>
              <a:t>t So</a:t>
            </a:r>
            <a:r>
              <a:rPr sz="2800" spc="-50" dirty="0">
                <a:solidFill>
                  <a:srgbClr val="FFFFFF"/>
                </a:solidFill>
                <a:latin typeface="Calibri"/>
                <a:cs typeface="Calibri"/>
              </a:rPr>
              <a:t>n</a:t>
            </a:r>
            <a:r>
              <a:rPr sz="2800" spc="0" dirty="0">
                <a:solidFill>
                  <a:srgbClr val="FFFFFF"/>
                </a:solidFill>
                <a:latin typeface="Calibri"/>
                <a:cs typeface="Calibri"/>
              </a:rPr>
              <a:t>y </a:t>
            </a:r>
            <a:r>
              <a:rPr sz="2800" spc="-29" dirty="0">
                <a:solidFill>
                  <a:srgbClr val="FFFFFF"/>
                </a:solidFill>
                <a:latin typeface="Calibri"/>
                <a:cs typeface="Calibri"/>
              </a:rPr>
              <a:t>w</a:t>
            </a:r>
            <a:r>
              <a:rPr sz="2800" spc="0" dirty="0">
                <a:solidFill>
                  <a:srgbClr val="FFFFFF"/>
                </a:solidFill>
                <a:latin typeface="Calibri"/>
                <a:cs typeface="Calibri"/>
              </a:rPr>
              <a:t>as not liable </a:t>
            </a:r>
            <a:r>
              <a:rPr sz="2800" spc="-54" dirty="0">
                <a:solidFill>
                  <a:srgbClr val="FFFFFF"/>
                </a:solidFill>
                <a:latin typeface="Calibri"/>
                <a:cs typeface="Calibri"/>
              </a:rPr>
              <a:t>f</a:t>
            </a:r>
            <a:r>
              <a:rPr sz="2800" spc="0" dirty="0">
                <a:solidFill>
                  <a:srgbClr val="FFFFFF"/>
                </a:solidFill>
                <a:latin typeface="Calibri"/>
                <a:cs typeface="Calibri"/>
              </a:rPr>
              <a:t>or </a:t>
            </a:r>
            <a:r>
              <a:rPr sz="2800" spc="-19" dirty="0">
                <a:solidFill>
                  <a:srgbClr val="FFFFFF"/>
                </a:solidFill>
                <a:latin typeface="Calibri"/>
                <a:cs typeface="Calibri"/>
              </a:rPr>
              <a:t>c</a:t>
            </a:r>
            <a:r>
              <a:rPr sz="2800" spc="0" dirty="0">
                <a:solidFill>
                  <a:srgbClr val="FFFFFF"/>
                </a:solidFill>
                <a:latin typeface="Calibri"/>
                <a:cs typeface="Calibri"/>
              </a:rPr>
              <a:t>o</a:t>
            </a:r>
            <a:r>
              <a:rPr sz="2800" spc="-25" dirty="0">
                <a:solidFill>
                  <a:srgbClr val="FFFFFF"/>
                </a:solidFill>
                <a:latin typeface="Calibri"/>
                <a:cs typeface="Calibri"/>
              </a:rPr>
              <a:t>n</a:t>
            </a:r>
            <a:r>
              <a:rPr sz="2800" spc="0" dirty="0">
                <a:solidFill>
                  <a:srgbClr val="FFFFFF"/>
                </a:solidFill>
                <a:latin typeface="Calibri"/>
                <a:cs typeface="Calibri"/>
              </a:rPr>
              <a:t>tribu</a:t>
            </a:r>
            <a:r>
              <a:rPr sz="2800" spc="-25" dirty="0">
                <a:solidFill>
                  <a:srgbClr val="FFFFFF"/>
                </a:solidFill>
                <a:latin typeface="Calibri"/>
                <a:cs typeface="Calibri"/>
              </a:rPr>
              <a:t>t</a:t>
            </a:r>
            <a:r>
              <a:rPr sz="2800" spc="0" dirty="0">
                <a:solidFill>
                  <a:srgbClr val="FFFFFF"/>
                </a:solidFill>
                <a:latin typeface="Calibri"/>
                <a:cs typeface="Calibri"/>
              </a:rPr>
              <a:t>o</a:t>
            </a:r>
            <a:r>
              <a:rPr sz="2800" spc="9" dirty="0">
                <a:solidFill>
                  <a:srgbClr val="FFFFFF"/>
                </a:solidFill>
                <a:latin typeface="Calibri"/>
                <a:cs typeface="Calibri"/>
              </a:rPr>
              <a:t>r</a:t>
            </a:r>
            <a:r>
              <a:rPr sz="2800" spc="0" dirty="0">
                <a:solidFill>
                  <a:srgbClr val="FFFFFF"/>
                </a:solidFill>
                <a:latin typeface="Calibri"/>
                <a:cs typeface="Calibri"/>
              </a:rPr>
              <a:t>y i</a:t>
            </a:r>
            <a:r>
              <a:rPr sz="2800" spc="-14" dirty="0">
                <a:solidFill>
                  <a:srgbClr val="FFFFFF"/>
                </a:solidFill>
                <a:latin typeface="Calibri"/>
                <a:cs typeface="Calibri"/>
              </a:rPr>
              <a:t>n</a:t>
            </a:r>
            <a:r>
              <a:rPr sz="2800" spc="0" dirty="0">
                <a:solidFill>
                  <a:srgbClr val="FFFFFF"/>
                </a:solidFill>
                <a:latin typeface="Calibri"/>
                <a:cs typeface="Calibri"/>
              </a:rPr>
              <a:t>frin</a:t>
            </a:r>
            <a:r>
              <a:rPr sz="2800" spc="-19" dirty="0">
                <a:solidFill>
                  <a:srgbClr val="FFFFFF"/>
                </a:solidFill>
                <a:latin typeface="Calibri"/>
                <a:cs typeface="Calibri"/>
              </a:rPr>
              <a:t>g</a:t>
            </a:r>
            <a:r>
              <a:rPr sz="2800" spc="0" dirty="0">
                <a:solidFill>
                  <a:srgbClr val="FFFFFF"/>
                </a:solidFill>
                <a:latin typeface="Calibri"/>
                <a:cs typeface="Calibri"/>
              </a:rPr>
              <a:t>eme</a:t>
            </a:r>
            <a:r>
              <a:rPr sz="2800" spc="-25" dirty="0">
                <a:solidFill>
                  <a:srgbClr val="FFFFFF"/>
                </a:solidFill>
                <a:latin typeface="Calibri"/>
                <a:cs typeface="Calibri"/>
              </a:rPr>
              <a:t>n</a:t>
            </a:r>
            <a:r>
              <a:rPr sz="2800" spc="0" dirty="0">
                <a:solidFill>
                  <a:srgbClr val="FFFFFF"/>
                </a:solidFill>
                <a:latin typeface="Calibri"/>
                <a:cs typeface="Calibri"/>
              </a:rPr>
              <a:t>t </a:t>
            </a:r>
            <a:r>
              <a:rPr sz="2800" spc="-54" dirty="0">
                <a:solidFill>
                  <a:srgbClr val="FFFFFF"/>
                </a:solidFill>
                <a:latin typeface="Calibri"/>
                <a:cs typeface="Calibri"/>
              </a:rPr>
              <a:t>f</a:t>
            </a:r>
            <a:r>
              <a:rPr sz="2800" spc="0" dirty="0">
                <a:solidFill>
                  <a:srgbClr val="FFFFFF"/>
                </a:solidFill>
                <a:latin typeface="Calibri"/>
                <a:cs typeface="Calibri"/>
              </a:rPr>
              <a:t>or selling</a:t>
            </a:r>
            <a:r>
              <a:rPr lang="en-US" sz="2800" dirty="0">
                <a:latin typeface="Calibri"/>
                <a:cs typeface="Calibri"/>
              </a:rPr>
              <a:t> </a:t>
            </a:r>
            <a:r>
              <a:rPr sz="2800" spc="-5" dirty="0">
                <a:solidFill>
                  <a:srgbClr val="FFFFFF"/>
                </a:solidFill>
                <a:latin typeface="Calibri"/>
                <a:cs typeface="Calibri"/>
              </a:rPr>
              <a:t>video tape recorders to consumers who recorded copyrighted television programs because the video tape recorders had substantial non-infringing uses)</a:t>
            </a:r>
            <a:endParaRPr sz="2800" dirty="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11" name="object 11"/>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7" name="object 7"/>
          <p:cNvSpPr/>
          <p:nvPr/>
        </p:nvSpPr>
        <p:spPr>
          <a:xfrm>
            <a:off x="7716253" y="1272172"/>
            <a:ext cx="4475747" cy="4581526"/>
          </a:xfrm>
          <a:custGeom>
            <a:avLst/>
            <a:gdLst/>
            <a:ahLst/>
            <a:cxnLst/>
            <a:rect l="l" t="t" r="r" b="b"/>
            <a:pathLst>
              <a:path w="4475747" h="4581526">
                <a:moveTo>
                  <a:pt x="4475746" y="0"/>
                </a:moveTo>
                <a:lnTo>
                  <a:pt x="0" y="0"/>
                </a:lnTo>
                <a:lnTo>
                  <a:pt x="0" y="4581526"/>
                </a:lnTo>
                <a:lnTo>
                  <a:pt x="4475746" y="4581526"/>
                </a:lnTo>
                <a:lnTo>
                  <a:pt x="4475746" y="0"/>
                </a:lnTo>
                <a:close/>
              </a:path>
            </a:pathLst>
          </a:custGeom>
          <a:solidFill>
            <a:srgbClr val="000000">
              <a:alpha val="0"/>
            </a:srgbClr>
          </a:solidFill>
        </p:spPr>
        <p:txBody>
          <a:bodyPr wrap="square" lIns="0" tIns="0" rIns="0" bIns="0" rtlCol="0">
            <a:noAutofit/>
          </a:bodyPr>
          <a:lstStyle/>
          <a:p>
            <a:endParaRPr/>
          </a:p>
        </p:txBody>
      </p:sp>
      <p:sp>
        <p:nvSpPr>
          <p:cNvPr id="8" name="object 8"/>
          <p:cNvSpPr/>
          <p:nvPr/>
        </p:nvSpPr>
        <p:spPr>
          <a:xfrm>
            <a:off x="7716253" y="1272172"/>
            <a:ext cx="4475747" cy="4581435"/>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1" y="1272173"/>
            <a:ext cx="7587916" cy="4581525"/>
          </a:xfrm>
          <a:custGeom>
            <a:avLst/>
            <a:gdLst/>
            <a:ahLst/>
            <a:cxnLst/>
            <a:rect l="l" t="t" r="r" b="b"/>
            <a:pathLst>
              <a:path w="7587916" h="4581525">
                <a:moveTo>
                  <a:pt x="0" y="0"/>
                </a:moveTo>
                <a:lnTo>
                  <a:pt x="7587916" y="0"/>
                </a:lnTo>
                <a:lnTo>
                  <a:pt x="7587916" y="4581525"/>
                </a:lnTo>
                <a:lnTo>
                  <a:pt x="0" y="4581525"/>
                </a:lnTo>
                <a:lnTo>
                  <a:pt x="0" y="0"/>
                </a:lnTo>
                <a:close/>
              </a:path>
            </a:pathLst>
          </a:custGeom>
          <a:solidFill>
            <a:srgbClr val="053465"/>
          </a:solidFill>
        </p:spPr>
        <p:txBody>
          <a:bodyPr wrap="square" lIns="0" tIns="0" rIns="0" bIns="0" rtlCol="0">
            <a:noAutofit/>
          </a:bodyPr>
          <a:lstStyle/>
          <a:p>
            <a:endParaRPr/>
          </a:p>
        </p:txBody>
      </p:sp>
      <p:sp>
        <p:nvSpPr>
          <p:cNvPr id="6" name="object 6"/>
          <p:cNvSpPr/>
          <p:nvPr/>
        </p:nvSpPr>
        <p:spPr>
          <a:xfrm>
            <a:off x="645160" y="1382564"/>
            <a:ext cx="6646186" cy="4351338"/>
          </a:xfrm>
          <a:custGeom>
            <a:avLst/>
            <a:gdLst/>
            <a:ahLst/>
            <a:cxnLst/>
            <a:rect l="l" t="t" r="r" b="b"/>
            <a:pathLst>
              <a:path w="6646186" h="4351338">
                <a:moveTo>
                  <a:pt x="0" y="0"/>
                </a:moveTo>
                <a:lnTo>
                  <a:pt x="6646186" y="0"/>
                </a:lnTo>
                <a:lnTo>
                  <a:pt x="6646186"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4" name="object 4"/>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sz="3600" b="1" spc="-83" dirty="0">
                <a:solidFill>
                  <a:schemeClr val="accent4">
                    <a:lumMod val="20000"/>
                    <a:lumOff val="80000"/>
                  </a:schemeClr>
                </a:solidFill>
                <a:latin typeface="Calibri"/>
                <a:cs typeface="Calibri"/>
              </a:rPr>
              <a:t>Copyrightability of AI Generated Work </a:t>
            </a:r>
            <a:r>
              <a:rPr sz="3600" b="1" spc="0" dirty="0">
                <a:solidFill>
                  <a:srgbClr val="005596"/>
                </a:solidFill>
                <a:latin typeface="Calibri"/>
                <a:cs typeface="Calibri"/>
              </a:rPr>
              <a:t>	</a:t>
            </a:r>
            <a:endParaRPr sz="3600" dirty="0">
              <a:latin typeface="Calibri"/>
              <a:cs typeface="Calibri"/>
            </a:endParaRPr>
          </a:p>
        </p:txBody>
      </p:sp>
      <p:sp>
        <p:nvSpPr>
          <p:cNvPr id="2" name="object 2"/>
          <p:cNvSpPr txBox="1"/>
          <p:nvPr/>
        </p:nvSpPr>
        <p:spPr>
          <a:xfrm>
            <a:off x="645159" y="1382564"/>
            <a:ext cx="6942757" cy="4351338"/>
          </a:xfrm>
          <a:prstGeom prst="rect">
            <a:avLst/>
          </a:prstGeom>
        </p:spPr>
        <p:txBody>
          <a:bodyPr wrap="square" lIns="0" tIns="0" rIns="0" bIns="0" rtlCol="0">
            <a:noAutofit/>
          </a:bodyPr>
          <a:lstStyle/>
          <a:p>
            <a:pPr>
              <a:lnSpc>
                <a:spcPts val="1000"/>
              </a:lnSpc>
            </a:pPr>
            <a:endParaRPr sz="1000" dirty="0"/>
          </a:p>
          <a:p>
            <a:pPr marL="281923" marR="339252" indent="-457200">
              <a:buFont typeface="Arial" panose="020B0604020202020204" pitchFamily="34" charset="0"/>
              <a:buChar char="•"/>
            </a:pPr>
            <a:r>
              <a:rPr sz="2400" spc="-5" dirty="0">
                <a:solidFill>
                  <a:srgbClr val="FFFFFF"/>
                </a:solidFill>
                <a:latin typeface="Calibri"/>
                <a:cs typeface="Calibri"/>
              </a:rPr>
              <a:t>If user inputs prompt that causes AI to generate creative content, can user claim copyright?</a:t>
            </a:r>
            <a:endParaRPr lang="en-US" sz="2400" spc="-5" dirty="0">
              <a:solidFill>
                <a:srgbClr val="FFFFFF"/>
              </a:solidFill>
              <a:latin typeface="Calibri"/>
              <a:cs typeface="Calibri"/>
            </a:endParaRPr>
          </a:p>
          <a:p>
            <a:pPr marL="281923" marR="339252" indent="-457200">
              <a:buFont typeface="Arial" panose="020B0604020202020204" pitchFamily="34" charset="0"/>
              <a:buChar char="•"/>
            </a:pPr>
            <a:endParaRPr lang="en-US" sz="2400" dirty="0">
              <a:solidFill>
                <a:srgbClr val="FFFFFF"/>
              </a:solidFill>
              <a:latin typeface="Calibri"/>
              <a:cs typeface="Calibri"/>
            </a:endParaRPr>
          </a:p>
          <a:p>
            <a:pPr marL="281923" marR="339252" indent="-457200">
              <a:buFont typeface="Arial" panose="020B0604020202020204" pitchFamily="34" charset="0"/>
              <a:buChar char="•"/>
            </a:pPr>
            <a:r>
              <a:rPr lang="en-US" sz="2400" dirty="0">
                <a:solidFill>
                  <a:srgbClr val="FFFFFF"/>
                </a:solidFill>
                <a:latin typeface="Calibri"/>
                <a:cs typeface="Calibri"/>
              </a:rPr>
              <a:t>Can AI be an author? Joint author?</a:t>
            </a:r>
            <a:endParaRPr lang="en-US" sz="2400" dirty="0">
              <a:latin typeface="Calibri"/>
              <a:cs typeface="Calibri"/>
            </a:endParaRPr>
          </a:p>
          <a:p>
            <a:pPr marL="281923" marR="339252" indent="-457200">
              <a:buFont typeface="Arial" panose="020B0604020202020204" pitchFamily="34" charset="0"/>
              <a:buChar char="•"/>
            </a:pPr>
            <a:endParaRPr lang="en-US" sz="2400" spc="-4" dirty="0">
              <a:solidFill>
                <a:srgbClr val="FFFFFF"/>
              </a:solidFill>
              <a:latin typeface="Calibri"/>
              <a:cs typeface="Calibri"/>
            </a:endParaRPr>
          </a:p>
          <a:p>
            <a:pPr marL="281923" marR="339252" indent="-457200">
              <a:buFont typeface="Arial" panose="020B0604020202020204" pitchFamily="34" charset="0"/>
              <a:buChar char="•"/>
            </a:pPr>
            <a:r>
              <a:rPr lang="en-US" sz="2400" spc="-4" dirty="0">
                <a:solidFill>
                  <a:srgbClr val="FFFFFF"/>
                </a:solidFill>
                <a:latin typeface="Calibri"/>
                <a:cs typeface="Calibri"/>
              </a:rPr>
              <a:t>A “joint work” is a work prepared by two or more authors with the intention that their contributions be merged into inseparable or interdependent parts of a unitary whole</a:t>
            </a:r>
            <a:endParaRPr lang="en-US" sz="2400" dirty="0">
              <a:latin typeface="Calibri"/>
              <a:cs typeface="Calibri"/>
            </a:endParaRPr>
          </a:p>
          <a:p>
            <a:pPr marR="339252" indent="-175277"/>
            <a:endParaRPr lang="en-US" sz="2800" spc="-5" dirty="0">
              <a:solidFill>
                <a:srgbClr val="FFFFFF"/>
              </a:solidFill>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11" name="object 11"/>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7" name="object 7"/>
          <p:cNvSpPr/>
          <p:nvPr/>
        </p:nvSpPr>
        <p:spPr>
          <a:xfrm>
            <a:off x="1" y="1359639"/>
            <a:ext cx="7587916" cy="4581526"/>
          </a:xfrm>
          <a:custGeom>
            <a:avLst/>
            <a:gdLst/>
            <a:ahLst/>
            <a:cxnLst/>
            <a:rect l="l" t="t" r="r" b="b"/>
            <a:pathLst>
              <a:path w="7587916" h="4581526">
                <a:moveTo>
                  <a:pt x="0" y="0"/>
                </a:moveTo>
                <a:lnTo>
                  <a:pt x="7587916" y="0"/>
                </a:lnTo>
                <a:lnTo>
                  <a:pt x="7587916"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8" name="object 8"/>
          <p:cNvSpPr/>
          <p:nvPr/>
        </p:nvSpPr>
        <p:spPr>
          <a:xfrm>
            <a:off x="464127" y="1471518"/>
            <a:ext cx="6827627" cy="4351337"/>
          </a:xfrm>
          <a:custGeom>
            <a:avLst/>
            <a:gdLst/>
            <a:ahLst/>
            <a:cxnLst/>
            <a:rect l="l" t="t" r="r" b="b"/>
            <a:pathLst>
              <a:path w="6827627" h="4351337">
                <a:moveTo>
                  <a:pt x="0" y="0"/>
                </a:moveTo>
                <a:lnTo>
                  <a:pt x="6827627" y="0"/>
                </a:lnTo>
                <a:lnTo>
                  <a:pt x="6827627" y="4351337"/>
                </a:lnTo>
                <a:lnTo>
                  <a:pt x="0" y="4351337"/>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p:cNvSpPr/>
          <p:nvPr/>
        </p:nvSpPr>
        <p:spPr>
          <a:xfrm>
            <a:off x="7716253" y="1359638"/>
            <a:ext cx="4475747" cy="4581527"/>
          </a:xfrm>
          <a:custGeom>
            <a:avLst/>
            <a:gdLst/>
            <a:ahLst/>
            <a:cxnLst/>
            <a:rect l="l" t="t" r="r" b="b"/>
            <a:pathLst>
              <a:path w="4475747" h="4581527">
                <a:moveTo>
                  <a:pt x="4475746" y="0"/>
                </a:moveTo>
                <a:lnTo>
                  <a:pt x="0" y="0"/>
                </a:lnTo>
                <a:lnTo>
                  <a:pt x="0" y="4581527"/>
                </a:lnTo>
                <a:lnTo>
                  <a:pt x="4475746" y="4581527"/>
                </a:lnTo>
                <a:lnTo>
                  <a:pt x="4475746" y="0"/>
                </a:lnTo>
                <a:close/>
              </a:path>
            </a:pathLst>
          </a:custGeom>
          <a:solidFill>
            <a:srgbClr val="000000">
              <a:alpha val="0"/>
            </a:srgbClr>
          </a:solidFill>
        </p:spPr>
        <p:txBody>
          <a:bodyPr wrap="square" lIns="0" tIns="0" rIns="0" bIns="0" rtlCol="0">
            <a:noAutofit/>
          </a:bodyPr>
          <a:lstStyle/>
          <a:p>
            <a:endParaRPr/>
          </a:p>
        </p:txBody>
      </p:sp>
      <p:sp>
        <p:nvSpPr>
          <p:cNvPr id="6" name="object 6"/>
          <p:cNvSpPr/>
          <p:nvPr/>
        </p:nvSpPr>
        <p:spPr>
          <a:xfrm>
            <a:off x="7716253" y="1359638"/>
            <a:ext cx="4475747" cy="4581527"/>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sz="3600" b="1" spc="-93" dirty="0">
                <a:solidFill>
                  <a:schemeClr val="accent4">
                    <a:lumMod val="20000"/>
                    <a:lumOff val="80000"/>
                  </a:schemeClr>
                </a:solidFill>
                <a:latin typeface="Calibri"/>
                <a:cs typeface="Calibri"/>
              </a:rPr>
              <a:t>Copyright </a:t>
            </a:r>
            <a:r>
              <a:rPr lang="en-US" sz="3600" b="1" spc="-93" dirty="0">
                <a:solidFill>
                  <a:schemeClr val="accent4">
                    <a:lumMod val="20000"/>
                    <a:lumOff val="80000"/>
                  </a:schemeClr>
                </a:solidFill>
                <a:latin typeface="Calibri"/>
                <a:cs typeface="Calibri"/>
              </a:rPr>
              <a:t>, Fair Use, &amp; AI</a:t>
            </a:r>
            <a:r>
              <a:rPr sz="3600" b="1" spc="0" dirty="0">
                <a:solidFill>
                  <a:srgbClr val="005596"/>
                </a:solidFill>
                <a:latin typeface="Calibri"/>
                <a:cs typeface="Calibri"/>
              </a:rPr>
              <a:t>	</a:t>
            </a:r>
            <a:endParaRPr sz="3600" dirty="0">
              <a:latin typeface="Calibri"/>
              <a:cs typeface="Calibri"/>
            </a:endParaRPr>
          </a:p>
        </p:txBody>
      </p:sp>
      <p:sp>
        <p:nvSpPr>
          <p:cNvPr id="3" name="object 3"/>
          <p:cNvSpPr txBox="1"/>
          <p:nvPr/>
        </p:nvSpPr>
        <p:spPr>
          <a:xfrm>
            <a:off x="9578547" y="6535038"/>
            <a:ext cx="125374" cy="177800"/>
          </a:xfrm>
          <a:prstGeom prst="rect">
            <a:avLst/>
          </a:prstGeom>
        </p:spPr>
        <p:txBody>
          <a:bodyPr wrap="square" lIns="0" tIns="8255" rIns="0" bIns="0" rtlCol="0">
            <a:noAutofit/>
          </a:bodyPr>
          <a:lstStyle/>
          <a:p>
            <a:pPr marL="12700">
              <a:lnSpc>
                <a:spcPts val="1300"/>
              </a:lnSpc>
            </a:pPr>
            <a:endParaRPr sz="1200" dirty="0">
              <a:latin typeface="Calibri"/>
              <a:cs typeface="Calibri"/>
            </a:endParaRPr>
          </a:p>
        </p:txBody>
      </p:sp>
      <p:sp>
        <p:nvSpPr>
          <p:cNvPr id="2" name="object 2"/>
          <p:cNvSpPr txBox="1"/>
          <p:nvPr/>
        </p:nvSpPr>
        <p:spPr>
          <a:xfrm>
            <a:off x="464127" y="1471518"/>
            <a:ext cx="6827627" cy="4351337"/>
          </a:xfrm>
          <a:prstGeom prst="rect">
            <a:avLst/>
          </a:prstGeom>
        </p:spPr>
        <p:txBody>
          <a:bodyPr wrap="square" lIns="0" tIns="4516" rIns="0" bIns="0" rtlCol="0">
            <a:noAutofit/>
          </a:bodyPr>
          <a:lstStyle/>
          <a:p>
            <a:pPr>
              <a:lnSpc>
                <a:spcPts val="950"/>
              </a:lnSpc>
            </a:pPr>
            <a:endParaRPr sz="950" dirty="0"/>
          </a:p>
          <a:p>
            <a:pPr marL="474315" indent="-342900">
              <a:lnSpc>
                <a:spcPct val="101725"/>
              </a:lnSpc>
              <a:spcBef>
                <a:spcPts val="1000"/>
              </a:spcBef>
              <a:buFont typeface="Arial" panose="020B0604020202020204" pitchFamily="34" charset="0"/>
              <a:buChar char="•"/>
            </a:pPr>
            <a:r>
              <a:rPr lang="en-US" sz="2400" spc="-4" dirty="0">
                <a:solidFill>
                  <a:srgbClr val="FFFFFF"/>
                </a:solidFill>
                <a:latin typeface="Calibri"/>
                <a:cs typeface="Calibri"/>
              </a:rPr>
              <a:t>What is a copyright?</a:t>
            </a:r>
          </a:p>
          <a:p>
            <a:pPr marL="931515" lvl="1" indent="-342900">
              <a:lnSpc>
                <a:spcPct val="101725"/>
              </a:lnSpc>
              <a:spcBef>
                <a:spcPts val="1000"/>
              </a:spcBef>
              <a:buFont typeface="Arial" panose="020B0604020202020204" pitchFamily="34" charset="0"/>
              <a:buChar char="•"/>
            </a:pPr>
            <a:r>
              <a:rPr lang="en-US" sz="2400" spc="-4" dirty="0">
                <a:solidFill>
                  <a:srgbClr val="FFFFFF"/>
                </a:solidFill>
                <a:latin typeface="Calibri"/>
                <a:cs typeface="Calibri"/>
              </a:rPr>
              <a:t>The exclusive right to copy, modify, distribute, publicly display or publicly perform a work of authorship</a:t>
            </a:r>
            <a:endParaRPr sz="2400" dirty="0">
              <a:latin typeface="Calibri"/>
              <a:cs typeface="Calibri"/>
            </a:endParaRPr>
          </a:p>
          <a:p>
            <a:pPr marL="474316" marR="318209" indent="-342900">
              <a:lnSpc>
                <a:spcPts val="2880"/>
              </a:lnSpc>
              <a:spcBef>
                <a:spcPts val="1320"/>
              </a:spcBef>
              <a:buFont typeface="Arial" panose="020B0604020202020204" pitchFamily="34" charset="0"/>
              <a:buChar char="•"/>
            </a:pPr>
            <a:r>
              <a:rPr lang="en-US" sz="2400" spc="-4" dirty="0">
                <a:solidFill>
                  <a:srgbClr val="FFFFFF"/>
                </a:solidFill>
                <a:latin typeface="Calibri"/>
                <a:cs typeface="Calibri"/>
              </a:rPr>
              <a:t>What is eligible for copyright protection?</a:t>
            </a:r>
          </a:p>
          <a:p>
            <a:pPr marL="931516" marR="318209" lvl="1" indent="-342900">
              <a:lnSpc>
                <a:spcPts val="2880"/>
              </a:lnSpc>
              <a:spcBef>
                <a:spcPts val="1320"/>
              </a:spcBef>
              <a:buFont typeface="Arial" panose="020B0604020202020204" pitchFamily="34" charset="0"/>
              <a:buChar char="•"/>
            </a:pPr>
            <a:r>
              <a:rPr lang="en-US" sz="2400" spc="-4" dirty="0">
                <a:solidFill>
                  <a:srgbClr val="FFFFFF"/>
                </a:solidFill>
                <a:latin typeface="Calibri"/>
                <a:cs typeface="Calibri"/>
              </a:rPr>
              <a:t>Any minimally creative work of authorship “fixed in a tangible medium” of expression</a:t>
            </a:r>
          </a:p>
          <a:p>
            <a:pPr marL="931516" marR="318209" lvl="1" indent="-342900">
              <a:lnSpc>
                <a:spcPts val="2880"/>
              </a:lnSpc>
              <a:spcBef>
                <a:spcPts val="1320"/>
              </a:spcBef>
              <a:buFont typeface="Arial" panose="020B0604020202020204" pitchFamily="34" charset="0"/>
              <a:buChar char="•"/>
            </a:pPr>
            <a:r>
              <a:rPr lang="en-US" sz="2400" spc="-4" dirty="0">
                <a:solidFill>
                  <a:srgbClr val="FFFFFF"/>
                </a:solidFill>
                <a:latin typeface="Calibri"/>
                <a:cs typeface="Calibri"/>
              </a:rPr>
              <a:t>Only protects the form of expression (e.g., selection and ordering of text, sounds, shapes, colors, etc.)</a:t>
            </a:r>
            <a:endParaRPr sz="24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15" name="object 15"/>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9" name="object 9"/>
          <p:cNvSpPr/>
          <p:nvPr/>
        </p:nvSpPr>
        <p:spPr>
          <a:xfrm>
            <a:off x="1" y="1272173"/>
            <a:ext cx="7587916" cy="4581525"/>
          </a:xfrm>
          <a:custGeom>
            <a:avLst/>
            <a:gdLst/>
            <a:ahLst/>
            <a:cxnLst/>
            <a:rect l="l" t="t" r="r" b="b"/>
            <a:pathLst>
              <a:path w="7587916" h="4581525">
                <a:moveTo>
                  <a:pt x="0" y="0"/>
                </a:moveTo>
                <a:lnTo>
                  <a:pt x="7587916" y="0"/>
                </a:lnTo>
                <a:lnTo>
                  <a:pt x="7587916" y="4581525"/>
                </a:lnTo>
                <a:lnTo>
                  <a:pt x="0" y="4581525"/>
                </a:lnTo>
                <a:lnTo>
                  <a:pt x="0" y="0"/>
                </a:lnTo>
                <a:close/>
              </a:path>
            </a:pathLst>
          </a:custGeom>
          <a:solidFill>
            <a:srgbClr val="053465"/>
          </a:solidFill>
        </p:spPr>
        <p:txBody>
          <a:bodyPr wrap="square" lIns="0" tIns="0" rIns="0" bIns="0" rtlCol="0">
            <a:noAutofit/>
          </a:bodyPr>
          <a:lstStyle/>
          <a:p>
            <a:endParaRPr/>
          </a:p>
        </p:txBody>
      </p:sp>
      <p:sp>
        <p:nvSpPr>
          <p:cNvPr id="10" name="object 10"/>
          <p:cNvSpPr/>
          <p:nvPr/>
        </p:nvSpPr>
        <p:spPr>
          <a:xfrm>
            <a:off x="645160" y="1387267"/>
            <a:ext cx="6787271" cy="4351338"/>
          </a:xfrm>
          <a:custGeom>
            <a:avLst/>
            <a:gdLst/>
            <a:ahLst/>
            <a:cxnLst/>
            <a:rect l="l" t="t" r="r" b="b"/>
            <a:pathLst>
              <a:path w="6787271" h="4351338">
                <a:moveTo>
                  <a:pt x="0" y="0"/>
                </a:moveTo>
                <a:lnTo>
                  <a:pt x="6787271" y="0"/>
                </a:lnTo>
                <a:lnTo>
                  <a:pt x="6787271"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11" name="object 11"/>
          <p:cNvSpPr/>
          <p:nvPr/>
        </p:nvSpPr>
        <p:spPr>
          <a:xfrm>
            <a:off x="2237174" y="1893343"/>
            <a:ext cx="1120378" cy="372070"/>
          </a:xfrm>
          <a:custGeom>
            <a:avLst/>
            <a:gdLst/>
            <a:ahLst/>
            <a:cxnLst/>
            <a:rect l="l" t="t" r="r" b="b"/>
            <a:pathLst>
              <a:path w="1120378" h="372070">
                <a:moveTo>
                  <a:pt x="0" y="0"/>
                </a:moveTo>
                <a:lnTo>
                  <a:pt x="1120378" y="0"/>
                </a:lnTo>
                <a:lnTo>
                  <a:pt x="1120378" y="372070"/>
                </a:lnTo>
                <a:lnTo>
                  <a:pt x="0" y="372070"/>
                </a:lnTo>
                <a:lnTo>
                  <a:pt x="0" y="0"/>
                </a:lnTo>
                <a:close/>
              </a:path>
            </a:pathLst>
          </a:custGeom>
          <a:solidFill>
            <a:srgbClr val="010000">
              <a:alpha val="0"/>
            </a:srgbClr>
          </a:solidFill>
        </p:spPr>
        <p:txBody>
          <a:bodyPr wrap="square" lIns="0" tIns="0" rIns="0" bIns="0" rtlCol="0">
            <a:noAutofit/>
          </a:bodyPr>
          <a:lstStyle/>
          <a:p>
            <a:endParaRPr/>
          </a:p>
        </p:txBody>
      </p:sp>
      <p:sp>
        <p:nvSpPr>
          <p:cNvPr id="12" name="object 12"/>
          <p:cNvSpPr/>
          <p:nvPr/>
        </p:nvSpPr>
        <p:spPr>
          <a:xfrm>
            <a:off x="2237174" y="2155471"/>
            <a:ext cx="1120378" cy="0"/>
          </a:xfrm>
          <a:custGeom>
            <a:avLst/>
            <a:gdLst/>
            <a:ahLst/>
            <a:cxnLst/>
            <a:rect l="l" t="t" r="r" b="b"/>
            <a:pathLst>
              <a:path w="1120378">
                <a:moveTo>
                  <a:pt x="0" y="0"/>
                </a:moveTo>
                <a:lnTo>
                  <a:pt x="1120378" y="0"/>
                </a:lnTo>
              </a:path>
            </a:pathLst>
          </a:custGeom>
          <a:ln w="28701">
            <a:solidFill>
              <a:srgbClr val="FFFFFF"/>
            </a:solidFill>
          </a:ln>
        </p:spPr>
        <p:txBody>
          <a:bodyPr wrap="square" lIns="0" tIns="0" rIns="0" bIns="0" rtlCol="0">
            <a:noAutofit/>
          </a:bodyPr>
          <a:lstStyle/>
          <a:p>
            <a:endParaRPr/>
          </a:p>
        </p:txBody>
      </p:sp>
      <p:sp>
        <p:nvSpPr>
          <p:cNvPr id="7" name="object 7"/>
          <p:cNvSpPr/>
          <p:nvPr/>
        </p:nvSpPr>
        <p:spPr>
          <a:xfrm>
            <a:off x="7690336" y="1272173"/>
            <a:ext cx="4501660" cy="4581527"/>
          </a:xfrm>
          <a:custGeom>
            <a:avLst/>
            <a:gdLst/>
            <a:ahLst/>
            <a:cxnLst/>
            <a:rect l="l" t="t" r="r" b="b"/>
            <a:pathLst>
              <a:path w="4501660" h="4581527">
                <a:moveTo>
                  <a:pt x="0" y="0"/>
                </a:moveTo>
                <a:lnTo>
                  <a:pt x="4501660" y="0"/>
                </a:lnTo>
                <a:lnTo>
                  <a:pt x="4501660" y="4581527"/>
                </a:lnTo>
                <a:lnTo>
                  <a:pt x="0" y="4581527"/>
                </a:lnTo>
                <a:lnTo>
                  <a:pt x="0" y="0"/>
                </a:lnTo>
                <a:close/>
              </a:path>
            </a:pathLst>
          </a:custGeom>
          <a:solidFill>
            <a:srgbClr val="000000">
              <a:alpha val="0"/>
            </a:srgbClr>
          </a:solidFill>
        </p:spPr>
        <p:txBody>
          <a:bodyPr wrap="square" lIns="0" tIns="0" rIns="0" bIns="0" rtlCol="0">
            <a:noAutofit/>
          </a:bodyPr>
          <a:lstStyle/>
          <a:p>
            <a:endParaRPr/>
          </a:p>
        </p:txBody>
      </p:sp>
      <p:sp>
        <p:nvSpPr>
          <p:cNvPr id="8" name="object 8"/>
          <p:cNvSpPr/>
          <p:nvPr/>
        </p:nvSpPr>
        <p:spPr>
          <a:xfrm>
            <a:off x="7690336" y="1272173"/>
            <a:ext cx="4501660" cy="4581527"/>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sz="3600" b="1" spc="-74" dirty="0">
                <a:solidFill>
                  <a:schemeClr val="accent4">
                    <a:lumMod val="20000"/>
                    <a:lumOff val="80000"/>
                  </a:schemeClr>
                </a:solidFill>
                <a:latin typeface="Calibri"/>
                <a:cs typeface="Calibri"/>
              </a:rPr>
              <a:t>US Copyright Office Guidance </a:t>
            </a:r>
            <a:r>
              <a:rPr sz="3600" b="1" spc="0" dirty="0">
                <a:solidFill>
                  <a:srgbClr val="005596"/>
                </a:solidFill>
                <a:latin typeface="Calibri"/>
                <a:cs typeface="Calibri"/>
              </a:rPr>
              <a:t>	</a:t>
            </a:r>
            <a:endParaRPr sz="3600" dirty="0">
              <a:latin typeface="Calibri"/>
              <a:cs typeface="Calibri"/>
            </a:endParaRPr>
          </a:p>
        </p:txBody>
      </p:sp>
      <p:sp>
        <p:nvSpPr>
          <p:cNvPr id="4" name="object 4"/>
          <p:cNvSpPr txBox="1"/>
          <p:nvPr/>
        </p:nvSpPr>
        <p:spPr>
          <a:xfrm>
            <a:off x="2237174" y="1893343"/>
            <a:ext cx="1120378" cy="262128"/>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2237174" y="2155471"/>
            <a:ext cx="1120378" cy="109942"/>
          </a:xfrm>
          <a:prstGeom prst="rect">
            <a:avLst/>
          </a:prstGeom>
        </p:spPr>
        <p:txBody>
          <a:bodyPr wrap="square" lIns="0" tIns="1992" rIns="0" bIns="0" rtlCol="0">
            <a:noAutofit/>
          </a:bodyPr>
          <a:lstStyle/>
          <a:p>
            <a:pPr marL="25400">
              <a:lnSpc>
                <a:spcPts val="850"/>
              </a:lnSpc>
            </a:pPr>
            <a:endParaRPr sz="850"/>
          </a:p>
        </p:txBody>
      </p:sp>
      <p:sp>
        <p:nvSpPr>
          <p:cNvPr id="2" name="object 2"/>
          <p:cNvSpPr txBox="1"/>
          <p:nvPr/>
        </p:nvSpPr>
        <p:spPr>
          <a:xfrm>
            <a:off x="645160" y="1387267"/>
            <a:ext cx="6787271" cy="4351338"/>
          </a:xfrm>
          <a:prstGeom prst="rect">
            <a:avLst/>
          </a:prstGeom>
        </p:spPr>
        <p:txBody>
          <a:bodyPr wrap="square" lIns="0" tIns="1632" rIns="0" bIns="0" rtlCol="0">
            <a:noAutofit/>
          </a:bodyPr>
          <a:lstStyle/>
          <a:p>
            <a:pPr>
              <a:lnSpc>
                <a:spcPts val="700"/>
              </a:lnSpc>
            </a:pPr>
            <a:endParaRPr sz="700" dirty="0"/>
          </a:p>
          <a:p>
            <a:pPr marL="314324" marR="342570" indent="-182909">
              <a:lnSpc>
                <a:spcPts val="2590"/>
              </a:lnSpc>
              <a:spcBef>
                <a:spcPts val="3129"/>
              </a:spcBef>
            </a:pPr>
            <a:r>
              <a:rPr sz="2400" spc="-32" dirty="0">
                <a:solidFill>
                  <a:srgbClr val="FFFFFF"/>
                </a:solidFill>
                <a:latin typeface="Arial"/>
                <a:cs typeface="Arial"/>
              </a:rPr>
              <a:t>• </a:t>
            </a:r>
            <a:r>
              <a:rPr sz="2400" spc="-3" dirty="0">
                <a:solidFill>
                  <a:srgbClr val="FFFFFF"/>
                </a:solidFill>
                <a:latin typeface="Calibri"/>
                <a:cs typeface="Calibri"/>
              </a:rPr>
              <a:t>Published guidance on its policy and practices for examining and registering works that contain material </a:t>
            </a:r>
            <a:r>
              <a:rPr sz="2400" b="1" u="sng" spc="-3" dirty="0">
                <a:solidFill>
                  <a:srgbClr val="FFFFFF"/>
                </a:solidFill>
                <a:latin typeface="Calibri"/>
                <a:cs typeface="Calibri"/>
              </a:rPr>
              <a:t>generated by </a:t>
            </a:r>
            <a:r>
              <a:rPr sz="2400" spc="-3" dirty="0">
                <a:solidFill>
                  <a:srgbClr val="FFFFFF"/>
                </a:solidFill>
                <a:latin typeface="Calibri"/>
                <a:cs typeface="Calibri"/>
              </a:rPr>
              <a:t>artificial intelligence (AI) technology</a:t>
            </a:r>
            <a:endParaRPr sz="2400" dirty="0">
              <a:latin typeface="Calibri"/>
              <a:cs typeface="Calibri"/>
            </a:endParaRPr>
          </a:p>
          <a:p>
            <a:pPr marL="131415">
              <a:lnSpc>
                <a:spcPct val="101725"/>
              </a:lnSpc>
              <a:spcBef>
                <a:spcPts val="614"/>
              </a:spcBef>
            </a:pPr>
            <a:r>
              <a:rPr sz="2400" spc="-32" dirty="0">
                <a:solidFill>
                  <a:srgbClr val="FFFFFF"/>
                </a:solidFill>
                <a:latin typeface="Arial"/>
                <a:cs typeface="Arial"/>
              </a:rPr>
              <a:t>• </a:t>
            </a:r>
            <a:r>
              <a:rPr sz="2400" spc="-7" dirty="0">
                <a:solidFill>
                  <a:srgbClr val="FFFFFF"/>
                </a:solidFill>
                <a:latin typeface="Calibri"/>
                <a:cs typeface="Calibri"/>
              </a:rPr>
              <a:t>Key points</a:t>
            </a:r>
            <a:endParaRPr sz="2400" dirty="0">
              <a:latin typeface="Calibri"/>
              <a:cs typeface="Calibri"/>
            </a:endParaRPr>
          </a:p>
          <a:p>
            <a:pPr marL="771524" marR="778741" indent="-186699">
              <a:lnSpc>
                <a:spcPts val="2380"/>
              </a:lnSpc>
              <a:spcBef>
                <a:spcPts val="534"/>
              </a:spcBef>
            </a:pPr>
            <a:r>
              <a:rPr sz="2200" spc="44" dirty="0">
                <a:solidFill>
                  <a:srgbClr val="FFFFFF"/>
                </a:solidFill>
                <a:latin typeface="Arial"/>
                <a:cs typeface="Arial"/>
              </a:rPr>
              <a:t>• </a:t>
            </a:r>
            <a:r>
              <a:rPr lang="en-US" sz="2200" spc="-2" dirty="0">
                <a:solidFill>
                  <a:srgbClr val="FFFFFF"/>
                </a:solidFill>
                <a:latin typeface="Calibri"/>
                <a:cs typeface="Calibri"/>
              </a:rPr>
              <a:t>C</a:t>
            </a:r>
            <a:r>
              <a:rPr sz="2200" spc="-2" dirty="0">
                <a:solidFill>
                  <a:srgbClr val="FFFFFF"/>
                </a:solidFill>
                <a:latin typeface="Calibri"/>
                <a:cs typeface="Calibri"/>
              </a:rPr>
              <a:t>opyright can protect only material that is </a:t>
            </a:r>
            <a:r>
              <a:rPr sz="2200" b="1" spc="-2" dirty="0">
                <a:solidFill>
                  <a:srgbClr val="FFFFFF"/>
                </a:solidFill>
                <a:latin typeface="Calibri"/>
                <a:cs typeface="Calibri"/>
              </a:rPr>
              <a:t>the product of human creativity</a:t>
            </a:r>
            <a:endParaRPr sz="2200" dirty="0">
              <a:latin typeface="Calibri"/>
              <a:cs typeface="Calibri"/>
            </a:endParaRPr>
          </a:p>
          <a:p>
            <a:pPr marL="771524" marR="932033" indent="-186699" algn="just">
              <a:lnSpc>
                <a:spcPts val="2380"/>
              </a:lnSpc>
              <a:spcBef>
                <a:spcPts val="495"/>
              </a:spcBef>
            </a:pPr>
            <a:r>
              <a:rPr sz="2200" spc="44" dirty="0">
                <a:solidFill>
                  <a:srgbClr val="FFFFFF"/>
                </a:solidFill>
                <a:latin typeface="Arial"/>
                <a:cs typeface="Arial"/>
              </a:rPr>
              <a:t>• </a:t>
            </a:r>
            <a:r>
              <a:rPr lang="en-US" sz="2200" spc="-5" dirty="0">
                <a:solidFill>
                  <a:srgbClr val="FFFFFF"/>
                </a:solidFill>
                <a:latin typeface="Calibri"/>
                <a:cs typeface="Calibri"/>
              </a:rPr>
              <a:t>T</a:t>
            </a:r>
            <a:r>
              <a:rPr sz="2200" spc="-5" dirty="0">
                <a:solidFill>
                  <a:srgbClr val="FFFFFF"/>
                </a:solidFill>
                <a:latin typeface="Calibri"/>
                <a:cs typeface="Calibri"/>
              </a:rPr>
              <a:t>he term “author,” which is used in both the Constitution and the Copyright Act, excludes non-humans.</a:t>
            </a:r>
            <a:endParaRPr sz="2200" dirty="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9" name="object 9"/>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p:cNvSpPr/>
          <p:nvPr/>
        </p:nvSpPr>
        <p:spPr>
          <a:xfrm>
            <a:off x="0" y="1359639"/>
            <a:ext cx="12191999" cy="4581526"/>
          </a:xfrm>
          <a:custGeom>
            <a:avLst/>
            <a:gdLst/>
            <a:ahLst/>
            <a:cxnLst/>
            <a:rect l="l" t="t" r="r" b="b"/>
            <a:pathLst>
              <a:path w="12191999" h="4581526">
                <a:moveTo>
                  <a:pt x="0" y="0"/>
                </a:moveTo>
                <a:lnTo>
                  <a:pt x="12191999" y="0"/>
                </a:lnTo>
                <a:lnTo>
                  <a:pt x="12191999"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6" name="object 6"/>
          <p:cNvSpPr/>
          <p:nvPr/>
        </p:nvSpPr>
        <p:spPr>
          <a:xfrm>
            <a:off x="645160" y="1470025"/>
            <a:ext cx="10515600" cy="4351338"/>
          </a:xfrm>
          <a:custGeom>
            <a:avLst/>
            <a:gdLst/>
            <a:ahLst/>
            <a:cxnLst/>
            <a:rect l="l" t="t" r="r" b="b"/>
            <a:pathLst>
              <a:path w="10515600" h="4351338">
                <a:moveTo>
                  <a:pt x="0" y="0"/>
                </a:moveTo>
                <a:lnTo>
                  <a:pt x="10515600" y="0"/>
                </a:lnTo>
                <a:lnTo>
                  <a:pt x="10515600"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4" name="object 4"/>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sz="3600" b="1" spc="-74" dirty="0">
                <a:solidFill>
                  <a:schemeClr val="accent4">
                    <a:lumMod val="20000"/>
                    <a:lumOff val="80000"/>
                  </a:schemeClr>
                </a:solidFill>
                <a:latin typeface="Calibri"/>
                <a:cs typeface="Calibri"/>
              </a:rPr>
              <a:t>US Copyright Office Guidance </a:t>
            </a:r>
            <a:r>
              <a:rPr sz="3600" b="1" spc="0" dirty="0">
                <a:solidFill>
                  <a:srgbClr val="005596"/>
                </a:solidFill>
                <a:latin typeface="Calibri"/>
                <a:cs typeface="Calibri"/>
              </a:rPr>
              <a:t>	</a:t>
            </a:r>
            <a:endParaRPr sz="3600" dirty="0">
              <a:latin typeface="Calibri"/>
              <a:cs typeface="Calibri"/>
            </a:endParaRPr>
          </a:p>
        </p:txBody>
      </p:sp>
      <p:sp>
        <p:nvSpPr>
          <p:cNvPr id="2" name="object 2"/>
          <p:cNvSpPr txBox="1"/>
          <p:nvPr/>
        </p:nvSpPr>
        <p:spPr>
          <a:xfrm>
            <a:off x="645160" y="1470025"/>
            <a:ext cx="10515600" cy="4351338"/>
          </a:xfrm>
          <a:prstGeom prst="rect">
            <a:avLst/>
          </a:prstGeom>
        </p:spPr>
        <p:txBody>
          <a:bodyPr wrap="square" lIns="0" tIns="0" rIns="0" bIns="0" rtlCol="0">
            <a:noAutofit/>
          </a:bodyPr>
          <a:lstStyle/>
          <a:p>
            <a:pPr>
              <a:lnSpc>
                <a:spcPts val="1000"/>
              </a:lnSpc>
            </a:pPr>
            <a:endParaRPr sz="1000" dirty="0"/>
          </a:p>
          <a:p>
            <a:pPr marL="85724">
              <a:lnSpc>
                <a:spcPct val="101725"/>
              </a:lnSpc>
              <a:spcBef>
                <a:spcPts val="1157"/>
              </a:spcBef>
            </a:pPr>
            <a:r>
              <a:rPr sz="2000" b="1" spc="-1" dirty="0">
                <a:solidFill>
                  <a:srgbClr val="FFFFFF"/>
                </a:solidFill>
                <a:latin typeface="Calibri"/>
                <a:cs typeface="Calibri"/>
              </a:rPr>
              <a:t>Nature of the Elements of Authorship</a:t>
            </a:r>
            <a:r>
              <a:rPr sz="2000" spc="-1" dirty="0">
                <a:solidFill>
                  <a:srgbClr val="FFFFFF"/>
                </a:solidFill>
                <a:latin typeface="Calibri"/>
                <a:cs typeface="Calibri"/>
              </a:rPr>
              <a:t>.</a:t>
            </a:r>
            <a:endParaRPr sz="2000" dirty="0">
              <a:latin typeface="Calibri"/>
              <a:cs typeface="Calibri"/>
            </a:endParaRPr>
          </a:p>
          <a:p>
            <a:pPr marL="401952" marR="112576" indent="-285750">
              <a:lnSpc>
                <a:spcPts val="1920"/>
              </a:lnSpc>
              <a:spcBef>
                <a:spcPts val="628"/>
              </a:spcBef>
              <a:buFont typeface="Arial" panose="020B0604020202020204" pitchFamily="34" charset="0"/>
              <a:buChar char="•"/>
              <a:tabLst>
                <a:tab pos="304800" algn="l"/>
              </a:tabLst>
            </a:pPr>
            <a:r>
              <a:rPr dirty="0">
                <a:solidFill>
                  <a:srgbClr val="FFFFFF"/>
                </a:solidFill>
                <a:latin typeface="Arial"/>
                <a:cs typeface="Arial"/>
              </a:rPr>
              <a:t>	</a:t>
            </a:r>
            <a:r>
              <a:rPr spc="-1" dirty="0">
                <a:solidFill>
                  <a:srgbClr val="FFFFFF"/>
                </a:solidFill>
                <a:latin typeface="Calibri"/>
                <a:cs typeface="Calibri"/>
              </a:rPr>
              <a:t>The Office will consider whether the AI contributions are the result of “mechanical reproduction” or instead of an author’s own </a:t>
            </a:r>
            <a:r>
              <a:rPr b="1" spc="-1" dirty="0">
                <a:solidFill>
                  <a:srgbClr val="FF0000"/>
                </a:solidFill>
                <a:latin typeface="Calibri"/>
                <a:cs typeface="Calibri"/>
              </a:rPr>
              <a:t>original mental conception</a:t>
            </a:r>
            <a:r>
              <a:rPr spc="-1" dirty="0">
                <a:solidFill>
                  <a:srgbClr val="FFFFFF"/>
                </a:solidFill>
                <a:latin typeface="Calibri"/>
                <a:cs typeface="Calibri"/>
              </a:rPr>
              <a:t>, to which the author gave visible form.</a:t>
            </a:r>
            <a:endParaRPr dirty="0">
              <a:latin typeface="Calibri"/>
              <a:cs typeface="Calibri"/>
            </a:endParaRPr>
          </a:p>
          <a:p>
            <a:pPr marL="401952" marR="376926" indent="-285750">
              <a:lnSpc>
                <a:spcPts val="1920"/>
              </a:lnSpc>
              <a:spcBef>
                <a:spcPts val="599"/>
              </a:spcBef>
              <a:buFont typeface="Arial" panose="020B0604020202020204" pitchFamily="34" charset="0"/>
              <a:buChar char="•"/>
              <a:tabLst>
                <a:tab pos="304800" algn="l"/>
              </a:tabLst>
            </a:pPr>
            <a:r>
              <a:rPr dirty="0">
                <a:solidFill>
                  <a:srgbClr val="FFFFFF"/>
                </a:solidFill>
                <a:latin typeface="Arial"/>
                <a:cs typeface="Arial"/>
              </a:rPr>
              <a:t>	</a:t>
            </a:r>
            <a:r>
              <a:rPr dirty="0">
                <a:solidFill>
                  <a:srgbClr val="FFFFFF"/>
                </a:solidFill>
                <a:latin typeface="Calibri"/>
                <a:cs typeface="Calibri"/>
              </a:rPr>
              <a:t>The an</a:t>
            </a:r>
            <a:r>
              <a:rPr spc="-4" dirty="0">
                <a:solidFill>
                  <a:srgbClr val="FFFFFF"/>
                </a:solidFill>
                <a:latin typeface="Calibri"/>
                <a:cs typeface="Calibri"/>
              </a:rPr>
              <a:t>s</a:t>
            </a:r>
            <a:r>
              <a:rPr spc="-14" dirty="0">
                <a:solidFill>
                  <a:srgbClr val="FFFFFF"/>
                </a:solidFill>
                <a:latin typeface="Calibri"/>
                <a:cs typeface="Calibri"/>
              </a:rPr>
              <a:t>w</a:t>
            </a:r>
            <a:r>
              <a:rPr spc="0" dirty="0">
                <a:solidFill>
                  <a:srgbClr val="FFFFFF"/>
                </a:solidFill>
                <a:latin typeface="Calibri"/>
                <a:cs typeface="Calibri"/>
              </a:rPr>
              <a:t>er will depend on the ci</a:t>
            </a:r>
            <a:r>
              <a:rPr spc="-19" dirty="0">
                <a:solidFill>
                  <a:srgbClr val="FFFFFF"/>
                </a:solidFill>
                <a:latin typeface="Calibri"/>
                <a:cs typeface="Calibri"/>
              </a:rPr>
              <a:t>r</a:t>
            </a:r>
            <a:r>
              <a:rPr spc="0" dirty="0">
                <a:solidFill>
                  <a:srgbClr val="FFFFFF"/>
                </a:solidFill>
                <a:latin typeface="Calibri"/>
                <a:cs typeface="Calibri"/>
              </a:rPr>
              <a:t>cum</a:t>
            </a:r>
            <a:r>
              <a:rPr spc="-19" dirty="0">
                <a:solidFill>
                  <a:srgbClr val="FFFFFF"/>
                </a:solidFill>
                <a:latin typeface="Calibri"/>
                <a:cs typeface="Calibri"/>
              </a:rPr>
              <a:t>st</a:t>
            </a:r>
            <a:r>
              <a:rPr spc="0" dirty="0">
                <a:solidFill>
                  <a:srgbClr val="FFFFFF"/>
                </a:solidFill>
                <a:latin typeface="Calibri"/>
                <a:cs typeface="Calibri"/>
              </a:rPr>
              <a:t>ances, particularly</a:t>
            </a:r>
            <a:r>
              <a:rPr spc="24" dirty="0">
                <a:solidFill>
                  <a:srgbClr val="FFFFFF"/>
                </a:solidFill>
                <a:latin typeface="Calibri"/>
                <a:cs typeface="Calibri"/>
              </a:rPr>
              <a:t> </a:t>
            </a:r>
            <a:r>
              <a:rPr b="1" spc="0" dirty="0">
                <a:solidFill>
                  <a:srgbClr val="FF0000"/>
                </a:solidFill>
                <a:latin typeface="Calibri"/>
                <a:cs typeface="Calibri"/>
              </a:rPr>
              <a:t>how the AI </a:t>
            </a:r>
            <a:r>
              <a:rPr b="1" spc="-14" dirty="0">
                <a:solidFill>
                  <a:srgbClr val="FF0000"/>
                </a:solidFill>
                <a:latin typeface="Calibri"/>
                <a:cs typeface="Calibri"/>
              </a:rPr>
              <a:t>t</a:t>
            </a:r>
            <a:r>
              <a:rPr b="1" spc="0" dirty="0">
                <a:solidFill>
                  <a:srgbClr val="FF0000"/>
                </a:solidFill>
                <a:latin typeface="Calibri"/>
                <a:cs typeface="Calibri"/>
              </a:rPr>
              <a:t>ool ope</a:t>
            </a:r>
            <a:r>
              <a:rPr b="1" spc="-34" dirty="0">
                <a:solidFill>
                  <a:srgbClr val="FF0000"/>
                </a:solidFill>
                <a:latin typeface="Calibri"/>
                <a:cs typeface="Calibri"/>
              </a:rPr>
              <a:t>r</a:t>
            </a:r>
            <a:r>
              <a:rPr b="1" spc="-14" dirty="0">
                <a:solidFill>
                  <a:srgbClr val="FF0000"/>
                </a:solidFill>
                <a:latin typeface="Calibri"/>
                <a:cs typeface="Calibri"/>
              </a:rPr>
              <a:t>a</a:t>
            </a:r>
            <a:r>
              <a:rPr b="1" spc="-19" dirty="0">
                <a:solidFill>
                  <a:srgbClr val="FF0000"/>
                </a:solidFill>
                <a:latin typeface="Calibri"/>
                <a:cs typeface="Calibri"/>
              </a:rPr>
              <a:t>t</a:t>
            </a:r>
            <a:r>
              <a:rPr b="1" spc="0" dirty="0">
                <a:solidFill>
                  <a:srgbClr val="FF0000"/>
                </a:solidFill>
                <a:latin typeface="Calibri"/>
                <a:cs typeface="Calibri"/>
              </a:rPr>
              <a:t>es</a:t>
            </a:r>
            <a:r>
              <a:rPr b="1" spc="9" dirty="0">
                <a:solidFill>
                  <a:srgbClr val="FF0000"/>
                </a:solidFill>
                <a:latin typeface="Calibri"/>
                <a:cs typeface="Calibri"/>
              </a:rPr>
              <a:t> </a:t>
            </a:r>
            <a:r>
              <a:rPr spc="0" dirty="0">
                <a:solidFill>
                  <a:srgbClr val="FFFFFF"/>
                </a:solidFill>
                <a:latin typeface="Calibri"/>
                <a:cs typeface="Calibri"/>
              </a:rPr>
              <a:t>and </a:t>
            </a:r>
            <a:r>
              <a:rPr b="1" spc="0" dirty="0">
                <a:solidFill>
                  <a:srgbClr val="FF0000"/>
                </a:solidFill>
                <a:latin typeface="Calibri"/>
                <a:cs typeface="Calibri"/>
              </a:rPr>
              <a:t>how it </a:t>
            </a:r>
            <a:r>
              <a:rPr b="1" spc="-14" dirty="0">
                <a:solidFill>
                  <a:srgbClr val="FF0000"/>
                </a:solidFill>
                <a:latin typeface="Calibri"/>
                <a:cs typeface="Calibri"/>
              </a:rPr>
              <a:t>w</a:t>
            </a:r>
            <a:r>
              <a:rPr b="1" spc="0" dirty="0">
                <a:solidFill>
                  <a:srgbClr val="FF0000"/>
                </a:solidFill>
                <a:latin typeface="Calibri"/>
                <a:cs typeface="Calibri"/>
              </a:rPr>
              <a:t>as used </a:t>
            </a:r>
            <a:r>
              <a:rPr b="1" spc="-14" dirty="0">
                <a:solidFill>
                  <a:srgbClr val="FF0000"/>
                </a:solidFill>
                <a:latin typeface="Calibri"/>
                <a:cs typeface="Calibri"/>
              </a:rPr>
              <a:t>t</a:t>
            </a:r>
            <a:r>
              <a:rPr b="1" spc="0" dirty="0">
                <a:solidFill>
                  <a:srgbClr val="FF0000"/>
                </a:solidFill>
                <a:latin typeface="Calibri"/>
                <a:cs typeface="Calibri"/>
              </a:rPr>
              <a:t>o</a:t>
            </a:r>
            <a:r>
              <a:rPr b="1" spc="4" dirty="0">
                <a:solidFill>
                  <a:srgbClr val="FF0000"/>
                </a:solidFill>
                <a:latin typeface="Calibri"/>
                <a:cs typeface="Calibri"/>
              </a:rPr>
              <a:t> </a:t>
            </a:r>
            <a:r>
              <a:rPr spc="0" dirty="0">
                <a:solidFill>
                  <a:srgbClr val="FFFFFF"/>
                </a:solidFill>
                <a:latin typeface="Calibri"/>
                <a:cs typeface="Calibri"/>
              </a:rPr>
              <a:t>c</a:t>
            </a:r>
            <a:r>
              <a:rPr spc="-19" dirty="0">
                <a:solidFill>
                  <a:srgbClr val="FFFFFF"/>
                </a:solidFill>
                <a:latin typeface="Calibri"/>
                <a:cs typeface="Calibri"/>
              </a:rPr>
              <a:t>r</a:t>
            </a:r>
            <a:r>
              <a:rPr spc="0" dirty="0">
                <a:solidFill>
                  <a:srgbClr val="FFFFFF"/>
                </a:solidFill>
                <a:latin typeface="Calibri"/>
                <a:cs typeface="Calibri"/>
              </a:rPr>
              <a:t>e</a:t>
            </a:r>
            <a:r>
              <a:rPr spc="-14" dirty="0">
                <a:solidFill>
                  <a:srgbClr val="FFFFFF"/>
                </a:solidFill>
                <a:latin typeface="Calibri"/>
                <a:cs typeface="Calibri"/>
              </a:rPr>
              <a:t>at</a:t>
            </a:r>
            <a:r>
              <a:rPr spc="0" dirty="0">
                <a:solidFill>
                  <a:srgbClr val="FFFFFF"/>
                </a:solidFill>
                <a:latin typeface="Calibri"/>
                <a:cs typeface="Calibri"/>
              </a:rPr>
              <a:t>e the final </a:t>
            </a:r>
            <a:r>
              <a:rPr spc="-14" dirty="0">
                <a:solidFill>
                  <a:srgbClr val="FFFFFF"/>
                </a:solidFill>
                <a:latin typeface="Calibri"/>
                <a:cs typeface="Calibri"/>
              </a:rPr>
              <a:t>w</a:t>
            </a:r>
            <a:r>
              <a:rPr spc="0" dirty="0">
                <a:solidFill>
                  <a:srgbClr val="FFFFFF"/>
                </a:solidFill>
                <a:latin typeface="Calibri"/>
                <a:cs typeface="Calibri"/>
              </a:rPr>
              <a:t>ork.</a:t>
            </a:r>
            <a:endParaRPr dirty="0">
              <a:latin typeface="Calibri"/>
              <a:cs typeface="Calibri"/>
            </a:endParaRPr>
          </a:p>
          <a:p>
            <a:pPr marL="401952" marR="82262" indent="-285750">
              <a:lnSpc>
                <a:spcPts val="1920"/>
              </a:lnSpc>
              <a:spcBef>
                <a:spcPts val="599"/>
              </a:spcBef>
              <a:buFont typeface="Arial" panose="020B0604020202020204" pitchFamily="34" charset="0"/>
              <a:buChar char="•"/>
              <a:tabLst>
                <a:tab pos="304800" algn="l"/>
              </a:tabLst>
            </a:pPr>
            <a:r>
              <a:rPr dirty="0">
                <a:solidFill>
                  <a:srgbClr val="FFFFFF"/>
                </a:solidFill>
                <a:latin typeface="Arial"/>
                <a:cs typeface="Arial"/>
              </a:rPr>
              <a:t>	</a:t>
            </a:r>
            <a:r>
              <a:rPr spc="-1" dirty="0">
                <a:solidFill>
                  <a:srgbClr val="FFFFFF"/>
                </a:solidFill>
                <a:latin typeface="Calibri"/>
                <a:cs typeface="Calibri"/>
              </a:rPr>
              <a:t>This requires looking at the work’s </a:t>
            </a:r>
            <a:r>
              <a:rPr b="1" spc="-1" dirty="0">
                <a:solidFill>
                  <a:srgbClr val="FF0000"/>
                </a:solidFill>
                <a:latin typeface="Calibri"/>
                <a:cs typeface="Calibri"/>
              </a:rPr>
              <a:t>traditional elements of authorship</a:t>
            </a:r>
            <a:r>
              <a:rPr spc="-1" dirty="0">
                <a:solidFill>
                  <a:srgbClr val="FFFFFF"/>
                </a:solidFill>
                <a:latin typeface="Calibri"/>
                <a:cs typeface="Calibri"/>
              </a:rPr>
              <a:t>. If these elements were produced by a machine, the work lacks human authorship and the Office will not register it (e.g., when AI technology receives solely a prompt from a human and produces complex written, visual, or musical works in response).</a:t>
            </a:r>
            <a:endParaRPr dirty="0">
              <a:latin typeface="Calibri"/>
              <a:cs typeface="Calibri"/>
            </a:endParaRPr>
          </a:p>
          <a:p>
            <a:pPr marL="401952" marR="123113" indent="-285750">
              <a:lnSpc>
                <a:spcPts val="1920"/>
              </a:lnSpc>
              <a:spcBef>
                <a:spcPts val="600"/>
              </a:spcBef>
              <a:buFont typeface="Arial" panose="020B0604020202020204" pitchFamily="34" charset="0"/>
              <a:buChar char="•"/>
              <a:tabLst>
                <a:tab pos="304800" algn="l"/>
              </a:tabLst>
            </a:pPr>
            <a:r>
              <a:rPr dirty="0">
                <a:solidFill>
                  <a:srgbClr val="FFFFFF"/>
                </a:solidFill>
                <a:latin typeface="Arial"/>
                <a:cs typeface="Arial"/>
              </a:rPr>
              <a:t>	</a:t>
            </a:r>
            <a:r>
              <a:rPr spc="-2" dirty="0">
                <a:solidFill>
                  <a:srgbClr val="FFFFFF"/>
                </a:solidFill>
                <a:latin typeface="Calibri"/>
                <a:cs typeface="Calibri"/>
              </a:rPr>
              <a:t>When a work contains </a:t>
            </a:r>
            <a:r>
              <a:rPr b="1" spc="-2" dirty="0">
                <a:solidFill>
                  <a:srgbClr val="FF0000"/>
                </a:solidFill>
                <a:latin typeface="Calibri"/>
                <a:cs typeface="Calibri"/>
              </a:rPr>
              <a:t>AI-generated material but also contains sufficient human authorship </a:t>
            </a:r>
            <a:r>
              <a:rPr spc="-2" dirty="0">
                <a:solidFill>
                  <a:srgbClr val="FFFFFF"/>
                </a:solidFill>
                <a:latin typeface="Calibri"/>
                <a:cs typeface="Calibri"/>
              </a:rPr>
              <a:t>to support a copyright claim, </a:t>
            </a:r>
            <a:r>
              <a:rPr b="1" spc="-2" dirty="0">
                <a:solidFill>
                  <a:srgbClr val="FF0000"/>
                </a:solidFill>
                <a:latin typeface="Calibri"/>
                <a:cs typeface="Calibri"/>
              </a:rPr>
              <a:t>copyright will only protect the human-authored aspects of the work</a:t>
            </a:r>
            <a:r>
              <a:rPr spc="-2" dirty="0">
                <a:solidFill>
                  <a:srgbClr val="FFFFFF"/>
                </a:solidFill>
                <a:latin typeface="Calibri"/>
                <a:cs typeface="Calibri"/>
              </a:rPr>
              <a:t>, which are </a:t>
            </a:r>
            <a:r>
              <a:rPr b="1" spc="-2" dirty="0">
                <a:solidFill>
                  <a:srgbClr val="FF0000"/>
                </a:solidFill>
                <a:latin typeface="Calibri"/>
                <a:cs typeface="Calibri"/>
              </a:rPr>
              <a:t>“independent of” and do not affect </a:t>
            </a:r>
            <a:r>
              <a:rPr spc="-2" dirty="0">
                <a:solidFill>
                  <a:srgbClr val="FFFFFF"/>
                </a:solidFill>
                <a:latin typeface="Calibri"/>
                <a:cs typeface="Calibri"/>
              </a:rPr>
              <a:t>the copyright status of the </a:t>
            </a:r>
            <a:r>
              <a:rPr b="1" spc="-2" dirty="0">
                <a:solidFill>
                  <a:srgbClr val="FF0000"/>
                </a:solidFill>
                <a:latin typeface="Calibri"/>
                <a:cs typeface="Calibri"/>
              </a:rPr>
              <a:t>AI-generated material itself </a:t>
            </a:r>
            <a:r>
              <a:rPr spc="-2" dirty="0">
                <a:solidFill>
                  <a:srgbClr val="FFFFFF"/>
                </a:solidFill>
                <a:latin typeface="Calibri"/>
                <a:cs typeface="Calibri"/>
              </a:rPr>
              <a:t>(e.g., a human may select or arrange AI-generated material in a sufficiently creative way that the resulting work as a whole constitutes an original work of authorship or an artist may modify material originally generated by AI technology to such a degree that the modifications meet the standard for copyright protection.).</a:t>
            </a:r>
            <a:endParaRPr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10EE0-C9EA-07F3-F33B-59A0DB67193A}"/>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98350642-CB2A-D1EA-E3CB-6BC68EC02EAB}"/>
              </a:ext>
            </a:extLst>
          </p:cNvPr>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9" name="object 9">
            <a:extLst>
              <a:ext uri="{FF2B5EF4-FFF2-40B4-BE49-F238E27FC236}">
                <a16:creationId xmlns:a16="http://schemas.microsoft.com/office/drawing/2014/main" id="{2A3EE79D-CCFE-8D16-186F-4B6494F26682}"/>
              </a:ext>
            </a:extLst>
          </p:cNvPr>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a:extLst>
              <a:ext uri="{FF2B5EF4-FFF2-40B4-BE49-F238E27FC236}">
                <a16:creationId xmlns:a16="http://schemas.microsoft.com/office/drawing/2014/main" id="{E3DEC7DC-D7D8-BF09-22E3-974A3F7E0EF0}"/>
              </a:ext>
            </a:extLst>
          </p:cNvPr>
          <p:cNvSpPr/>
          <p:nvPr/>
        </p:nvSpPr>
        <p:spPr>
          <a:xfrm>
            <a:off x="0" y="1359639"/>
            <a:ext cx="12191999" cy="4581526"/>
          </a:xfrm>
          <a:custGeom>
            <a:avLst/>
            <a:gdLst/>
            <a:ahLst/>
            <a:cxnLst/>
            <a:rect l="l" t="t" r="r" b="b"/>
            <a:pathLst>
              <a:path w="12191999" h="4581526">
                <a:moveTo>
                  <a:pt x="0" y="0"/>
                </a:moveTo>
                <a:lnTo>
                  <a:pt x="12191999" y="0"/>
                </a:lnTo>
                <a:lnTo>
                  <a:pt x="12191999"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6" name="object 6">
            <a:extLst>
              <a:ext uri="{FF2B5EF4-FFF2-40B4-BE49-F238E27FC236}">
                <a16:creationId xmlns:a16="http://schemas.microsoft.com/office/drawing/2014/main" id="{F360A890-7866-CE81-DD9C-72F43F4D54FB}"/>
              </a:ext>
            </a:extLst>
          </p:cNvPr>
          <p:cNvSpPr/>
          <p:nvPr/>
        </p:nvSpPr>
        <p:spPr>
          <a:xfrm>
            <a:off x="645160" y="1470025"/>
            <a:ext cx="5374640" cy="4351338"/>
          </a:xfrm>
          <a:custGeom>
            <a:avLst/>
            <a:gdLst/>
            <a:ahLst/>
            <a:cxnLst/>
            <a:rect l="l" t="t" r="r" b="b"/>
            <a:pathLst>
              <a:path w="10515600" h="4351338">
                <a:moveTo>
                  <a:pt x="0" y="0"/>
                </a:moveTo>
                <a:lnTo>
                  <a:pt x="10515600" y="0"/>
                </a:lnTo>
                <a:lnTo>
                  <a:pt x="10515600"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4" name="object 4">
            <a:extLst>
              <a:ext uri="{FF2B5EF4-FFF2-40B4-BE49-F238E27FC236}">
                <a16:creationId xmlns:a16="http://schemas.microsoft.com/office/drawing/2014/main" id="{40A4FA34-DEBD-BB90-EA8E-8B9FA18EDFEB}"/>
              </a:ext>
            </a:extLst>
          </p:cNvPr>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lang="en-US" sz="3600" b="1" spc="-74" dirty="0">
                <a:solidFill>
                  <a:schemeClr val="accent4">
                    <a:lumMod val="20000"/>
                    <a:lumOff val="80000"/>
                  </a:schemeClr>
                </a:solidFill>
                <a:latin typeface="Calibri"/>
                <a:cs typeface="Calibri"/>
              </a:rPr>
              <a:t>Practical Advice</a:t>
            </a:r>
            <a:r>
              <a:rPr sz="3600" b="1" spc="0" dirty="0">
                <a:solidFill>
                  <a:srgbClr val="005596"/>
                </a:solidFill>
                <a:latin typeface="Calibri"/>
                <a:cs typeface="Calibri"/>
              </a:rPr>
              <a:t>	</a:t>
            </a:r>
            <a:endParaRPr sz="3600" dirty="0">
              <a:latin typeface="Calibri"/>
              <a:cs typeface="Calibri"/>
            </a:endParaRPr>
          </a:p>
        </p:txBody>
      </p:sp>
      <p:sp>
        <p:nvSpPr>
          <p:cNvPr id="2" name="object 2">
            <a:extLst>
              <a:ext uri="{FF2B5EF4-FFF2-40B4-BE49-F238E27FC236}">
                <a16:creationId xmlns:a16="http://schemas.microsoft.com/office/drawing/2014/main" id="{2BE38118-65E4-625D-2E92-E20E9C00DE42}"/>
              </a:ext>
            </a:extLst>
          </p:cNvPr>
          <p:cNvSpPr txBox="1"/>
          <p:nvPr/>
        </p:nvSpPr>
        <p:spPr>
          <a:xfrm>
            <a:off x="645160" y="2209799"/>
            <a:ext cx="6517640" cy="3611563"/>
          </a:xfrm>
          <a:prstGeom prst="rect">
            <a:avLst/>
          </a:prstGeom>
        </p:spPr>
        <p:txBody>
          <a:bodyPr wrap="square" lIns="0" tIns="0" rIns="0" bIns="0" rtlCol="0">
            <a:noAutofit/>
          </a:bodyPr>
          <a:lstStyle/>
          <a:p>
            <a:pPr>
              <a:lnSpc>
                <a:spcPts val="1000"/>
              </a:lnSpc>
            </a:pPr>
            <a:endParaRPr sz="1000" dirty="0"/>
          </a:p>
          <a:p>
            <a:pPr marL="428624" indent="-342900">
              <a:lnSpc>
                <a:spcPct val="101725"/>
              </a:lnSpc>
              <a:spcBef>
                <a:spcPts val="1157"/>
              </a:spcBef>
              <a:buFont typeface="Arial" panose="020B0604020202020204" pitchFamily="34" charset="0"/>
              <a:buChar char="•"/>
            </a:pPr>
            <a:r>
              <a:rPr lang="en-US" sz="2000" b="1" spc="-1" dirty="0">
                <a:solidFill>
                  <a:srgbClr val="FFFFFF"/>
                </a:solidFill>
                <a:latin typeface="Calibri"/>
                <a:cs typeface="Calibri"/>
              </a:rPr>
              <a:t>Online content is easily scraped by AI.</a:t>
            </a:r>
          </a:p>
          <a:p>
            <a:pPr marL="428624" indent="-342900">
              <a:lnSpc>
                <a:spcPct val="101725"/>
              </a:lnSpc>
              <a:spcBef>
                <a:spcPts val="1157"/>
              </a:spcBef>
              <a:buFont typeface="Arial" panose="020B0604020202020204" pitchFamily="34" charset="0"/>
              <a:buChar char="•"/>
            </a:pPr>
            <a:r>
              <a:rPr lang="en-US" sz="2000" b="1" spc="-1" dirty="0">
                <a:solidFill>
                  <a:srgbClr val="FFFFFF"/>
                </a:solidFill>
                <a:latin typeface="Calibri"/>
                <a:cs typeface="Calibri"/>
              </a:rPr>
              <a:t>Register copyrights on all online content.</a:t>
            </a:r>
          </a:p>
          <a:p>
            <a:pPr marL="885824" lvl="1" indent="-342900">
              <a:lnSpc>
                <a:spcPct val="101725"/>
              </a:lnSpc>
              <a:spcBef>
                <a:spcPts val="1157"/>
              </a:spcBef>
              <a:buFont typeface="Arial" panose="020B0604020202020204" pitchFamily="34" charset="0"/>
              <a:buChar char="•"/>
            </a:pPr>
            <a:r>
              <a:rPr lang="en-US" sz="2000" b="1" spc="-1" dirty="0">
                <a:solidFill>
                  <a:srgbClr val="FFFFFF"/>
                </a:solidFill>
                <a:latin typeface="Calibri"/>
                <a:cs typeface="Calibri"/>
              </a:rPr>
              <a:t>Needed for enforcement.</a:t>
            </a:r>
          </a:p>
          <a:p>
            <a:pPr marL="885824" lvl="1" indent="-342900">
              <a:lnSpc>
                <a:spcPct val="101725"/>
              </a:lnSpc>
              <a:spcBef>
                <a:spcPts val="1157"/>
              </a:spcBef>
              <a:buFont typeface="Arial" panose="020B0604020202020204" pitchFamily="34" charset="0"/>
              <a:buChar char="•"/>
            </a:pPr>
            <a:r>
              <a:rPr lang="en-US" sz="2000" b="1" spc="-1" dirty="0">
                <a:solidFill>
                  <a:srgbClr val="FFFFFF"/>
                </a:solidFill>
                <a:latin typeface="Calibri"/>
                <a:cs typeface="Calibri"/>
              </a:rPr>
              <a:t>Preserves right to statutory damages ($750-$30k per work).</a:t>
            </a:r>
            <a:endParaRPr dirty="0">
              <a:latin typeface="Calibri"/>
              <a:cs typeface="Calibri"/>
            </a:endParaRPr>
          </a:p>
        </p:txBody>
      </p:sp>
      <p:sp>
        <p:nvSpPr>
          <p:cNvPr id="3" name="object 6">
            <a:extLst>
              <a:ext uri="{FF2B5EF4-FFF2-40B4-BE49-F238E27FC236}">
                <a16:creationId xmlns:a16="http://schemas.microsoft.com/office/drawing/2014/main" id="{723BBC2F-DB3A-827B-8A2E-36A400F74C59}"/>
              </a:ext>
            </a:extLst>
          </p:cNvPr>
          <p:cNvSpPr/>
          <p:nvPr/>
        </p:nvSpPr>
        <p:spPr>
          <a:xfrm>
            <a:off x="7716253" y="1359638"/>
            <a:ext cx="4475747" cy="4581527"/>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513823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6BEC3-1FCA-50DF-5C4D-67A9922AC4CD}"/>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9BE7C85E-E3FF-B58A-318A-43C58DAADE78}"/>
              </a:ext>
            </a:extLst>
          </p:cNvPr>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9" name="object 9">
            <a:extLst>
              <a:ext uri="{FF2B5EF4-FFF2-40B4-BE49-F238E27FC236}">
                <a16:creationId xmlns:a16="http://schemas.microsoft.com/office/drawing/2014/main" id="{D9415494-A782-99D2-AABC-9B3B14592F01}"/>
              </a:ext>
            </a:extLst>
          </p:cNvPr>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a:extLst>
              <a:ext uri="{FF2B5EF4-FFF2-40B4-BE49-F238E27FC236}">
                <a16:creationId xmlns:a16="http://schemas.microsoft.com/office/drawing/2014/main" id="{4799156F-9ECC-7AAF-144E-EA7F4C3E2795}"/>
              </a:ext>
            </a:extLst>
          </p:cNvPr>
          <p:cNvSpPr/>
          <p:nvPr/>
        </p:nvSpPr>
        <p:spPr>
          <a:xfrm>
            <a:off x="0" y="1359639"/>
            <a:ext cx="12191999" cy="4581526"/>
          </a:xfrm>
          <a:custGeom>
            <a:avLst/>
            <a:gdLst/>
            <a:ahLst/>
            <a:cxnLst/>
            <a:rect l="l" t="t" r="r" b="b"/>
            <a:pathLst>
              <a:path w="12191999" h="4581526">
                <a:moveTo>
                  <a:pt x="0" y="0"/>
                </a:moveTo>
                <a:lnTo>
                  <a:pt x="12191999" y="0"/>
                </a:lnTo>
                <a:lnTo>
                  <a:pt x="12191999"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6" name="object 6">
            <a:extLst>
              <a:ext uri="{FF2B5EF4-FFF2-40B4-BE49-F238E27FC236}">
                <a16:creationId xmlns:a16="http://schemas.microsoft.com/office/drawing/2014/main" id="{5AA45C7A-E08F-28D1-C157-E49ABBA7B900}"/>
              </a:ext>
            </a:extLst>
          </p:cNvPr>
          <p:cNvSpPr/>
          <p:nvPr/>
        </p:nvSpPr>
        <p:spPr>
          <a:xfrm>
            <a:off x="645160" y="1470025"/>
            <a:ext cx="6212840" cy="4351338"/>
          </a:xfrm>
          <a:custGeom>
            <a:avLst/>
            <a:gdLst/>
            <a:ahLst/>
            <a:cxnLst/>
            <a:rect l="l" t="t" r="r" b="b"/>
            <a:pathLst>
              <a:path w="10515600" h="4351338">
                <a:moveTo>
                  <a:pt x="0" y="0"/>
                </a:moveTo>
                <a:lnTo>
                  <a:pt x="10515600" y="0"/>
                </a:lnTo>
                <a:lnTo>
                  <a:pt x="10515600"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4" name="object 4">
            <a:extLst>
              <a:ext uri="{FF2B5EF4-FFF2-40B4-BE49-F238E27FC236}">
                <a16:creationId xmlns:a16="http://schemas.microsoft.com/office/drawing/2014/main" id="{6EF1359A-DFEC-FDBF-5A83-630E40F7EA59}"/>
              </a:ext>
            </a:extLst>
          </p:cNvPr>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lang="en-US" sz="3600" b="1" spc="-74" dirty="0">
                <a:solidFill>
                  <a:schemeClr val="accent4">
                    <a:lumMod val="20000"/>
                    <a:lumOff val="80000"/>
                  </a:schemeClr>
                </a:solidFill>
                <a:latin typeface="Calibri"/>
                <a:cs typeface="Calibri"/>
              </a:rPr>
              <a:t>Patents &amp; AI</a:t>
            </a:r>
            <a:r>
              <a:rPr sz="3600" b="1" spc="0" dirty="0">
                <a:solidFill>
                  <a:srgbClr val="005596"/>
                </a:solidFill>
                <a:latin typeface="Calibri"/>
                <a:cs typeface="Calibri"/>
              </a:rPr>
              <a:t>	</a:t>
            </a:r>
            <a:endParaRPr sz="3600" dirty="0">
              <a:latin typeface="Calibri"/>
              <a:cs typeface="Calibri"/>
            </a:endParaRPr>
          </a:p>
        </p:txBody>
      </p:sp>
      <p:sp>
        <p:nvSpPr>
          <p:cNvPr id="2" name="object 2">
            <a:extLst>
              <a:ext uri="{FF2B5EF4-FFF2-40B4-BE49-F238E27FC236}">
                <a16:creationId xmlns:a16="http://schemas.microsoft.com/office/drawing/2014/main" id="{4A821185-B878-E945-2732-89FEA6C13C12}"/>
              </a:ext>
            </a:extLst>
          </p:cNvPr>
          <p:cNvSpPr txBox="1"/>
          <p:nvPr/>
        </p:nvSpPr>
        <p:spPr>
          <a:xfrm>
            <a:off x="645160" y="1470025"/>
            <a:ext cx="6212840" cy="4351338"/>
          </a:xfrm>
          <a:prstGeom prst="rect">
            <a:avLst/>
          </a:prstGeom>
        </p:spPr>
        <p:txBody>
          <a:bodyPr wrap="square" lIns="0" tIns="0" rIns="0" bIns="0" rtlCol="0">
            <a:noAutofit/>
          </a:bodyPr>
          <a:lstStyle/>
          <a:p>
            <a:pPr>
              <a:lnSpc>
                <a:spcPts val="1000"/>
              </a:lnSpc>
            </a:pPr>
            <a:endParaRPr sz="1000" dirty="0"/>
          </a:p>
          <a:p>
            <a:pPr marL="428624" indent="-342900">
              <a:lnSpc>
                <a:spcPct val="101725"/>
              </a:lnSpc>
              <a:spcBef>
                <a:spcPts val="1157"/>
              </a:spcBef>
              <a:buFont typeface="Arial" panose="020B0604020202020204" pitchFamily="34" charset="0"/>
              <a:buChar char="•"/>
            </a:pPr>
            <a:r>
              <a:rPr lang="en-US" sz="2000" b="1" spc="-1" dirty="0">
                <a:solidFill>
                  <a:srgbClr val="FFFFFF"/>
                </a:solidFill>
                <a:latin typeface="Calibri"/>
                <a:cs typeface="Calibri"/>
              </a:rPr>
              <a:t>What is a patent?</a:t>
            </a:r>
          </a:p>
          <a:p>
            <a:pPr marL="885824" lvl="1" indent="-342900">
              <a:lnSpc>
                <a:spcPct val="101725"/>
              </a:lnSpc>
              <a:spcBef>
                <a:spcPts val="1157"/>
              </a:spcBef>
              <a:buFont typeface="Arial" panose="020B0604020202020204" pitchFamily="34" charset="0"/>
              <a:buChar char="•"/>
            </a:pPr>
            <a:r>
              <a:rPr lang="en-US" b="1" spc="-1" dirty="0">
                <a:solidFill>
                  <a:srgbClr val="FFFFFF"/>
                </a:solidFill>
                <a:latin typeface="Calibri"/>
                <a:cs typeface="Calibri"/>
              </a:rPr>
              <a:t>Right to exclude others from making, using, offering for sale, selling, or importing a claimed invention for a limited time period</a:t>
            </a:r>
          </a:p>
          <a:p>
            <a:pPr marL="885824" lvl="1" indent="-342900">
              <a:lnSpc>
                <a:spcPct val="101725"/>
              </a:lnSpc>
              <a:spcBef>
                <a:spcPts val="1157"/>
              </a:spcBef>
              <a:buFont typeface="Arial" panose="020B0604020202020204" pitchFamily="34" charset="0"/>
              <a:buChar char="•"/>
            </a:pPr>
            <a:r>
              <a:rPr lang="en-US" b="1" spc="-1" dirty="0">
                <a:solidFill>
                  <a:srgbClr val="FFFFFF"/>
                </a:solidFill>
                <a:latin typeface="Calibri"/>
                <a:cs typeface="Calibri"/>
              </a:rPr>
              <a:t>Subject matter:  machine, process, article of manufacture, composition of matter</a:t>
            </a:r>
          </a:p>
          <a:p>
            <a:pPr marL="428624" indent="-342900">
              <a:lnSpc>
                <a:spcPct val="101725"/>
              </a:lnSpc>
              <a:spcBef>
                <a:spcPts val="1157"/>
              </a:spcBef>
              <a:buFont typeface="Arial" panose="020B0604020202020204" pitchFamily="34" charset="0"/>
              <a:buChar char="•"/>
            </a:pPr>
            <a:r>
              <a:rPr lang="en-US" b="1" spc="-1" dirty="0">
                <a:solidFill>
                  <a:srgbClr val="FFFFFF"/>
                </a:solidFill>
                <a:latin typeface="Calibri"/>
                <a:cs typeface="Calibri"/>
              </a:rPr>
              <a:t>What parts of AI technology can be covered by patents?</a:t>
            </a:r>
          </a:p>
          <a:p>
            <a:pPr marL="885824" lvl="1" indent="-342900">
              <a:lnSpc>
                <a:spcPct val="101725"/>
              </a:lnSpc>
              <a:spcBef>
                <a:spcPts val="1157"/>
              </a:spcBef>
              <a:buFont typeface="Arial" panose="020B0604020202020204" pitchFamily="34" charset="0"/>
              <a:buChar char="•"/>
            </a:pPr>
            <a:r>
              <a:rPr lang="en-US" b="1" spc="-1" dirty="0">
                <a:solidFill>
                  <a:srgbClr val="FFFFFF"/>
                </a:solidFill>
                <a:latin typeface="Calibri"/>
                <a:cs typeface="Calibri"/>
              </a:rPr>
              <a:t>Inputs, machinery, and outputs covered by software patents</a:t>
            </a:r>
          </a:p>
          <a:p>
            <a:pPr marL="885824" lvl="1" indent="-342900">
              <a:lnSpc>
                <a:spcPct val="101725"/>
              </a:lnSpc>
              <a:spcBef>
                <a:spcPts val="1157"/>
              </a:spcBef>
              <a:buFont typeface="Arial" panose="020B0604020202020204" pitchFamily="34" charset="0"/>
              <a:buChar char="•"/>
            </a:pPr>
            <a:r>
              <a:rPr lang="en-US" b="1" spc="-1" dirty="0">
                <a:solidFill>
                  <a:srgbClr val="FFFFFF"/>
                </a:solidFill>
                <a:latin typeface="Calibri"/>
                <a:cs typeface="Calibri"/>
              </a:rPr>
              <a:t>Often used to cover AI products in the marketplace or internal AI tools </a:t>
            </a:r>
            <a:endParaRPr dirty="0">
              <a:latin typeface="Calibri"/>
              <a:cs typeface="Calibri"/>
            </a:endParaRPr>
          </a:p>
        </p:txBody>
      </p:sp>
      <p:sp>
        <p:nvSpPr>
          <p:cNvPr id="3" name="object 9">
            <a:extLst>
              <a:ext uri="{FF2B5EF4-FFF2-40B4-BE49-F238E27FC236}">
                <a16:creationId xmlns:a16="http://schemas.microsoft.com/office/drawing/2014/main" id="{77368CF5-6BBF-176E-417E-3F3687EA15CE}"/>
              </a:ext>
            </a:extLst>
          </p:cNvPr>
          <p:cNvSpPr/>
          <p:nvPr/>
        </p:nvSpPr>
        <p:spPr>
          <a:xfrm>
            <a:off x="7296912" y="2587276"/>
            <a:ext cx="4456175" cy="2116835"/>
          </a:xfrm>
          <a:prstGeom prst="rect">
            <a:avLst/>
          </a:prstGeom>
          <a:blipFill>
            <a:blip r:embed="rId2" cstate="print"/>
            <a:stretch>
              <a:fillRect/>
            </a:stretch>
          </a:blipFill>
        </p:spPr>
        <p:txBody>
          <a:bodyPr wrap="square" lIns="0" tIns="0" rIns="0" bIns="0" rtlCol="0">
            <a:noAutofit/>
          </a:bodyPr>
          <a:lstStyle/>
          <a:p>
            <a:endParaRPr>
              <a:solidFill>
                <a:prstClr val="black"/>
              </a:solidFill>
              <a:latin typeface="Calibri"/>
            </a:endParaRPr>
          </a:p>
        </p:txBody>
      </p:sp>
    </p:spTree>
    <p:extLst>
      <p:ext uri="{BB962C8B-B14F-4D97-AF65-F5344CB8AC3E}">
        <p14:creationId xmlns:p14="http://schemas.microsoft.com/office/powerpoint/2010/main" val="3815535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6BD01-7243-47D1-593E-36B459C12E29}"/>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F9B20D8E-6885-A3F9-8BDD-3A3353A37C8D}"/>
              </a:ext>
            </a:extLst>
          </p:cNvPr>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9" name="object 9">
            <a:extLst>
              <a:ext uri="{FF2B5EF4-FFF2-40B4-BE49-F238E27FC236}">
                <a16:creationId xmlns:a16="http://schemas.microsoft.com/office/drawing/2014/main" id="{BC0C1A2F-7422-7653-A0B6-8DBF953F0A77}"/>
              </a:ext>
            </a:extLst>
          </p:cNvPr>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a:extLst>
              <a:ext uri="{FF2B5EF4-FFF2-40B4-BE49-F238E27FC236}">
                <a16:creationId xmlns:a16="http://schemas.microsoft.com/office/drawing/2014/main" id="{58933916-9CF5-C3D3-0748-02BD6CDDD23F}"/>
              </a:ext>
            </a:extLst>
          </p:cNvPr>
          <p:cNvSpPr/>
          <p:nvPr/>
        </p:nvSpPr>
        <p:spPr>
          <a:xfrm>
            <a:off x="0" y="1359639"/>
            <a:ext cx="12191999" cy="4581526"/>
          </a:xfrm>
          <a:custGeom>
            <a:avLst/>
            <a:gdLst/>
            <a:ahLst/>
            <a:cxnLst/>
            <a:rect l="l" t="t" r="r" b="b"/>
            <a:pathLst>
              <a:path w="12191999" h="4581526">
                <a:moveTo>
                  <a:pt x="0" y="0"/>
                </a:moveTo>
                <a:lnTo>
                  <a:pt x="12191999" y="0"/>
                </a:lnTo>
                <a:lnTo>
                  <a:pt x="12191999"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6" name="object 6">
            <a:extLst>
              <a:ext uri="{FF2B5EF4-FFF2-40B4-BE49-F238E27FC236}">
                <a16:creationId xmlns:a16="http://schemas.microsoft.com/office/drawing/2014/main" id="{83BE5295-280C-0242-B021-712B79D83515}"/>
              </a:ext>
            </a:extLst>
          </p:cNvPr>
          <p:cNvSpPr/>
          <p:nvPr/>
        </p:nvSpPr>
        <p:spPr>
          <a:xfrm>
            <a:off x="645160" y="1470025"/>
            <a:ext cx="6212840" cy="4351338"/>
          </a:xfrm>
          <a:custGeom>
            <a:avLst/>
            <a:gdLst/>
            <a:ahLst/>
            <a:cxnLst/>
            <a:rect l="l" t="t" r="r" b="b"/>
            <a:pathLst>
              <a:path w="10515600" h="4351338">
                <a:moveTo>
                  <a:pt x="0" y="0"/>
                </a:moveTo>
                <a:lnTo>
                  <a:pt x="10515600" y="0"/>
                </a:lnTo>
                <a:lnTo>
                  <a:pt x="10515600"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4" name="object 4">
            <a:extLst>
              <a:ext uri="{FF2B5EF4-FFF2-40B4-BE49-F238E27FC236}">
                <a16:creationId xmlns:a16="http://schemas.microsoft.com/office/drawing/2014/main" id="{6C21E394-76C5-7BE9-609A-32556B7683F8}"/>
              </a:ext>
            </a:extLst>
          </p:cNvPr>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lang="en-US" sz="3600" b="1" spc="-74" dirty="0">
                <a:solidFill>
                  <a:schemeClr val="accent4">
                    <a:lumMod val="20000"/>
                    <a:lumOff val="80000"/>
                  </a:schemeClr>
                </a:solidFill>
                <a:latin typeface="Calibri"/>
                <a:cs typeface="Calibri"/>
              </a:rPr>
              <a:t>Patents &amp; AI</a:t>
            </a:r>
            <a:r>
              <a:rPr sz="3600" b="1" spc="0" dirty="0">
                <a:solidFill>
                  <a:srgbClr val="005596"/>
                </a:solidFill>
                <a:latin typeface="Calibri"/>
                <a:cs typeface="Calibri"/>
              </a:rPr>
              <a:t>	</a:t>
            </a:r>
            <a:endParaRPr sz="3600" dirty="0">
              <a:latin typeface="Calibri"/>
              <a:cs typeface="Calibri"/>
            </a:endParaRPr>
          </a:p>
        </p:txBody>
      </p:sp>
      <p:sp>
        <p:nvSpPr>
          <p:cNvPr id="2" name="object 2">
            <a:extLst>
              <a:ext uri="{FF2B5EF4-FFF2-40B4-BE49-F238E27FC236}">
                <a16:creationId xmlns:a16="http://schemas.microsoft.com/office/drawing/2014/main" id="{154A7EC5-D07A-D5AB-AB71-57529E5FA43E}"/>
              </a:ext>
            </a:extLst>
          </p:cNvPr>
          <p:cNvSpPr txBox="1"/>
          <p:nvPr/>
        </p:nvSpPr>
        <p:spPr>
          <a:xfrm>
            <a:off x="645160" y="1359638"/>
            <a:ext cx="5831840" cy="4461725"/>
          </a:xfrm>
          <a:prstGeom prst="rect">
            <a:avLst/>
          </a:prstGeom>
        </p:spPr>
        <p:txBody>
          <a:bodyPr wrap="square" lIns="0" tIns="0" rIns="0" bIns="0" rtlCol="0">
            <a:noAutofit/>
          </a:bodyPr>
          <a:lstStyle/>
          <a:p>
            <a:pPr>
              <a:lnSpc>
                <a:spcPts val="1000"/>
              </a:lnSpc>
            </a:pPr>
            <a:endParaRPr sz="1000" dirty="0"/>
          </a:p>
          <a:p>
            <a:pPr marL="428624" indent="-342900">
              <a:lnSpc>
                <a:spcPct val="101725"/>
              </a:lnSpc>
              <a:spcBef>
                <a:spcPts val="1157"/>
              </a:spcBef>
              <a:buFont typeface="Arial" panose="020B0604020202020204" pitchFamily="34" charset="0"/>
              <a:buChar char="•"/>
            </a:pPr>
            <a:r>
              <a:rPr lang="en-US" sz="2000" b="1" spc="-1" dirty="0">
                <a:solidFill>
                  <a:srgbClr val="FFFFFF"/>
                </a:solidFill>
                <a:latin typeface="Calibri"/>
                <a:cs typeface="Calibri"/>
              </a:rPr>
              <a:t>"Abstract Idea”</a:t>
            </a:r>
          </a:p>
          <a:p>
            <a:pPr marL="885824" lvl="1" indent="-342900">
              <a:lnSpc>
                <a:spcPct val="101725"/>
              </a:lnSpc>
              <a:spcBef>
                <a:spcPts val="1157"/>
              </a:spcBef>
              <a:buFont typeface="Arial" panose="020B0604020202020204" pitchFamily="34" charset="0"/>
              <a:buChar char="•"/>
            </a:pPr>
            <a:r>
              <a:rPr lang="en-US" sz="2000" b="1" spc="-1" dirty="0">
                <a:solidFill>
                  <a:srgbClr val="FFFFFF"/>
                </a:solidFill>
                <a:latin typeface="Calibri"/>
                <a:cs typeface="Calibri"/>
              </a:rPr>
              <a:t>Mathematical concepts</a:t>
            </a:r>
          </a:p>
          <a:p>
            <a:pPr marL="1343024" lvl="2" indent="-342900">
              <a:lnSpc>
                <a:spcPct val="101725"/>
              </a:lnSpc>
              <a:spcBef>
                <a:spcPts val="1157"/>
              </a:spcBef>
              <a:buFont typeface="Arial" panose="020B0604020202020204" pitchFamily="34" charset="0"/>
              <a:buChar char="•"/>
            </a:pPr>
            <a:r>
              <a:rPr lang="en-US" sz="2000" b="1" spc="-1" dirty="0">
                <a:solidFill>
                  <a:srgbClr val="FFFFFF"/>
                </a:solidFill>
                <a:latin typeface="Calibri"/>
                <a:cs typeface="Calibri"/>
              </a:rPr>
              <a:t>Formulas, equations, calculations</a:t>
            </a:r>
          </a:p>
          <a:p>
            <a:pPr marL="885824" lvl="1" indent="-342900">
              <a:lnSpc>
                <a:spcPct val="101725"/>
              </a:lnSpc>
              <a:spcBef>
                <a:spcPts val="1157"/>
              </a:spcBef>
              <a:buFont typeface="Arial" panose="020B0604020202020204" pitchFamily="34" charset="0"/>
              <a:buChar char="•"/>
            </a:pPr>
            <a:r>
              <a:rPr lang="en-US" sz="2000" b="1" spc="-1" dirty="0">
                <a:solidFill>
                  <a:srgbClr val="FFFFFF"/>
                </a:solidFill>
                <a:latin typeface="Calibri"/>
                <a:cs typeface="Calibri"/>
              </a:rPr>
              <a:t>Mental processes</a:t>
            </a:r>
          </a:p>
          <a:p>
            <a:pPr marL="1343024" lvl="2" indent="-342900">
              <a:lnSpc>
                <a:spcPct val="101725"/>
              </a:lnSpc>
              <a:spcBef>
                <a:spcPts val="1157"/>
              </a:spcBef>
              <a:buFont typeface="Arial" panose="020B0604020202020204" pitchFamily="34" charset="0"/>
              <a:buChar char="•"/>
            </a:pPr>
            <a:r>
              <a:rPr lang="en-US" sz="2000" b="1" spc="-1" dirty="0">
                <a:solidFill>
                  <a:srgbClr val="FFFFFF"/>
                </a:solidFill>
                <a:latin typeface="Calibri"/>
                <a:cs typeface="Calibri"/>
              </a:rPr>
              <a:t>Observation, evaluation, judgment, opinion</a:t>
            </a:r>
          </a:p>
          <a:p>
            <a:pPr marL="885824" lvl="1" indent="-342900">
              <a:lnSpc>
                <a:spcPct val="101725"/>
              </a:lnSpc>
              <a:spcBef>
                <a:spcPts val="1157"/>
              </a:spcBef>
              <a:buFont typeface="Arial" panose="020B0604020202020204" pitchFamily="34" charset="0"/>
              <a:buChar char="•"/>
            </a:pPr>
            <a:r>
              <a:rPr lang="en-US" sz="2000" b="1" spc="-1" dirty="0">
                <a:solidFill>
                  <a:srgbClr val="FFFFFF"/>
                </a:solidFill>
                <a:latin typeface="Calibri"/>
                <a:cs typeface="Calibri"/>
              </a:rPr>
              <a:t>Certain methods of organizing human activity</a:t>
            </a:r>
          </a:p>
          <a:p>
            <a:pPr marL="1343024" lvl="2" indent="-342900">
              <a:lnSpc>
                <a:spcPct val="101725"/>
              </a:lnSpc>
              <a:spcBef>
                <a:spcPts val="1157"/>
              </a:spcBef>
              <a:buFont typeface="Arial" panose="020B0604020202020204" pitchFamily="34" charset="0"/>
              <a:buChar char="•"/>
            </a:pPr>
            <a:r>
              <a:rPr lang="en-US" sz="2000" b="1" spc="-1" dirty="0">
                <a:solidFill>
                  <a:srgbClr val="FFFFFF"/>
                </a:solidFill>
                <a:latin typeface="Calibri"/>
                <a:cs typeface="Calibri"/>
              </a:rPr>
              <a:t>Fundamental economic principles, commercial or legal interactions, managing personal behavior or interactions</a:t>
            </a:r>
          </a:p>
          <a:p>
            <a:pPr marL="85724">
              <a:lnSpc>
                <a:spcPct val="101725"/>
              </a:lnSpc>
              <a:spcBef>
                <a:spcPts val="1157"/>
              </a:spcBef>
            </a:pPr>
            <a:endParaRPr lang="en-US" sz="2000" b="1" spc="-1" dirty="0">
              <a:solidFill>
                <a:srgbClr val="FFFFFF"/>
              </a:solidFill>
              <a:latin typeface="Calibri"/>
              <a:cs typeface="Calibri"/>
            </a:endParaRPr>
          </a:p>
          <a:p>
            <a:pPr marL="885824" lvl="1" indent="-342900">
              <a:lnSpc>
                <a:spcPct val="101725"/>
              </a:lnSpc>
              <a:spcBef>
                <a:spcPts val="1157"/>
              </a:spcBef>
              <a:buFont typeface="Arial" panose="020B0604020202020204" pitchFamily="34" charset="0"/>
              <a:buChar char="•"/>
            </a:pPr>
            <a:endParaRPr dirty="0">
              <a:latin typeface="Calibri"/>
              <a:cs typeface="Calibri"/>
            </a:endParaRPr>
          </a:p>
        </p:txBody>
      </p:sp>
      <p:pic>
        <p:nvPicPr>
          <p:cNvPr id="8" name="Picture 7">
            <a:extLst>
              <a:ext uri="{FF2B5EF4-FFF2-40B4-BE49-F238E27FC236}">
                <a16:creationId xmlns:a16="http://schemas.microsoft.com/office/drawing/2014/main" id="{E0929844-0E01-8D16-B891-AF520D8A00B3}"/>
              </a:ext>
            </a:extLst>
          </p:cNvPr>
          <p:cNvPicPr>
            <a:picLocks noChangeAspect="1"/>
          </p:cNvPicPr>
          <p:nvPr/>
        </p:nvPicPr>
        <p:blipFill>
          <a:blip r:embed="rId2"/>
          <a:stretch>
            <a:fillRect/>
          </a:stretch>
        </p:blipFill>
        <p:spPr>
          <a:xfrm>
            <a:off x="6464783" y="1359639"/>
            <a:ext cx="5727216" cy="4581525"/>
          </a:xfrm>
          <a:prstGeom prst="rect">
            <a:avLst/>
          </a:prstGeom>
        </p:spPr>
      </p:pic>
    </p:spTree>
    <p:extLst>
      <p:ext uri="{BB962C8B-B14F-4D97-AF65-F5344CB8AC3E}">
        <p14:creationId xmlns:p14="http://schemas.microsoft.com/office/powerpoint/2010/main" val="2062051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0FB2F-D0DB-ED16-15F2-75D87580FDC6}"/>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30F78F93-261D-1FEF-386D-39DB74A662EC}"/>
              </a:ext>
            </a:extLst>
          </p:cNvPr>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9" name="object 9">
            <a:extLst>
              <a:ext uri="{FF2B5EF4-FFF2-40B4-BE49-F238E27FC236}">
                <a16:creationId xmlns:a16="http://schemas.microsoft.com/office/drawing/2014/main" id="{CCCFFBE4-2B72-2CE4-514F-889D6DFE7602}"/>
              </a:ext>
            </a:extLst>
          </p:cNvPr>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a:extLst>
              <a:ext uri="{FF2B5EF4-FFF2-40B4-BE49-F238E27FC236}">
                <a16:creationId xmlns:a16="http://schemas.microsoft.com/office/drawing/2014/main" id="{D92B0B89-C838-7357-18D7-D858582EC2C5}"/>
              </a:ext>
            </a:extLst>
          </p:cNvPr>
          <p:cNvSpPr/>
          <p:nvPr/>
        </p:nvSpPr>
        <p:spPr>
          <a:xfrm>
            <a:off x="0" y="1359639"/>
            <a:ext cx="12191999" cy="4581526"/>
          </a:xfrm>
          <a:custGeom>
            <a:avLst/>
            <a:gdLst/>
            <a:ahLst/>
            <a:cxnLst/>
            <a:rect l="l" t="t" r="r" b="b"/>
            <a:pathLst>
              <a:path w="12191999" h="4581526">
                <a:moveTo>
                  <a:pt x="0" y="0"/>
                </a:moveTo>
                <a:lnTo>
                  <a:pt x="12191999" y="0"/>
                </a:lnTo>
                <a:lnTo>
                  <a:pt x="12191999"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6" name="object 6">
            <a:extLst>
              <a:ext uri="{FF2B5EF4-FFF2-40B4-BE49-F238E27FC236}">
                <a16:creationId xmlns:a16="http://schemas.microsoft.com/office/drawing/2014/main" id="{21A70A1A-3138-36B3-90CA-0546AD938333}"/>
              </a:ext>
            </a:extLst>
          </p:cNvPr>
          <p:cNvSpPr/>
          <p:nvPr/>
        </p:nvSpPr>
        <p:spPr>
          <a:xfrm>
            <a:off x="645160" y="1470025"/>
            <a:ext cx="10515600" cy="4351338"/>
          </a:xfrm>
          <a:custGeom>
            <a:avLst/>
            <a:gdLst/>
            <a:ahLst/>
            <a:cxnLst/>
            <a:rect l="l" t="t" r="r" b="b"/>
            <a:pathLst>
              <a:path w="10515600" h="4351338">
                <a:moveTo>
                  <a:pt x="0" y="0"/>
                </a:moveTo>
                <a:lnTo>
                  <a:pt x="10515600" y="0"/>
                </a:lnTo>
                <a:lnTo>
                  <a:pt x="10515600"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4" name="object 4">
            <a:extLst>
              <a:ext uri="{FF2B5EF4-FFF2-40B4-BE49-F238E27FC236}">
                <a16:creationId xmlns:a16="http://schemas.microsoft.com/office/drawing/2014/main" id="{7F6CCA4D-8AD4-FE7F-2388-25DF29AAAD5A}"/>
              </a:ext>
            </a:extLst>
          </p:cNvPr>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lang="en-US" sz="3600" b="1" spc="-74" dirty="0">
                <a:solidFill>
                  <a:schemeClr val="accent4">
                    <a:lumMod val="20000"/>
                    <a:lumOff val="80000"/>
                  </a:schemeClr>
                </a:solidFill>
                <a:latin typeface="Calibri"/>
                <a:cs typeface="Calibri"/>
              </a:rPr>
              <a:t>Patents &amp; AI</a:t>
            </a:r>
            <a:r>
              <a:rPr sz="3600" b="1" spc="0" dirty="0">
                <a:solidFill>
                  <a:srgbClr val="005596"/>
                </a:solidFill>
                <a:latin typeface="Calibri"/>
                <a:cs typeface="Calibri"/>
              </a:rPr>
              <a:t>	</a:t>
            </a:r>
            <a:endParaRPr sz="3600" dirty="0">
              <a:latin typeface="Calibri"/>
              <a:cs typeface="Calibri"/>
            </a:endParaRPr>
          </a:p>
        </p:txBody>
      </p:sp>
      <p:sp>
        <p:nvSpPr>
          <p:cNvPr id="2" name="object 2">
            <a:extLst>
              <a:ext uri="{FF2B5EF4-FFF2-40B4-BE49-F238E27FC236}">
                <a16:creationId xmlns:a16="http://schemas.microsoft.com/office/drawing/2014/main" id="{13A2DC71-CC72-07F9-8EC4-002FC0F7B551}"/>
              </a:ext>
            </a:extLst>
          </p:cNvPr>
          <p:cNvSpPr txBox="1"/>
          <p:nvPr/>
        </p:nvSpPr>
        <p:spPr>
          <a:xfrm>
            <a:off x="645160" y="1470025"/>
            <a:ext cx="10632440" cy="4351338"/>
          </a:xfrm>
          <a:prstGeom prst="rect">
            <a:avLst/>
          </a:prstGeom>
        </p:spPr>
        <p:txBody>
          <a:bodyPr wrap="square" lIns="0" tIns="0" rIns="0" bIns="0" rtlCol="0">
            <a:noAutofit/>
          </a:bodyPr>
          <a:lstStyle/>
          <a:p>
            <a:pPr>
              <a:lnSpc>
                <a:spcPts val="1000"/>
              </a:lnSpc>
            </a:pPr>
            <a:endParaRPr sz="1000" dirty="0"/>
          </a:p>
          <a:p>
            <a:pPr marL="428624" indent="-342900">
              <a:lnSpc>
                <a:spcPct val="101725"/>
              </a:lnSpc>
              <a:spcBef>
                <a:spcPts val="1157"/>
              </a:spcBef>
              <a:buFont typeface="Arial" panose="020B0604020202020204" pitchFamily="34" charset="0"/>
              <a:buChar char="•"/>
            </a:pPr>
            <a:r>
              <a:rPr lang="en-US" sz="2000" b="1" spc="-1" dirty="0">
                <a:solidFill>
                  <a:srgbClr val="FFFFFF"/>
                </a:solidFill>
                <a:latin typeface="Calibri"/>
                <a:cs typeface="Calibri"/>
              </a:rPr>
              <a:t>To obtain patent protection for AI-related invention, include:</a:t>
            </a:r>
          </a:p>
          <a:p>
            <a:pPr marL="885824" lvl="1" indent="-342900">
              <a:lnSpc>
                <a:spcPct val="101725"/>
              </a:lnSpc>
              <a:spcBef>
                <a:spcPts val="1157"/>
              </a:spcBef>
              <a:buFont typeface="Arial" panose="020B0604020202020204" pitchFamily="34" charset="0"/>
              <a:buChar char="•"/>
            </a:pPr>
            <a:r>
              <a:rPr lang="en-US" sz="2000" b="1" spc="-1" dirty="0">
                <a:solidFill>
                  <a:srgbClr val="FFFFFF"/>
                </a:solidFill>
                <a:latin typeface="Calibri"/>
                <a:cs typeface="Calibri"/>
              </a:rPr>
              <a:t>In-depth description of model’s structure</a:t>
            </a:r>
          </a:p>
          <a:p>
            <a:pPr marL="885824" lvl="1" indent="-342900">
              <a:lnSpc>
                <a:spcPct val="101725"/>
              </a:lnSpc>
              <a:spcBef>
                <a:spcPts val="1157"/>
              </a:spcBef>
              <a:buFont typeface="Arial" panose="020B0604020202020204" pitchFamily="34" charset="0"/>
              <a:buChar char="•"/>
            </a:pPr>
            <a:r>
              <a:rPr lang="en-US" sz="2000" b="1" spc="-1" dirty="0">
                <a:solidFill>
                  <a:srgbClr val="FFFFFF"/>
                </a:solidFill>
                <a:latin typeface="Calibri"/>
                <a:cs typeface="Calibri"/>
              </a:rPr>
              <a:t>Details of how layers and elements interact throughout the operational structure</a:t>
            </a:r>
          </a:p>
          <a:p>
            <a:pPr marL="885824" lvl="1" indent="-342900">
              <a:lnSpc>
                <a:spcPct val="101725"/>
              </a:lnSpc>
              <a:spcBef>
                <a:spcPts val="1157"/>
              </a:spcBef>
              <a:buFont typeface="Arial" panose="020B0604020202020204" pitchFamily="34" charset="0"/>
              <a:buChar char="•"/>
            </a:pPr>
            <a:r>
              <a:rPr lang="en-US" sz="2000" b="1" spc="-1" dirty="0">
                <a:solidFill>
                  <a:srgbClr val="FFFFFF"/>
                </a:solidFill>
                <a:latin typeface="Calibri"/>
                <a:cs typeface="Calibri"/>
              </a:rPr>
              <a:t>Training techniques and algorithms used to arrive at AI outcome</a:t>
            </a:r>
          </a:p>
          <a:p>
            <a:pPr marL="885824" lvl="1" indent="-342900">
              <a:lnSpc>
                <a:spcPct val="101725"/>
              </a:lnSpc>
              <a:spcBef>
                <a:spcPts val="1157"/>
              </a:spcBef>
              <a:buFont typeface="Arial" panose="020B0604020202020204" pitchFamily="34" charset="0"/>
              <a:buChar char="•"/>
            </a:pPr>
            <a:r>
              <a:rPr lang="en-US" sz="2000" b="1" spc="-1" dirty="0">
                <a:solidFill>
                  <a:srgbClr val="FFFFFF"/>
                </a:solidFill>
                <a:latin typeface="Calibri"/>
                <a:cs typeface="Calibri"/>
              </a:rPr>
              <a:t>Describe improvements over existing technology or technical field in detail</a:t>
            </a:r>
          </a:p>
          <a:p>
            <a:pPr marL="1343024" lvl="2" indent="-342900">
              <a:lnSpc>
                <a:spcPct val="101725"/>
              </a:lnSpc>
              <a:spcBef>
                <a:spcPts val="1157"/>
              </a:spcBef>
              <a:buFont typeface="Arial" panose="020B0604020202020204" pitchFamily="34" charset="0"/>
              <a:buChar char="•"/>
            </a:pPr>
            <a:r>
              <a:rPr lang="en-US" sz="2000" b="1" spc="-1" dirty="0">
                <a:solidFill>
                  <a:srgbClr val="FFFFFF"/>
                </a:solidFill>
                <a:latin typeface="Calibri"/>
                <a:cs typeface="Calibri"/>
              </a:rPr>
              <a:t>What problem is being solved?</a:t>
            </a:r>
          </a:p>
          <a:p>
            <a:pPr marL="1800224" lvl="3" indent="-342900">
              <a:lnSpc>
                <a:spcPct val="101725"/>
              </a:lnSpc>
              <a:spcBef>
                <a:spcPts val="1157"/>
              </a:spcBef>
              <a:buFont typeface="Arial" panose="020B0604020202020204" pitchFamily="34" charset="0"/>
              <a:buChar char="•"/>
            </a:pPr>
            <a:r>
              <a:rPr lang="en-US" sz="2000" b="1" spc="-1" dirty="0">
                <a:solidFill>
                  <a:srgbClr val="FFFFFF"/>
                </a:solidFill>
                <a:latin typeface="Calibri"/>
                <a:cs typeface="Calibri"/>
              </a:rPr>
              <a:t>Must solve a technical problem, not solely devoted to business problems</a:t>
            </a:r>
          </a:p>
          <a:p>
            <a:pPr marL="885824" lvl="1" indent="-342900">
              <a:lnSpc>
                <a:spcPct val="101725"/>
              </a:lnSpc>
              <a:spcBef>
                <a:spcPts val="1157"/>
              </a:spcBef>
              <a:buFont typeface="Arial" panose="020B0604020202020204" pitchFamily="34" charset="0"/>
              <a:buChar char="•"/>
            </a:pPr>
            <a:r>
              <a:rPr lang="en-US" sz="2000" b="1" spc="-1" dirty="0">
                <a:solidFill>
                  <a:srgbClr val="FFFFFF"/>
                </a:solidFill>
                <a:latin typeface="Calibri"/>
                <a:cs typeface="Calibri"/>
              </a:rPr>
              <a:t>Give details of how the method improves upon existing computers or other devices</a:t>
            </a:r>
          </a:p>
          <a:p>
            <a:pPr marL="1343024" lvl="2" indent="-342900">
              <a:lnSpc>
                <a:spcPct val="101725"/>
              </a:lnSpc>
              <a:spcBef>
                <a:spcPts val="1157"/>
              </a:spcBef>
              <a:buFont typeface="Arial" panose="020B0604020202020204" pitchFamily="34" charset="0"/>
              <a:buChar char="•"/>
            </a:pPr>
            <a:r>
              <a:rPr lang="en-US" sz="2000" b="1" spc="-1" dirty="0">
                <a:solidFill>
                  <a:srgbClr val="FFFFFF"/>
                </a:solidFill>
                <a:latin typeface="Calibri"/>
                <a:cs typeface="Calibri"/>
              </a:rPr>
              <a:t>Faster performance, etc.</a:t>
            </a:r>
          </a:p>
          <a:p>
            <a:pPr marL="428624" indent="-342900">
              <a:lnSpc>
                <a:spcPct val="101725"/>
              </a:lnSpc>
              <a:spcBef>
                <a:spcPts val="1157"/>
              </a:spcBef>
              <a:buFont typeface="Arial" panose="020B0604020202020204" pitchFamily="34" charset="0"/>
              <a:buChar char="•"/>
            </a:pPr>
            <a:endParaRPr lang="en-US" sz="2000" b="1" spc="-1" dirty="0">
              <a:solidFill>
                <a:srgbClr val="FFFFFF"/>
              </a:solidFill>
              <a:latin typeface="Calibri"/>
              <a:cs typeface="Calibri"/>
            </a:endParaRPr>
          </a:p>
          <a:p>
            <a:pPr marL="885824" lvl="1" indent="-342900">
              <a:lnSpc>
                <a:spcPct val="101725"/>
              </a:lnSpc>
              <a:spcBef>
                <a:spcPts val="1157"/>
              </a:spcBef>
              <a:buFont typeface="Arial" panose="020B0604020202020204" pitchFamily="34" charset="0"/>
              <a:buChar char="•"/>
            </a:pPr>
            <a:endParaRPr dirty="0">
              <a:latin typeface="Calibri"/>
              <a:cs typeface="Calibri"/>
            </a:endParaRPr>
          </a:p>
        </p:txBody>
      </p:sp>
    </p:spTree>
    <p:extLst>
      <p:ext uri="{BB962C8B-B14F-4D97-AF65-F5344CB8AC3E}">
        <p14:creationId xmlns:p14="http://schemas.microsoft.com/office/powerpoint/2010/main" val="4218983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B6DBE-5DDD-50E7-DD62-7C8F66983968}"/>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9146390C-9C50-A592-95AA-1BAB4E99D114}"/>
              </a:ext>
            </a:extLst>
          </p:cNvPr>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9" name="object 9">
            <a:extLst>
              <a:ext uri="{FF2B5EF4-FFF2-40B4-BE49-F238E27FC236}">
                <a16:creationId xmlns:a16="http://schemas.microsoft.com/office/drawing/2014/main" id="{1A181177-7FF5-F1D7-E658-79FC70C87294}"/>
              </a:ext>
            </a:extLst>
          </p:cNvPr>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a:extLst>
              <a:ext uri="{FF2B5EF4-FFF2-40B4-BE49-F238E27FC236}">
                <a16:creationId xmlns:a16="http://schemas.microsoft.com/office/drawing/2014/main" id="{6A3266DF-D90C-057F-3F7F-93D5B48E64CF}"/>
              </a:ext>
            </a:extLst>
          </p:cNvPr>
          <p:cNvSpPr/>
          <p:nvPr/>
        </p:nvSpPr>
        <p:spPr>
          <a:xfrm>
            <a:off x="0" y="1359639"/>
            <a:ext cx="12191999" cy="4581526"/>
          </a:xfrm>
          <a:custGeom>
            <a:avLst/>
            <a:gdLst/>
            <a:ahLst/>
            <a:cxnLst/>
            <a:rect l="l" t="t" r="r" b="b"/>
            <a:pathLst>
              <a:path w="12191999" h="4581526">
                <a:moveTo>
                  <a:pt x="0" y="0"/>
                </a:moveTo>
                <a:lnTo>
                  <a:pt x="12191999" y="0"/>
                </a:lnTo>
                <a:lnTo>
                  <a:pt x="12191999"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6" name="object 6">
            <a:extLst>
              <a:ext uri="{FF2B5EF4-FFF2-40B4-BE49-F238E27FC236}">
                <a16:creationId xmlns:a16="http://schemas.microsoft.com/office/drawing/2014/main" id="{7BF435B5-2047-13AE-BAEC-5BB89ED2F448}"/>
              </a:ext>
            </a:extLst>
          </p:cNvPr>
          <p:cNvSpPr/>
          <p:nvPr/>
        </p:nvSpPr>
        <p:spPr>
          <a:xfrm>
            <a:off x="645160" y="1470025"/>
            <a:ext cx="5831840" cy="4351338"/>
          </a:xfrm>
          <a:custGeom>
            <a:avLst/>
            <a:gdLst/>
            <a:ahLst/>
            <a:cxnLst/>
            <a:rect l="l" t="t" r="r" b="b"/>
            <a:pathLst>
              <a:path w="10515600" h="4351338">
                <a:moveTo>
                  <a:pt x="0" y="0"/>
                </a:moveTo>
                <a:lnTo>
                  <a:pt x="10515600" y="0"/>
                </a:lnTo>
                <a:lnTo>
                  <a:pt x="10515600"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4" name="object 4">
            <a:extLst>
              <a:ext uri="{FF2B5EF4-FFF2-40B4-BE49-F238E27FC236}">
                <a16:creationId xmlns:a16="http://schemas.microsoft.com/office/drawing/2014/main" id="{3320466C-41E0-DCC7-F705-FEE8058909C8}"/>
              </a:ext>
            </a:extLst>
          </p:cNvPr>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lang="en-US" sz="3600" b="1" spc="-74" dirty="0">
                <a:solidFill>
                  <a:schemeClr val="accent4">
                    <a:lumMod val="20000"/>
                    <a:lumOff val="80000"/>
                  </a:schemeClr>
                </a:solidFill>
                <a:latin typeface="Calibri"/>
                <a:cs typeface="Calibri"/>
              </a:rPr>
              <a:t>AI Inventorship</a:t>
            </a:r>
            <a:r>
              <a:rPr sz="3600" b="1" spc="0" dirty="0">
                <a:solidFill>
                  <a:srgbClr val="005596"/>
                </a:solidFill>
                <a:latin typeface="Calibri"/>
                <a:cs typeface="Calibri"/>
              </a:rPr>
              <a:t>	</a:t>
            </a:r>
            <a:endParaRPr sz="3600" dirty="0">
              <a:latin typeface="Calibri"/>
              <a:cs typeface="Calibri"/>
            </a:endParaRPr>
          </a:p>
        </p:txBody>
      </p:sp>
      <p:sp>
        <p:nvSpPr>
          <p:cNvPr id="2" name="object 2">
            <a:extLst>
              <a:ext uri="{FF2B5EF4-FFF2-40B4-BE49-F238E27FC236}">
                <a16:creationId xmlns:a16="http://schemas.microsoft.com/office/drawing/2014/main" id="{FDB51EBB-BAD3-6011-DB32-EAD90E7B16C6}"/>
              </a:ext>
            </a:extLst>
          </p:cNvPr>
          <p:cNvSpPr txBox="1"/>
          <p:nvPr/>
        </p:nvSpPr>
        <p:spPr>
          <a:xfrm>
            <a:off x="645160" y="1470025"/>
            <a:ext cx="5450840" cy="4351338"/>
          </a:xfrm>
          <a:prstGeom prst="rect">
            <a:avLst/>
          </a:prstGeom>
        </p:spPr>
        <p:txBody>
          <a:bodyPr wrap="square" lIns="0" tIns="0" rIns="0" bIns="0" rtlCol="0">
            <a:noAutofit/>
          </a:bodyPr>
          <a:lstStyle/>
          <a:p>
            <a:pPr>
              <a:lnSpc>
                <a:spcPts val="1000"/>
              </a:lnSpc>
            </a:pPr>
            <a:endParaRPr sz="1000" dirty="0"/>
          </a:p>
          <a:p>
            <a:pPr marL="428624" indent="-342900">
              <a:lnSpc>
                <a:spcPct val="101725"/>
              </a:lnSpc>
              <a:spcBef>
                <a:spcPts val="1157"/>
              </a:spcBef>
              <a:buFont typeface="Arial" panose="020B0604020202020204" pitchFamily="34" charset="0"/>
              <a:buChar char="•"/>
            </a:pPr>
            <a:r>
              <a:rPr lang="en-US" sz="2400" b="1" spc="-1" dirty="0">
                <a:solidFill>
                  <a:srgbClr val="FFFFFF"/>
                </a:solidFill>
                <a:latin typeface="Calibri"/>
                <a:cs typeface="Calibri"/>
              </a:rPr>
              <a:t>Can AI “invent” new technology?</a:t>
            </a:r>
          </a:p>
          <a:p>
            <a:pPr marL="885824" lvl="1" indent="-342900">
              <a:lnSpc>
                <a:spcPct val="101725"/>
              </a:lnSpc>
              <a:spcBef>
                <a:spcPts val="1157"/>
              </a:spcBef>
              <a:buFont typeface="Arial" panose="020B0604020202020204" pitchFamily="34" charset="0"/>
              <a:buChar char="•"/>
            </a:pPr>
            <a:r>
              <a:rPr lang="en-US" sz="2400" b="1" spc="-1" dirty="0">
                <a:solidFill>
                  <a:srgbClr val="FFFFFF"/>
                </a:solidFill>
                <a:latin typeface="Calibri"/>
                <a:cs typeface="Calibri"/>
              </a:rPr>
              <a:t>No, inventor(s) must be human</a:t>
            </a:r>
          </a:p>
          <a:p>
            <a:pPr marL="885824" lvl="1" indent="-342900">
              <a:lnSpc>
                <a:spcPct val="101725"/>
              </a:lnSpc>
              <a:spcBef>
                <a:spcPts val="1157"/>
              </a:spcBef>
              <a:buFont typeface="Arial" panose="020B0604020202020204" pitchFamily="34" charset="0"/>
              <a:buChar char="•"/>
            </a:pPr>
            <a:r>
              <a:rPr lang="en-US" sz="2400" b="1" spc="-1" dirty="0">
                <a:solidFill>
                  <a:srgbClr val="FFFFFF"/>
                </a:solidFill>
                <a:latin typeface="Calibri"/>
                <a:cs typeface="Calibri"/>
              </a:rPr>
              <a:t>“AI-assisted” inventions are allowed if there was significant human contribution</a:t>
            </a:r>
          </a:p>
          <a:p>
            <a:pPr marL="428624" indent="-342900">
              <a:lnSpc>
                <a:spcPct val="101725"/>
              </a:lnSpc>
              <a:spcBef>
                <a:spcPts val="1157"/>
              </a:spcBef>
              <a:buFont typeface="Arial" panose="020B0604020202020204" pitchFamily="34" charset="0"/>
              <a:buChar char="•"/>
            </a:pPr>
            <a:r>
              <a:rPr lang="en-US" sz="2400" b="1" spc="-1" dirty="0">
                <a:solidFill>
                  <a:srgbClr val="FFFFFF"/>
                </a:solidFill>
                <a:latin typeface="Calibri"/>
                <a:cs typeface="Calibri"/>
              </a:rPr>
              <a:t>To be an inventor, a person must contribute to the “inventive concept” of the invention</a:t>
            </a:r>
          </a:p>
          <a:p>
            <a:pPr marL="885824" lvl="1" indent="-342900">
              <a:lnSpc>
                <a:spcPct val="101725"/>
              </a:lnSpc>
              <a:spcBef>
                <a:spcPts val="1157"/>
              </a:spcBef>
              <a:buFont typeface="Arial" panose="020B0604020202020204" pitchFamily="34" charset="0"/>
              <a:buChar char="•"/>
            </a:pPr>
            <a:r>
              <a:rPr lang="en-US" sz="2400" b="1" spc="-1" dirty="0">
                <a:solidFill>
                  <a:srgbClr val="FFFFFF"/>
                </a:solidFill>
                <a:latin typeface="Calibri"/>
                <a:cs typeface="Calibri"/>
              </a:rPr>
              <a:t>Reduction to practice ≠ inventorship</a:t>
            </a:r>
          </a:p>
          <a:p>
            <a:pPr marL="428624" indent="-342900">
              <a:lnSpc>
                <a:spcPct val="101725"/>
              </a:lnSpc>
              <a:spcBef>
                <a:spcPts val="1157"/>
              </a:spcBef>
              <a:buFont typeface="Arial" panose="020B0604020202020204" pitchFamily="34" charset="0"/>
              <a:buChar char="•"/>
            </a:pPr>
            <a:endParaRPr lang="en-US" sz="2000" b="1" spc="-1" dirty="0">
              <a:solidFill>
                <a:srgbClr val="FFFFFF"/>
              </a:solidFill>
              <a:latin typeface="Calibri"/>
              <a:cs typeface="Calibri"/>
            </a:endParaRPr>
          </a:p>
          <a:p>
            <a:pPr marL="885824" lvl="1" indent="-342900">
              <a:lnSpc>
                <a:spcPct val="101725"/>
              </a:lnSpc>
              <a:spcBef>
                <a:spcPts val="1157"/>
              </a:spcBef>
              <a:buFont typeface="Arial" panose="020B0604020202020204" pitchFamily="34" charset="0"/>
              <a:buChar char="•"/>
            </a:pPr>
            <a:endParaRPr dirty="0">
              <a:latin typeface="Calibri"/>
              <a:cs typeface="Calibri"/>
            </a:endParaRPr>
          </a:p>
        </p:txBody>
      </p:sp>
      <p:pic>
        <p:nvPicPr>
          <p:cNvPr id="8" name="Picture 7">
            <a:extLst>
              <a:ext uri="{FF2B5EF4-FFF2-40B4-BE49-F238E27FC236}">
                <a16:creationId xmlns:a16="http://schemas.microsoft.com/office/drawing/2014/main" id="{A9EFB4C3-EE16-E818-3BBC-2F036ACEBDD2}"/>
              </a:ext>
            </a:extLst>
          </p:cNvPr>
          <p:cNvPicPr>
            <a:picLocks noChangeAspect="1"/>
          </p:cNvPicPr>
          <p:nvPr/>
        </p:nvPicPr>
        <p:blipFill>
          <a:blip r:embed="rId2"/>
          <a:stretch>
            <a:fillRect/>
          </a:stretch>
        </p:blipFill>
        <p:spPr>
          <a:xfrm>
            <a:off x="7724640" y="1349742"/>
            <a:ext cx="3705359" cy="4591423"/>
          </a:xfrm>
          <a:prstGeom prst="rect">
            <a:avLst/>
          </a:prstGeom>
        </p:spPr>
      </p:pic>
    </p:spTree>
    <p:extLst>
      <p:ext uri="{BB962C8B-B14F-4D97-AF65-F5344CB8AC3E}">
        <p14:creationId xmlns:p14="http://schemas.microsoft.com/office/powerpoint/2010/main" val="2292432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581D3-303F-7332-F337-947D4795898E}"/>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DC1587FB-07E4-17F5-65A9-FB30488FC374}"/>
              </a:ext>
            </a:extLst>
          </p:cNvPr>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9" name="object 9">
            <a:extLst>
              <a:ext uri="{FF2B5EF4-FFF2-40B4-BE49-F238E27FC236}">
                <a16:creationId xmlns:a16="http://schemas.microsoft.com/office/drawing/2014/main" id="{7E8E70E2-8697-9EC6-B5D8-460E51E61745}"/>
              </a:ext>
            </a:extLst>
          </p:cNvPr>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a:extLst>
              <a:ext uri="{FF2B5EF4-FFF2-40B4-BE49-F238E27FC236}">
                <a16:creationId xmlns:a16="http://schemas.microsoft.com/office/drawing/2014/main" id="{54F61407-9FF3-9972-8C5A-45A72D8DD11A}"/>
              </a:ext>
            </a:extLst>
          </p:cNvPr>
          <p:cNvSpPr/>
          <p:nvPr/>
        </p:nvSpPr>
        <p:spPr>
          <a:xfrm>
            <a:off x="0" y="1359639"/>
            <a:ext cx="12191999" cy="4581526"/>
          </a:xfrm>
          <a:custGeom>
            <a:avLst/>
            <a:gdLst/>
            <a:ahLst/>
            <a:cxnLst/>
            <a:rect l="l" t="t" r="r" b="b"/>
            <a:pathLst>
              <a:path w="12191999" h="4581526">
                <a:moveTo>
                  <a:pt x="0" y="0"/>
                </a:moveTo>
                <a:lnTo>
                  <a:pt x="12191999" y="0"/>
                </a:lnTo>
                <a:lnTo>
                  <a:pt x="12191999"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6" name="object 6">
            <a:extLst>
              <a:ext uri="{FF2B5EF4-FFF2-40B4-BE49-F238E27FC236}">
                <a16:creationId xmlns:a16="http://schemas.microsoft.com/office/drawing/2014/main" id="{034497A3-CC18-CCA7-B423-75F2C41AD94D}"/>
              </a:ext>
            </a:extLst>
          </p:cNvPr>
          <p:cNvSpPr/>
          <p:nvPr/>
        </p:nvSpPr>
        <p:spPr>
          <a:xfrm>
            <a:off x="645160" y="1470025"/>
            <a:ext cx="10022840" cy="4351338"/>
          </a:xfrm>
          <a:custGeom>
            <a:avLst/>
            <a:gdLst/>
            <a:ahLst/>
            <a:cxnLst/>
            <a:rect l="l" t="t" r="r" b="b"/>
            <a:pathLst>
              <a:path w="10515600" h="4351338">
                <a:moveTo>
                  <a:pt x="0" y="0"/>
                </a:moveTo>
                <a:lnTo>
                  <a:pt x="10515600" y="0"/>
                </a:lnTo>
                <a:lnTo>
                  <a:pt x="10515600"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4" name="object 4">
            <a:extLst>
              <a:ext uri="{FF2B5EF4-FFF2-40B4-BE49-F238E27FC236}">
                <a16:creationId xmlns:a16="http://schemas.microsoft.com/office/drawing/2014/main" id="{B0A129C6-07C5-4673-FC43-5FCEAFA4339D}"/>
              </a:ext>
            </a:extLst>
          </p:cNvPr>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lang="en-US" sz="3600" b="1" spc="-74" dirty="0">
                <a:solidFill>
                  <a:schemeClr val="accent4">
                    <a:lumMod val="20000"/>
                    <a:lumOff val="80000"/>
                  </a:schemeClr>
                </a:solidFill>
                <a:latin typeface="Calibri"/>
                <a:cs typeface="Calibri"/>
              </a:rPr>
              <a:t>What is “Significant” Human Contribution?</a:t>
            </a:r>
            <a:r>
              <a:rPr sz="3600" b="1" spc="0" dirty="0">
                <a:solidFill>
                  <a:srgbClr val="005596"/>
                </a:solidFill>
                <a:latin typeface="Calibri"/>
                <a:cs typeface="Calibri"/>
              </a:rPr>
              <a:t>	</a:t>
            </a:r>
            <a:endParaRPr sz="3600" dirty="0">
              <a:latin typeface="Calibri"/>
              <a:cs typeface="Calibri"/>
            </a:endParaRPr>
          </a:p>
        </p:txBody>
      </p:sp>
      <p:sp>
        <p:nvSpPr>
          <p:cNvPr id="2" name="object 2">
            <a:extLst>
              <a:ext uri="{FF2B5EF4-FFF2-40B4-BE49-F238E27FC236}">
                <a16:creationId xmlns:a16="http://schemas.microsoft.com/office/drawing/2014/main" id="{387E740F-15F3-CA68-9B3F-70AD0E347FD0}"/>
              </a:ext>
            </a:extLst>
          </p:cNvPr>
          <p:cNvSpPr txBox="1"/>
          <p:nvPr/>
        </p:nvSpPr>
        <p:spPr>
          <a:xfrm>
            <a:off x="645160" y="1470025"/>
            <a:ext cx="10556240" cy="4351338"/>
          </a:xfrm>
          <a:prstGeom prst="rect">
            <a:avLst/>
          </a:prstGeom>
        </p:spPr>
        <p:txBody>
          <a:bodyPr wrap="square" lIns="0" tIns="0" rIns="0" bIns="0" rtlCol="0">
            <a:noAutofit/>
          </a:bodyPr>
          <a:lstStyle/>
          <a:p>
            <a:pPr>
              <a:lnSpc>
                <a:spcPts val="1000"/>
              </a:lnSpc>
            </a:pPr>
            <a:endParaRPr sz="1000" dirty="0"/>
          </a:p>
          <a:p>
            <a:pPr marL="428624" indent="-342900">
              <a:buFont typeface="Arial" panose="020B0604020202020204" pitchFamily="34" charset="0"/>
              <a:buChar char="•"/>
            </a:pPr>
            <a:r>
              <a:rPr lang="en-US" sz="2000" b="1" spc="-1" dirty="0">
                <a:solidFill>
                  <a:srgbClr val="FFFFFF"/>
                </a:solidFill>
                <a:latin typeface="Calibri"/>
                <a:cs typeface="Calibri"/>
              </a:rPr>
              <a:t>USPTO Guidance:</a:t>
            </a:r>
          </a:p>
          <a:p>
            <a:pPr marL="885824" lvl="1" indent="-342900">
              <a:buFont typeface="Arial" panose="020B0604020202020204" pitchFamily="34" charset="0"/>
              <a:buChar char="•"/>
            </a:pPr>
            <a:r>
              <a:rPr lang="en-US" sz="2000" b="1" spc="-1" dirty="0">
                <a:solidFill>
                  <a:srgbClr val="FFFFFF"/>
                </a:solidFill>
                <a:latin typeface="Calibri"/>
                <a:cs typeface="Calibri"/>
              </a:rPr>
              <a:t>Merely recognizing a problem or having a research plan to pursue does not rise to the level of conception.</a:t>
            </a:r>
          </a:p>
          <a:p>
            <a:pPr marL="1343024" lvl="2" indent="-342900">
              <a:buFont typeface="Arial" panose="020B0604020202020204" pitchFamily="34" charset="0"/>
              <a:buChar char="•"/>
            </a:pPr>
            <a:r>
              <a:rPr lang="en-US" sz="2000" b="1" spc="-1" dirty="0">
                <a:solidFill>
                  <a:srgbClr val="FFFFFF"/>
                </a:solidFill>
                <a:latin typeface="Calibri"/>
                <a:cs typeface="Calibri"/>
              </a:rPr>
              <a:t>Prompt itself is not enough unless person constructs the prompt in view of a specific problem to elicit a particular solution from the AI system.</a:t>
            </a:r>
          </a:p>
          <a:p>
            <a:pPr marL="885824" lvl="1" indent="-342900">
              <a:buFont typeface="Arial" panose="020B0604020202020204" pitchFamily="34" charset="0"/>
              <a:buChar char="•"/>
            </a:pPr>
            <a:r>
              <a:rPr lang="en-US" sz="2000" b="1" spc="-1" dirty="0">
                <a:solidFill>
                  <a:srgbClr val="FFFFFF"/>
                </a:solidFill>
                <a:latin typeface="Calibri"/>
                <a:cs typeface="Calibri"/>
              </a:rPr>
              <a:t>Reduction to practice alone is insufficient.</a:t>
            </a:r>
          </a:p>
          <a:p>
            <a:pPr marL="1343024" lvl="2" indent="-342900">
              <a:buFont typeface="Arial" panose="020B0604020202020204" pitchFamily="34" charset="0"/>
              <a:buChar char="•"/>
            </a:pPr>
            <a:r>
              <a:rPr lang="en-US" sz="2000" b="1" spc="-1" dirty="0">
                <a:solidFill>
                  <a:srgbClr val="FFFFFF"/>
                </a:solidFill>
                <a:latin typeface="Calibri"/>
                <a:cs typeface="Calibri"/>
              </a:rPr>
              <a:t>Merely recognizing and appreciating AI output as an invention is not enough without significant contribution to the output.</a:t>
            </a:r>
          </a:p>
          <a:p>
            <a:pPr marL="885824" lvl="1" indent="-342900">
              <a:buFont typeface="Arial" panose="020B0604020202020204" pitchFamily="34" charset="0"/>
              <a:buChar char="•"/>
            </a:pPr>
            <a:r>
              <a:rPr lang="en-US" sz="2000" b="1" spc="-1" dirty="0">
                <a:solidFill>
                  <a:srgbClr val="FFFFFF"/>
                </a:solidFill>
                <a:latin typeface="Calibri"/>
                <a:cs typeface="Calibri"/>
              </a:rPr>
              <a:t>Person who designs, builds, or trains AI system in view of specific problem to elicit a particular solution could be inventor if the designing, building, or training is a significant contribution to the AI-created invention.</a:t>
            </a:r>
          </a:p>
          <a:p>
            <a:pPr marL="885824" lvl="1" indent="-342900">
              <a:buFont typeface="Arial" panose="020B0604020202020204" pitchFamily="34" charset="0"/>
              <a:buChar char="•"/>
            </a:pPr>
            <a:r>
              <a:rPr lang="en-US" sz="2000" b="1" spc="-1" dirty="0">
                <a:solidFill>
                  <a:srgbClr val="FFFFFF"/>
                </a:solidFill>
                <a:latin typeface="Calibri"/>
                <a:cs typeface="Calibri"/>
              </a:rPr>
              <a:t>Maintaining “intellectual domination” over the AI system not enough on its own.</a:t>
            </a:r>
          </a:p>
          <a:p>
            <a:pPr marL="1343024" lvl="2" indent="-342900">
              <a:buFont typeface="Arial" panose="020B0604020202020204" pitchFamily="34" charset="0"/>
              <a:buChar char="•"/>
            </a:pPr>
            <a:r>
              <a:rPr lang="en-US" sz="2000" b="1" spc="-1" dirty="0">
                <a:solidFill>
                  <a:srgbClr val="FFFFFF"/>
                </a:solidFill>
                <a:latin typeface="Calibri"/>
                <a:cs typeface="Calibri"/>
              </a:rPr>
              <a:t>Simply owning or overseeing an AI system used in the creation of an invention is not enough without providing a significant contribution to the invention.</a:t>
            </a:r>
          </a:p>
          <a:p>
            <a:pPr marL="428624" indent="-342900">
              <a:lnSpc>
                <a:spcPct val="101725"/>
              </a:lnSpc>
              <a:spcBef>
                <a:spcPts val="1157"/>
              </a:spcBef>
              <a:buFont typeface="Arial" panose="020B0604020202020204" pitchFamily="34" charset="0"/>
              <a:buChar char="•"/>
            </a:pPr>
            <a:endParaRPr lang="en-US" sz="2000" b="1" spc="-1" dirty="0">
              <a:solidFill>
                <a:srgbClr val="FFFFFF"/>
              </a:solidFill>
              <a:latin typeface="Calibri"/>
              <a:cs typeface="Calibri"/>
            </a:endParaRPr>
          </a:p>
          <a:p>
            <a:pPr marL="885824" lvl="1" indent="-342900">
              <a:lnSpc>
                <a:spcPct val="101725"/>
              </a:lnSpc>
              <a:spcBef>
                <a:spcPts val="1157"/>
              </a:spcBef>
              <a:buFont typeface="Arial" panose="020B0604020202020204" pitchFamily="34" charset="0"/>
              <a:buChar char="•"/>
            </a:pPr>
            <a:endParaRPr dirty="0">
              <a:latin typeface="Calibri"/>
              <a:cs typeface="Calibri"/>
            </a:endParaRPr>
          </a:p>
        </p:txBody>
      </p:sp>
    </p:spTree>
    <p:extLst>
      <p:ext uri="{BB962C8B-B14F-4D97-AF65-F5344CB8AC3E}">
        <p14:creationId xmlns:p14="http://schemas.microsoft.com/office/powerpoint/2010/main" val="1671158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CD968-C72B-B7B5-1227-F0AC7357F4A0}"/>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2DFFA988-8161-F893-654A-840F698751B8}"/>
              </a:ext>
            </a:extLst>
          </p:cNvPr>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9" name="object 9">
            <a:extLst>
              <a:ext uri="{FF2B5EF4-FFF2-40B4-BE49-F238E27FC236}">
                <a16:creationId xmlns:a16="http://schemas.microsoft.com/office/drawing/2014/main" id="{36504223-F97F-1A5D-1DEF-6393B6FFAEB4}"/>
              </a:ext>
            </a:extLst>
          </p:cNvPr>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a:extLst>
              <a:ext uri="{FF2B5EF4-FFF2-40B4-BE49-F238E27FC236}">
                <a16:creationId xmlns:a16="http://schemas.microsoft.com/office/drawing/2014/main" id="{9462321A-AC2F-D05B-0DE2-9A70EABC9CB0}"/>
              </a:ext>
            </a:extLst>
          </p:cNvPr>
          <p:cNvSpPr/>
          <p:nvPr/>
        </p:nvSpPr>
        <p:spPr>
          <a:xfrm>
            <a:off x="0" y="1359639"/>
            <a:ext cx="12191999" cy="4581526"/>
          </a:xfrm>
          <a:custGeom>
            <a:avLst/>
            <a:gdLst/>
            <a:ahLst/>
            <a:cxnLst/>
            <a:rect l="l" t="t" r="r" b="b"/>
            <a:pathLst>
              <a:path w="12191999" h="4581526">
                <a:moveTo>
                  <a:pt x="0" y="0"/>
                </a:moveTo>
                <a:lnTo>
                  <a:pt x="12191999" y="0"/>
                </a:lnTo>
                <a:lnTo>
                  <a:pt x="12191999"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4" name="object 4">
            <a:extLst>
              <a:ext uri="{FF2B5EF4-FFF2-40B4-BE49-F238E27FC236}">
                <a16:creationId xmlns:a16="http://schemas.microsoft.com/office/drawing/2014/main" id="{23E291BA-3E75-8540-7649-8E83A90FE717}"/>
              </a:ext>
            </a:extLst>
          </p:cNvPr>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lang="en-US" sz="3600" b="1" spc="-74" dirty="0">
                <a:solidFill>
                  <a:schemeClr val="accent4">
                    <a:lumMod val="20000"/>
                    <a:lumOff val="80000"/>
                  </a:schemeClr>
                </a:solidFill>
                <a:latin typeface="Calibri"/>
                <a:cs typeface="Calibri"/>
              </a:rPr>
              <a:t>Trademarks &amp; Online Graphic Design Platforms</a:t>
            </a:r>
            <a:r>
              <a:rPr sz="3600" b="1" spc="0" dirty="0">
                <a:solidFill>
                  <a:srgbClr val="005596"/>
                </a:solidFill>
                <a:latin typeface="Calibri"/>
                <a:cs typeface="Calibri"/>
              </a:rPr>
              <a:t>	</a:t>
            </a:r>
            <a:endParaRPr sz="3600" dirty="0">
              <a:latin typeface="Calibri"/>
              <a:cs typeface="Calibri"/>
            </a:endParaRPr>
          </a:p>
        </p:txBody>
      </p:sp>
      <p:pic>
        <p:nvPicPr>
          <p:cNvPr id="8" name="Picture 7">
            <a:extLst>
              <a:ext uri="{FF2B5EF4-FFF2-40B4-BE49-F238E27FC236}">
                <a16:creationId xmlns:a16="http://schemas.microsoft.com/office/drawing/2014/main" id="{C7D73465-8DA1-00D0-01A3-9A85EDBBD792}"/>
              </a:ext>
            </a:extLst>
          </p:cNvPr>
          <p:cNvPicPr>
            <a:picLocks noChangeAspect="1"/>
          </p:cNvPicPr>
          <p:nvPr/>
        </p:nvPicPr>
        <p:blipFill>
          <a:blip r:embed="rId2"/>
          <a:stretch>
            <a:fillRect/>
          </a:stretch>
        </p:blipFill>
        <p:spPr>
          <a:xfrm>
            <a:off x="965576" y="2223856"/>
            <a:ext cx="10260845" cy="4130113"/>
          </a:xfrm>
          <a:prstGeom prst="rect">
            <a:avLst/>
          </a:prstGeom>
        </p:spPr>
      </p:pic>
      <p:pic>
        <p:nvPicPr>
          <p:cNvPr id="11" name="Picture 10">
            <a:extLst>
              <a:ext uri="{FF2B5EF4-FFF2-40B4-BE49-F238E27FC236}">
                <a16:creationId xmlns:a16="http://schemas.microsoft.com/office/drawing/2014/main" id="{994D4A40-0D45-A5C1-F49E-E8F0546C80C2}"/>
              </a:ext>
            </a:extLst>
          </p:cNvPr>
          <p:cNvPicPr>
            <a:picLocks noChangeAspect="1"/>
          </p:cNvPicPr>
          <p:nvPr/>
        </p:nvPicPr>
        <p:blipFill>
          <a:blip r:embed="rId3"/>
          <a:stretch>
            <a:fillRect/>
          </a:stretch>
        </p:blipFill>
        <p:spPr>
          <a:xfrm>
            <a:off x="3048000" y="1373927"/>
            <a:ext cx="5563376" cy="1028844"/>
          </a:xfrm>
          <a:prstGeom prst="rect">
            <a:avLst/>
          </a:prstGeom>
        </p:spPr>
      </p:pic>
    </p:spTree>
    <p:extLst>
      <p:ext uri="{BB962C8B-B14F-4D97-AF65-F5344CB8AC3E}">
        <p14:creationId xmlns:p14="http://schemas.microsoft.com/office/powerpoint/2010/main" val="1089567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FBB3F-F9DA-EC21-0659-66F8F86B2E5C}"/>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0DFABE3D-6CFB-EEE4-9DDB-B48B9BEBB120}"/>
              </a:ext>
            </a:extLst>
          </p:cNvPr>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9" name="object 9">
            <a:extLst>
              <a:ext uri="{FF2B5EF4-FFF2-40B4-BE49-F238E27FC236}">
                <a16:creationId xmlns:a16="http://schemas.microsoft.com/office/drawing/2014/main" id="{7FE5C7C5-D18B-8F31-642C-2BB21660841C}"/>
              </a:ext>
            </a:extLst>
          </p:cNvPr>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a:extLst>
              <a:ext uri="{FF2B5EF4-FFF2-40B4-BE49-F238E27FC236}">
                <a16:creationId xmlns:a16="http://schemas.microsoft.com/office/drawing/2014/main" id="{EEF03020-91B7-9DA8-4C82-0C93FD87C139}"/>
              </a:ext>
            </a:extLst>
          </p:cNvPr>
          <p:cNvSpPr/>
          <p:nvPr/>
        </p:nvSpPr>
        <p:spPr>
          <a:xfrm>
            <a:off x="0" y="1359639"/>
            <a:ext cx="12191999" cy="4581526"/>
          </a:xfrm>
          <a:custGeom>
            <a:avLst/>
            <a:gdLst/>
            <a:ahLst/>
            <a:cxnLst/>
            <a:rect l="l" t="t" r="r" b="b"/>
            <a:pathLst>
              <a:path w="12191999" h="4581526">
                <a:moveTo>
                  <a:pt x="0" y="0"/>
                </a:moveTo>
                <a:lnTo>
                  <a:pt x="12191999" y="0"/>
                </a:lnTo>
                <a:lnTo>
                  <a:pt x="12191999"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6" name="object 6">
            <a:extLst>
              <a:ext uri="{FF2B5EF4-FFF2-40B4-BE49-F238E27FC236}">
                <a16:creationId xmlns:a16="http://schemas.microsoft.com/office/drawing/2014/main" id="{69582F17-2725-FDF0-0AF5-58F99E44AE2B}"/>
              </a:ext>
            </a:extLst>
          </p:cNvPr>
          <p:cNvSpPr/>
          <p:nvPr/>
        </p:nvSpPr>
        <p:spPr>
          <a:xfrm>
            <a:off x="645160" y="2057399"/>
            <a:ext cx="5450840" cy="3763963"/>
          </a:xfrm>
          <a:custGeom>
            <a:avLst/>
            <a:gdLst/>
            <a:ahLst/>
            <a:cxnLst/>
            <a:rect l="l" t="t" r="r" b="b"/>
            <a:pathLst>
              <a:path w="10515600" h="4351338">
                <a:moveTo>
                  <a:pt x="0" y="0"/>
                </a:moveTo>
                <a:lnTo>
                  <a:pt x="10515600" y="0"/>
                </a:lnTo>
                <a:lnTo>
                  <a:pt x="10515600" y="4351338"/>
                </a:lnTo>
                <a:lnTo>
                  <a:pt x="0" y="4351338"/>
                </a:lnTo>
                <a:lnTo>
                  <a:pt x="0" y="0"/>
                </a:lnTo>
                <a:close/>
              </a:path>
            </a:pathLst>
          </a:custGeom>
          <a:solidFill>
            <a:srgbClr val="000000">
              <a:alpha val="0"/>
            </a:srgbClr>
          </a:solidFill>
        </p:spPr>
        <p:txBody>
          <a:bodyPr wrap="square" lIns="0" tIns="0" rIns="0" bIns="0" rtlCol="0">
            <a:noAutofit/>
          </a:bodyPr>
          <a:lstStyle/>
          <a:p>
            <a:pPr marL="428624" indent="-342900">
              <a:buFont typeface="Arial" panose="020B0604020202020204" pitchFamily="34" charset="0"/>
              <a:buChar char="•"/>
            </a:pPr>
            <a:r>
              <a:rPr lang="en-US" sz="2000" b="1" spc="-1" dirty="0">
                <a:solidFill>
                  <a:srgbClr val="FFFFFF"/>
                </a:solidFill>
                <a:latin typeface="Calibri"/>
                <a:cs typeface="Calibri"/>
              </a:rPr>
              <a:t>Users can share graphics, logos, videos, slideshows, posters, business cards, music, etc.</a:t>
            </a:r>
          </a:p>
          <a:p>
            <a:pPr marL="885824" lvl="1" indent="-342900">
              <a:buFont typeface="Arial" panose="020B0604020202020204" pitchFamily="34" charset="0"/>
              <a:buChar char="•"/>
            </a:pPr>
            <a:r>
              <a:rPr lang="en-US" sz="2000" b="1" spc="-1" dirty="0">
                <a:solidFill>
                  <a:srgbClr val="FFFFFF"/>
                </a:solidFill>
                <a:latin typeface="Calibri"/>
                <a:cs typeface="Calibri"/>
              </a:rPr>
              <a:t>Terms of use require user attests to having rights in content shared.</a:t>
            </a:r>
          </a:p>
          <a:p>
            <a:pPr marL="428624" indent="-342900">
              <a:buFont typeface="Arial" panose="020B0604020202020204" pitchFamily="34" charset="0"/>
              <a:buChar char="•"/>
            </a:pPr>
            <a:r>
              <a:rPr lang="en-US" sz="2000" b="1" spc="-1" dirty="0">
                <a:solidFill>
                  <a:srgbClr val="FFFFFF"/>
                </a:solidFill>
                <a:latin typeface="Calibri"/>
                <a:cs typeface="Calibri"/>
              </a:rPr>
              <a:t>Beware of license content!</a:t>
            </a:r>
          </a:p>
          <a:p>
            <a:pPr marL="428624" indent="-342900">
              <a:buFont typeface="Arial" panose="020B0604020202020204" pitchFamily="34" charset="0"/>
              <a:buChar char="•"/>
            </a:pPr>
            <a:r>
              <a:rPr lang="en-US" sz="2000" b="1" spc="-1" dirty="0">
                <a:solidFill>
                  <a:srgbClr val="FFFFFF"/>
                </a:solidFill>
                <a:latin typeface="Calibri"/>
                <a:cs typeface="Calibri"/>
              </a:rPr>
              <a:t>Prohibited uses:  “a trade-mark, design-mark, trade-name, business name, or service mark, whether registered or not.”</a:t>
            </a:r>
          </a:p>
          <a:p>
            <a:pPr marL="428624" indent="-342900">
              <a:buFont typeface="Arial" panose="020B0604020202020204" pitchFamily="34" charset="0"/>
              <a:buChar char="•"/>
            </a:pPr>
            <a:r>
              <a:rPr lang="en-US" sz="2000" b="1" spc="-1" dirty="0">
                <a:solidFill>
                  <a:srgbClr val="FFFFFF"/>
                </a:solidFill>
                <a:latin typeface="Calibri"/>
                <a:cs typeface="Calibri"/>
              </a:rPr>
              <a:t>Possible future liability if user does not have copyright rights in content.</a:t>
            </a:r>
          </a:p>
          <a:p>
            <a:pPr marL="428624" indent="-342900">
              <a:buFont typeface="Arial" panose="020B0604020202020204" pitchFamily="34" charset="0"/>
              <a:buChar char="•"/>
            </a:pPr>
            <a:r>
              <a:rPr lang="en-US" sz="2000" b="1" spc="-1" dirty="0">
                <a:solidFill>
                  <a:srgbClr val="FFFFFF"/>
                </a:solidFill>
                <a:latin typeface="Calibri"/>
                <a:cs typeface="Calibri"/>
              </a:rPr>
              <a:t>Graphic design firms also use these tools.</a:t>
            </a:r>
          </a:p>
        </p:txBody>
      </p:sp>
      <p:sp>
        <p:nvSpPr>
          <p:cNvPr id="4" name="object 4">
            <a:extLst>
              <a:ext uri="{FF2B5EF4-FFF2-40B4-BE49-F238E27FC236}">
                <a16:creationId xmlns:a16="http://schemas.microsoft.com/office/drawing/2014/main" id="{020A632A-8BC5-2E1F-19C2-9AA8D8DD2144}"/>
              </a:ext>
            </a:extLst>
          </p:cNvPr>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lang="en-US" sz="3600" b="1" spc="-74" dirty="0">
                <a:solidFill>
                  <a:schemeClr val="accent4">
                    <a:lumMod val="20000"/>
                    <a:lumOff val="80000"/>
                  </a:schemeClr>
                </a:solidFill>
                <a:latin typeface="Calibri"/>
                <a:cs typeface="Calibri"/>
              </a:rPr>
              <a:t>Trademarks &amp; Online Graphic Design Platforms</a:t>
            </a:r>
            <a:r>
              <a:rPr sz="3600" b="1" spc="0" dirty="0">
                <a:solidFill>
                  <a:srgbClr val="005596"/>
                </a:solidFill>
                <a:latin typeface="Calibri"/>
                <a:cs typeface="Calibri"/>
              </a:rPr>
              <a:t>	</a:t>
            </a:r>
            <a:endParaRPr sz="3600" dirty="0">
              <a:latin typeface="Calibri"/>
              <a:cs typeface="Calibri"/>
            </a:endParaRPr>
          </a:p>
        </p:txBody>
      </p:sp>
      <p:sp>
        <p:nvSpPr>
          <p:cNvPr id="2" name="object 2">
            <a:extLst>
              <a:ext uri="{FF2B5EF4-FFF2-40B4-BE49-F238E27FC236}">
                <a16:creationId xmlns:a16="http://schemas.microsoft.com/office/drawing/2014/main" id="{B7CF5840-FA9F-A02E-C058-3D270598EEA8}"/>
              </a:ext>
            </a:extLst>
          </p:cNvPr>
          <p:cNvSpPr txBox="1"/>
          <p:nvPr/>
        </p:nvSpPr>
        <p:spPr>
          <a:xfrm>
            <a:off x="645160" y="1470025"/>
            <a:ext cx="10515600" cy="4351338"/>
          </a:xfrm>
          <a:prstGeom prst="rect">
            <a:avLst/>
          </a:prstGeom>
        </p:spPr>
        <p:txBody>
          <a:bodyPr wrap="square" lIns="0" tIns="0" rIns="0" bIns="0" rtlCol="0">
            <a:noAutofit/>
          </a:bodyPr>
          <a:lstStyle/>
          <a:p>
            <a:pPr>
              <a:lnSpc>
                <a:spcPts val="1000"/>
              </a:lnSpc>
            </a:pPr>
            <a:endParaRPr lang="en-US" sz="2000" b="1" spc="-1" dirty="0">
              <a:solidFill>
                <a:srgbClr val="FFFFFF"/>
              </a:solidFill>
              <a:latin typeface="Calibri"/>
              <a:cs typeface="Calibri"/>
            </a:endParaRPr>
          </a:p>
          <a:p>
            <a:pPr marL="428624" indent="-342900">
              <a:lnSpc>
                <a:spcPct val="101725"/>
              </a:lnSpc>
              <a:spcBef>
                <a:spcPts val="1157"/>
              </a:spcBef>
              <a:buFont typeface="Arial" panose="020B0604020202020204" pitchFamily="34" charset="0"/>
              <a:buChar char="•"/>
            </a:pPr>
            <a:endParaRPr lang="en-US" sz="2000" b="1" spc="-1" dirty="0">
              <a:solidFill>
                <a:srgbClr val="FFFFFF"/>
              </a:solidFill>
              <a:latin typeface="Calibri"/>
              <a:cs typeface="Calibri"/>
            </a:endParaRPr>
          </a:p>
          <a:p>
            <a:pPr marL="885824" lvl="1" indent="-342900">
              <a:lnSpc>
                <a:spcPct val="101725"/>
              </a:lnSpc>
              <a:spcBef>
                <a:spcPts val="1157"/>
              </a:spcBef>
              <a:buFont typeface="Arial" panose="020B0604020202020204" pitchFamily="34" charset="0"/>
              <a:buChar char="•"/>
            </a:pPr>
            <a:endParaRPr dirty="0">
              <a:latin typeface="Calibri"/>
              <a:cs typeface="Calibri"/>
            </a:endParaRPr>
          </a:p>
        </p:txBody>
      </p:sp>
      <p:pic>
        <p:nvPicPr>
          <p:cNvPr id="8" name="Picture 7">
            <a:extLst>
              <a:ext uri="{FF2B5EF4-FFF2-40B4-BE49-F238E27FC236}">
                <a16:creationId xmlns:a16="http://schemas.microsoft.com/office/drawing/2014/main" id="{A2832AA6-6614-8232-DA9A-AD5D916896CB}"/>
              </a:ext>
            </a:extLst>
          </p:cNvPr>
          <p:cNvPicPr>
            <a:picLocks noChangeAspect="1"/>
          </p:cNvPicPr>
          <p:nvPr/>
        </p:nvPicPr>
        <p:blipFill>
          <a:blip r:embed="rId2"/>
          <a:stretch>
            <a:fillRect/>
          </a:stretch>
        </p:blipFill>
        <p:spPr>
          <a:xfrm>
            <a:off x="6686211" y="1359640"/>
            <a:ext cx="4693702" cy="4581526"/>
          </a:xfrm>
          <a:prstGeom prst="rect">
            <a:avLst/>
          </a:prstGeom>
        </p:spPr>
      </p:pic>
    </p:spTree>
    <p:extLst>
      <p:ext uri="{BB962C8B-B14F-4D97-AF65-F5344CB8AC3E}">
        <p14:creationId xmlns:p14="http://schemas.microsoft.com/office/powerpoint/2010/main" val="343291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11" name="object 11"/>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7" name="object 7"/>
          <p:cNvSpPr/>
          <p:nvPr/>
        </p:nvSpPr>
        <p:spPr>
          <a:xfrm>
            <a:off x="1" y="1359639"/>
            <a:ext cx="7587916" cy="4581526"/>
          </a:xfrm>
          <a:custGeom>
            <a:avLst/>
            <a:gdLst/>
            <a:ahLst/>
            <a:cxnLst/>
            <a:rect l="l" t="t" r="r" b="b"/>
            <a:pathLst>
              <a:path w="7587916" h="4581526">
                <a:moveTo>
                  <a:pt x="0" y="0"/>
                </a:moveTo>
                <a:lnTo>
                  <a:pt x="7587916" y="0"/>
                </a:lnTo>
                <a:lnTo>
                  <a:pt x="7587916"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8" name="object 8"/>
          <p:cNvSpPr/>
          <p:nvPr/>
        </p:nvSpPr>
        <p:spPr>
          <a:xfrm>
            <a:off x="645160" y="1470025"/>
            <a:ext cx="6717747" cy="4351338"/>
          </a:xfrm>
          <a:custGeom>
            <a:avLst/>
            <a:gdLst/>
            <a:ahLst/>
            <a:cxnLst/>
            <a:rect l="l" t="t" r="r" b="b"/>
            <a:pathLst>
              <a:path w="6717747" h="4351338">
                <a:moveTo>
                  <a:pt x="0" y="0"/>
                </a:moveTo>
                <a:lnTo>
                  <a:pt x="6717747" y="0"/>
                </a:lnTo>
                <a:lnTo>
                  <a:pt x="6717747"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p:cNvSpPr/>
          <p:nvPr/>
        </p:nvSpPr>
        <p:spPr>
          <a:xfrm>
            <a:off x="7716253" y="1359639"/>
            <a:ext cx="4475747" cy="4581526"/>
          </a:xfrm>
          <a:custGeom>
            <a:avLst/>
            <a:gdLst/>
            <a:ahLst/>
            <a:cxnLst/>
            <a:rect l="l" t="t" r="r" b="b"/>
            <a:pathLst>
              <a:path w="4475747" h="4581526">
                <a:moveTo>
                  <a:pt x="4475746" y="0"/>
                </a:moveTo>
                <a:lnTo>
                  <a:pt x="0" y="0"/>
                </a:lnTo>
                <a:lnTo>
                  <a:pt x="0" y="4581526"/>
                </a:lnTo>
                <a:lnTo>
                  <a:pt x="4475746" y="4581526"/>
                </a:lnTo>
                <a:lnTo>
                  <a:pt x="4475746" y="0"/>
                </a:lnTo>
                <a:close/>
              </a:path>
            </a:pathLst>
          </a:custGeom>
          <a:solidFill>
            <a:srgbClr val="000000">
              <a:alpha val="0"/>
            </a:srgbClr>
          </a:solidFill>
        </p:spPr>
        <p:txBody>
          <a:bodyPr wrap="square" lIns="0" tIns="0" rIns="0" bIns="0" rtlCol="0">
            <a:noAutofit/>
          </a:bodyPr>
          <a:lstStyle/>
          <a:p>
            <a:endParaRPr/>
          </a:p>
        </p:txBody>
      </p:sp>
      <p:sp>
        <p:nvSpPr>
          <p:cNvPr id="6" name="object 6"/>
          <p:cNvSpPr/>
          <p:nvPr/>
        </p:nvSpPr>
        <p:spPr>
          <a:xfrm>
            <a:off x="7716253" y="1359638"/>
            <a:ext cx="4475747" cy="4581526"/>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sz="3600" b="1" spc="-36" dirty="0">
                <a:solidFill>
                  <a:schemeClr val="accent4">
                    <a:lumMod val="20000"/>
                    <a:lumOff val="80000"/>
                  </a:schemeClr>
                </a:solidFill>
                <a:latin typeface="Calibri"/>
                <a:cs typeface="Calibri"/>
              </a:rPr>
              <a:t>Copyright Infringement </a:t>
            </a:r>
            <a:r>
              <a:rPr sz="3600" b="1" spc="0" dirty="0">
                <a:solidFill>
                  <a:srgbClr val="005596"/>
                </a:solidFill>
                <a:latin typeface="Calibri"/>
                <a:cs typeface="Calibri"/>
              </a:rPr>
              <a:t>	</a:t>
            </a:r>
            <a:endParaRPr sz="3600" dirty="0">
              <a:latin typeface="Calibri"/>
              <a:cs typeface="Calibri"/>
            </a:endParaRPr>
          </a:p>
        </p:txBody>
      </p:sp>
      <p:sp>
        <p:nvSpPr>
          <p:cNvPr id="3" name="object 3"/>
          <p:cNvSpPr txBox="1"/>
          <p:nvPr/>
        </p:nvSpPr>
        <p:spPr>
          <a:xfrm>
            <a:off x="9501305" y="6535038"/>
            <a:ext cx="202488" cy="177800"/>
          </a:xfrm>
          <a:prstGeom prst="rect">
            <a:avLst/>
          </a:prstGeom>
        </p:spPr>
        <p:txBody>
          <a:bodyPr wrap="square" lIns="0" tIns="8255" rIns="0" bIns="0" rtlCol="0">
            <a:noAutofit/>
          </a:bodyPr>
          <a:lstStyle/>
          <a:p>
            <a:pPr marL="12700">
              <a:lnSpc>
                <a:spcPts val="1300"/>
              </a:lnSpc>
            </a:pPr>
            <a:endParaRPr sz="1200" dirty="0">
              <a:latin typeface="Calibri"/>
              <a:cs typeface="Calibri"/>
            </a:endParaRPr>
          </a:p>
        </p:txBody>
      </p:sp>
      <p:sp>
        <p:nvSpPr>
          <p:cNvPr id="2" name="object 2"/>
          <p:cNvSpPr txBox="1"/>
          <p:nvPr/>
        </p:nvSpPr>
        <p:spPr>
          <a:xfrm>
            <a:off x="645160" y="1359638"/>
            <a:ext cx="7051040" cy="4461725"/>
          </a:xfrm>
          <a:prstGeom prst="rect">
            <a:avLst/>
          </a:prstGeom>
        </p:spPr>
        <p:txBody>
          <a:bodyPr wrap="square" lIns="0" tIns="0" rIns="0" bIns="0" rtlCol="0">
            <a:noAutofit/>
          </a:bodyPr>
          <a:lstStyle/>
          <a:p>
            <a:pPr marL="542924" marR="114162" indent="-457200">
              <a:lnSpc>
                <a:spcPts val="2600"/>
              </a:lnSpc>
              <a:buFont typeface="Arial" panose="020B0604020202020204" pitchFamily="34" charset="0"/>
              <a:buChar char="•"/>
            </a:pPr>
            <a:r>
              <a:rPr lang="en-US" sz="2400" spc="-3" dirty="0">
                <a:solidFill>
                  <a:srgbClr val="FFFFFF"/>
                </a:solidFill>
                <a:latin typeface="Calibri"/>
                <a:cs typeface="Calibri"/>
              </a:rPr>
              <a:t>Violating exclusive rights</a:t>
            </a:r>
          </a:p>
          <a:p>
            <a:pPr marL="1000124" marR="114162" lvl="1" indent="-457200">
              <a:lnSpc>
                <a:spcPts val="2600"/>
              </a:lnSpc>
              <a:buFont typeface="Arial" panose="020B0604020202020204" pitchFamily="34" charset="0"/>
              <a:buChar char="•"/>
            </a:pPr>
            <a:r>
              <a:rPr lang="en-US" spc="-3" dirty="0">
                <a:solidFill>
                  <a:srgbClr val="FFFFFF"/>
                </a:solidFill>
                <a:latin typeface="Calibri"/>
                <a:cs typeface="Calibri"/>
              </a:rPr>
              <a:t>Exercising any of the copyright owner's exclusive rights without permission, including the right to reproduce the work, prepare derivative works, distribute copies, perform the work publicly, or display the work publicly.</a:t>
            </a:r>
          </a:p>
          <a:p>
            <a:pPr marL="542924" marR="114162" indent="-457200">
              <a:lnSpc>
                <a:spcPts val="2600"/>
              </a:lnSpc>
              <a:buFont typeface="Arial" panose="020B0604020202020204" pitchFamily="34" charset="0"/>
              <a:buChar char="•"/>
            </a:pPr>
            <a:r>
              <a:rPr lang="en-US" sz="2400" spc="-3" dirty="0">
                <a:solidFill>
                  <a:srgbClr val="FFFFFF"/>
                </a:solidFill>
                <a:latin typeface="Calibri"/>
                <a:cs typeface="Calibri"/>
              </a:rPr>
              <a:t>Strict liability </a:t>
            </a:r>
          </a:p>
          <a:p>
            <a:pPr marL="1000124" marR="114162" lvl="1" indent="-457200">
              <a:lnSpc>
                <a:spcPts val="2600"/>
              </a:lnSpc>
              <a:buFont typeface="Arial" panose="020B0604020202020204" pitchFamily="34" charset="0"/>
              <a:buChar char="•"/>
            </a:pPr>
            <a:r>
              <a:rPr lang="en-US" spc="-3" dirty="0">
                <a:solidFill>
                  <a:srgbClr val="FFFFFF"/>
                </a:solidFill>
                <a:latin typeface="Calibri"/>
                <a:cs typeface="Calibri"/>
              </a:rPr>
              <a:t>Intent is not necessary.</a:t>
            </a:r>
          </a:p>
          <a:p>
            <a:pPr marL="1000124" marR="114162" lvl="1" indent="-457200">
              <a:lnSpc>
                <a:spcPts val="2600"/>
              </a:lnSpc>
              <a:buFont typeface="Arial" panose="020B0604020202020204" pitchFamily="34" charset="0"/>
              <a:buChar char="•"/>
            </a:pPr>
            <a:r>
              <a:rPr lang="en-US" spc="-3" dirty="0">
                <a:solidFill>
                  <a:srgbClr val="FFFFFF"/>
                </a:solidFill>
                <a:latin typeface="Calibri"/>
                <a:cs typeface="Calibri"/>
              </a:rPr>
              <a:t>Using a copyrighted work without permission can result in liability, regardless of whether you knew it was copyrighted or intended to infringe.</a:t>
            </a:r>
          </a:p>
          <a:p>
            <a:pPr marL="542924" marR="114162" indent="-457200">
              <a:lnSpc>
                <a:spcPts val="2600"/>
              </a:lnSpc>
              <a:buFont typeface="Arial" panose="020B0604020202020204" pitchFamily="34" charset="0"/>
              <a:buChar char="•"/>
            </a:pPr>
            <a:r>
              <a:rPr lang="en-US" sz="2400" spc="-3" dirty="0">
                <a:solidFill>
                  <a:srgbClr val="FFFFFF"/>
                </a:solidFill>
                <a:latin typeface="Calibri"/>
                <a:cs typeface="Calibri"/>
              </a:rPr>
              <a:t>Access and copying</a:t>
            </a:r>
          </a:p>
          <a:p>
            <a:pPr marL="1000124" marR="114162" lvl="1" indent="-457200">
              <a:lnSpc>
                <a:spcPts val="2600"/>
              </a:lnSpc>
              <a:buFont typeface="Arial" panose="020B0604020202020204" pitchFamily="34" charset="0"/>
              <a:buChar char="•"/>
            </a:pPr>
            <a:r>
              <a:rPr lang="en-US" spc="-3" dirty="0">
                <a:solidFill>
                  <a:srgbClr val="FFFFFF"/>
                </a:solidFill>
                <a:latin typeface="Calibri"/>
                <a:cs typeface="Calibri"/>
              </a:rPr>
              <a:t>To prove infringement, it is generally required to show that the alleged infringer had access to the original work and that the work is substantially similar</a:t>
            </a:r>
            <a:r>
              <a:rPr lang="en-US" sz="2800" spc="-3" dirty="0">
                <a:solidFill>
                  <a:srgbClr val="FFFFFF"/>
                </a:solidFill>
                <a:latin typeface="Calibri"/>
                <a:cs typeface="Calibri"/>
              </a:rPr>
              <a:t>. </a:t>
            </a:r>
            <a:endParaRPr sz="2800" dirty="0">
              <a:latin typeface="Calibri"/>
              <a:cs typeface="Calibri"/>
            </a:endParaRPr>
          </a:p>
        </p:txBody>
      </p:sp>
    </p:spTree>
    <p:extLst>
      <p:ext uri="{BB962C8B-B14F-4D97-AF65-F5344CB8AC3E}">
        <p14:creationId xmlns:p14="http://schemas.microsoft.com/office/powerpoint/2010/main" val="695304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82D96-8AC1-F537-1C97-6A27AE4183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49EEF5-82F6-6646-CFB3-82C6AD458B6F}"/>
              </a:ext>
            </a:extLst>
          </p:cNvPr>
          <p:cNvSpPr>
            <a:spLocks noGrp="1"/>
          </p:cNvSpPr>
          <p:nvPr>
            <p:ph idx="1"/>
          </p:nvPr>
        </p:nvSpPr>
        <p:spPr>
          <a:xfrm>
            <a:off x="3733800" y="2819401"/>
            <a:ext cx="4544276" cy="1603375"/>
          </a:xfrm>
        </p:spPr>
        <p:txBody>
          <a:bodyPr>
            <a:normAutofit/>
          </a:bodyPr>
          <a:lstStyle/>
          <a:p>
            <a:pPr marL="36576" indent="0">
              <a:buNone/>
              <a:defRPr/>
            </a:pPr>
            <a:r>
              <a:rPr lang="en-US" sz="6600" dirty="0"/>
              <a:t>Questions?</a:t>
            </a:r>
          </a:p>
        </p:txBody>
      </p:sp>
    </p:spTree>
    <p:extLst>
      <p:ext uri="{BB962C8B-B14F-4D97-AF65-F5344CB8AC3E}">
        <p14:creationId xmlns:p14="http://schemas.microsoft.com/office/powerpoint/2010/main" val="323356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12" name="object 12"/>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8" name="object 8"/>
          <p:cNvSpPr/>
          <p:nvPr/>
        </p:nvSpPr>
        <p:spPr>
          <a:xfrm>
            <a:off x="7673570" y="1359639"/>
            <a:ext cx="4518430" cy="4581526"/>
          </a:xfrm>
          <a:custGeom>
            <a:avLst/>
            <a:gdLst/>
            <a:ahLst/>
            <a:cxnLst/>
            <a:rect l="l" t="t" r="r" b="b"/>
            <a:pathLst>
              <a:path w="4518430" h="4581526">
                <a:moveTo>
                  <a:pt x="4518429" y="0"/>
                </a:moveTo>
                <a:lnTo>
                  <a:pt x="0" y="0"/>
                </a:lnTo>
                <a:lnTo>
                  <a:pt x="0" y="4581526"/>
                </a:lnTo>
                <a:lnTo>
                  <a:pt x="4518429" y="4581526"/>
                </a:lnTo>
                <a:lnTo>
                  <a:pt x="4518429" y="0"/>
                </a:lnTo>
                <a:close/>
              </a:path>
            </a:pathLst>
          </a:custGeom>
          <a:solidFill>
            <a:srgbClr val="000000">
              <a:alpha val="0"/>
            </a:srgbClr>
          </a:solidFill>
        </p:spPr>
        <p:txBody>
          <a:bodyPr wrap="square" lIns="0" tIns="0" rIns="0" bIns="0" rtlCol="0">
            <a:noAutofit/>
          </a:bodyPr>
          <a:lstStyle/>
          <a:p>
            <a:endParaRPr/>
          </a:p>
        </p:txBody>
      </p:sp>
      <p:sp>
        <p:nvSpPr>
          <p:cNvPr id="9" name="object 9"/>
          <p:cNvSpPr/>
          <p:nvPr/>
        </p:nvSpPr>
        <p:spPr>
          <a:xfrm>
            <a:off x="7673570" y="1359639"/>
            <a:ext cx="4518429" cy="4581526"/>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1" y="1359639"/>
            <a:ext cx="7587916" cy="4581526"/>
          </a:xfrm>
          <a:custGeom>
            <a:avLst/>
            <a:gdLst/>
            <a:ahLst/>
            <a:cxnLst/>
            <a:rect l="l" t="t" r="r" b="b"/>
            <a:pathLst>
              <a:path w="7587916" h="4581526">
                <a:moveTo>
                  <a:pt x="0" y="0"/>
                </a:moveTo>
                <a:lnTo>
                  <a:pt x="7587916" y="0"/>
                </a:lnTo>
                <a:lnTo>
                  <a:pt x="7587916"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6" name="object 6"/>
          <p:cNvSpPr/>
          <p:nvPr/>
        </p:nvSpPr>
        <p:spPr>
          <a:xfrm>
            <a:off x="645160" y="1471520"/>
            <a:ext cx="6591886" cy="4351337"/>
          </a:xfrm>
          <a:custGeom>
            <a:avLst/>
            <a:gdLst/>
            <a:ahLst/>
            <a:cxnLst/>
            <a:rect l="l" t="t" r="r" b="b"/>
            <a:pathLst>
              <a:path w="6591886" h="4351337">
                <a:moveTo>
                  <a:pt x="0" y="0"/>
                </a:moveTo>
                <a:lnTo>
                  <a:pt x="6591886" y="0"/>
                </a:lnTo>
                <a:lnTo>
                  <a:pt x="6591886" y="4351337"/>
                </a:lnTo>
                <a:lnTo>
                  <a:pt x="0" y="4351337"/>
                </a:lnTo>
                <a:lnTo>
                  <a:pt x="0" y="0"/>
                </a:lnTo>
                <a:close/>
              </a:path>
            </a:pathLst>
          </a:custGeom>
          <a:solidFill>
            <a:srgbClr val="000000">
              <a:alpha val="0"/>
            </a:srgbClr>
          </a:solidFill>
        </p:spPr>
        <p:txBody>
          <a:bodyPr wrap="square" lIns="0" tIns="0" rIns="0" bIns="0" rtlCol="0">
            <a:noAutofit/>
          </a:bodyPr>
          <a:lstStyle/>
          <a:p>
            <a:endParaRPr/>
          </a:p>
        </p:txBody>
      </p:sp>
      <p:sp>
        <p:nvSpPr>
          <p:cNvPr id="7" name="object 7"/>
          <p:cNvSpPr/>
          <p:nvPr/>
        </p:nvSpPr>
        <p:spPr>
          <a:xfrm>
            <a:off x="4898176" y="1887551"/>
            <a:ext cx="0" cy="309937"/>
          </a:xfrm>
          <a:custGeom>
            <a:avLst/>
            <a:gdLst/>
            <a:ahLst/>
            <a:cxnLst/>
            <a:rect l="l" t="t" r="r" b="b"/>
            <a:pathLst>
              <a:path h="309937">
                <a:moveTo>
                  <a:pt x="0" y="309937"/>
                </a:moveTo>
                <a:lnTo>
                  <a:pt x="0" y="0"/>
                </a:lnTo>
              </a:path>
            </a:pathLst>
          </a:custGeom>
          <a:ln w="1270">
            <a:solidFill>
              <a:srgbClr val="010000"/>
            </a:solidFill>
          </a:ln>
        </p:spPr>
        <p:txBody>
          <a:bodyPr wrap="square" lIns="0" tIns="0" rIns="0" bIns="0" rtlCol="0">
            <a:noAutofit/>
          </a:bodyPr>
          <a:lstStyle/>
          <a:p>
            <a:endParaRPr/>
          </a:p>
        </p:txBody>
      </p:sp>
      <p:sp>
        <p:nvSpPr>
          <p:cNvPr id="4" name="object 4"/>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sz="3600" b="1" spc="-92" dirty="0">
                <a:solidFill>
                  <a:schemeClr val="accent4">
                    <a:lumMod val="20000"/>
                    <a:lumOff val="80000"/>
                  </a:schemeClr>
                </a:solidFill>
                <a:latin typeface="Calibri"/>
                <a:cs typeface="Calibri"/>
              </a:rPr>
              <a:t>GenAI Lawsuits – Sample Issues </a:t>
            </a:r>
            <a:r>
              <a:rPr sz="3600" b="1" spc="0" dirty="0">
                <a:solidFill>
                  <a:srgbClr val="005596"/>
                </a:solidFill>
                <a:latin typeface="Calibri"/>
                <a:cs typeface="Calibri"/>
              </a:rPr>
              <a:t>	</a:t>
            </a:r>
            <a:endParaRPr sz="3600" dirty="0">
              <a:latin typeface="Calibri"/>
              <a:cs typeface="Calibri"/>
            </a:endParaRPr>
          </a:p>
        </p:txBody>
      </p:sp>
      <p:sp>
        <p:nvSpPr>
          <p:cNvPr id="2" name="object 2"/>
          <p:cNvSpPr txBox="1"/>
          <p:nvPr/>
        </p:nvSpPr>
        <p:spPr>
          <a:xfrm>
            <a:off x="645160" y="1471520"/>
            <a:ext cx="6591886" cy="4351337"/>
          </a:xfrm>
          <a:prstGeom prst="rect">
            <a:avLst/>
          </a:prstGeom>
        </p:spPr>
        <p:txBody>
          <a:bodyPr wrap="square" lIns="0" tIns="4298" rIns="0" bIns="0" rtlCol="0">
            <a:noAutofit/>
          </a:bodyPr>
          <a:lstStyle/>
          <a:p>
            <a:pPr>
              <a:lnSpc>
                <a:spcPts val="800"/>
              </a:lnSpc>
            </a:pPr>
            <a:endParaRPr sz="800" dirty="0"/>
          </a:p>
          <a:p>
            <a:pPr marL="466734" indent="-342900">
              <a:lnSpc>
                <a:spcPct val="101725"/>
              </a:lnSpc>
              <a:spcBef>
                <a:spcPts val="718"/>
              </a:spcBef>
              <a:buFont typeface="Arial" panose="020B0604020202020204" pitchFamily="34" charset="0"/>
              <a:buChar char="•"/>
            </a:pPr>
            <a:r>
              <a:rPr sz="2000" spc="-1" dirty="0">
                <a:solidFill>
                  <a:srgbClr val="FFFFFF"/>
                </a:solidFill>
                <a:latin typeface="Calibri"/>
                <a:cs typeface="Calibri"/>
              </a:rPr>
              <a:t>Copyright </a:t>
            </a:r>
            <a:r>
              <a:rPr lang="en-US" sz="2000" spc="-1" dirty="0">
                <a:solidFill>
                  <a:srgbClr val="FFFFFF"/>
                </a:solidFill>
                <a:latin typeface="Calibri"/>
                <a:cs typeface="Calibri"/>
              </a:rPr>
              <a:t>Infringement</a:t>
            </a:r>
          </a:p>
          <a:p>
            <a:pPr marL="923934" lvl="1" indent="-342900">
              <a:lnSpc>
                <a:spcPct val="101725"/>
              </a:lnSpc>
              <a:spcBef>
                <a:spcPts val="718"/>
              </a:spcBef>
              <a:buFont typeface="Arial" panose="020B0604020202020204" pitchFamily="34" charset="0"/>
              <a:buChar char="•"/>
            </a:pPr>
            <a:r>
              <a:rPr lang="en-US" sz="2000" spc="-1" dirty="0">
                <a:solidFill>
                  <a:srgbClr val="FFFFFF"/>
                </a:solidFill>
                <a:latin typeface="Calibri"/>
                <a:cs typeface="Calibri"/>
              </a:rPr>
              <a:t>T</a:t>
            </a:r>
            <a:r>
              <a:rPr sz="2000" spc="-1" dirty="0">
                <a:solidFill>
                  <a:srgbClr val="FFFFFF"/>
                </a:solidFill>
                <a:latin typeface="Calibri"/>
                <a:cs typeface="Calibri"/>
              </a:rPr>
              <a:t>raining AI models</a:t>
            </a:r>
            <a:endParaRPr lang="en-US" sz="2000" spc="-1" dirty="0">
              <a:solidFill>
                <a:srgbClr val="FFFFFF"/>
              </a:solidFill>
              <a:latin typeface="Calibri"/>
              <a:cs typeface="Calibri"/>
            </a:endParaRPr>
          </a:p>
          <a:p>
            <a:pPr marL="923934" lvl="1" indent="-342900">
              <a:lnSpc>
                <a:spcPct val="101725"/>
              </a:lnSpc>
              <a:spcBef>
                <a:spcPts val="718"/>
              </a:spcBef>
              <a:buFont typeface="Arial" panose="020B0604020202020204" pitchFamily="34" charset="0"/>
              <a:buChar char="•"/>
            </a:pPr>
            <a:r>
              <a:rPr lang="en-US" sz="2000" spc="-1" dirty="0">
                <a:solidFill>
                  <a:srgbClr val="FFFFFF"/>
                </a:solidFill>
                <a:latin typeface="Calibri"/>
                <a:cs typeface="Calibri"/>
              </a:rPr>
              <a:t>I</a:t>
            </a:r>
            <a:r>
              <a:rPr sz="2000" spc="-1" dirty="0">
                <a:solidFill>
                  <a:srgbClr val="FFFFFF"/>
                </a:solidFill>
                <a:latin typeface="Calibri"/>
                <a:cs typeface="Calibri"/>
              </a:rPr>
              <a:t>nfringing outputs</a:t>
            </a:r>
            <a:endParaRPr sz="2000" dirty="0">
              <a:latin typeface="Calibri"/>
              <a:cs typeface="Calibri"/>
            </a:endParaRPr>
          </a:p>
          <a:p>
            <a:pPr marL="466734" indent="-342900">
              <a:lnSpc>
                <a:spcPct val="101725"/>
              </a:lnSpc>
              <a:spcBef>
                <a:spcPts val="718"/>
              </a:spcBef>
              <a:buFont typeface="Arial" panose="020B0604020202020204" pitchFamily="34" charset="0"/>
              <a:buChar char="•"/>
            </a:pPr>
            <a:r>
              <a:rPr sz="2000" spc="-5" dirty="0">
                <a:solidFill>
                  <a:srgbClr val="FFFFFF"/>
                </a:solidFill>
                <a:latin typeface="Calibri"/>
                <a:cs typeface="Calibri"/>
              </a:rPr>
              <a:t>Open-Source code generator</a:t>
            </a:r>
            <a:endParaRPr lang="en-US" sz="2000" dirty="0">
              <a:latin typeface="Calibri"/>
              <a:cs typeface="Calibri"/>
            </a:endParaRPr>
          </a:p>
          <a:p>
            <a:pPr marL="923934" lvl="1" indent="-342900">
              <a:lnSpc>
                <a:spcPct val="101725"/>
              </a:lnSpc>
              <a:spcBef>
                <a:spcPts val="718"/>
              </a:spcBef>
              <a:buFont typeface="Arial" panose="020B0604020202020204" pitchFamily="34" charset="0"/>
              <a:buChar char="•"/>
            </a:pPr>
            <a:r>
              <a:rPr spc="-2" dirty="0">
                <a:solidFill>
                  <a:srgbClr val="FFFFFF"/>
                </a:solidFill>
                <a:latin typeface="Calibri"/>
                <a:cs typeface="Calibri"/>
              </a:rPr>
              <a:t>DMCA </a:t>
            </a:r>
            <a:r>
              <a:rPr lang="en-US" spc="-2" dirty="0">
                <a:solidFill>
                  <a:srgbClr val="FFFFFF"/>
                </a:solidFill>
                <a:latin typeface="Calibri"/>
                <a:cs typeface="Calibri"/>
              </a:rPr>
              <a:t>violation </a:t>
            </a:r>
            <a:r>
              <a:rPr spc="-2" dirty="0">
                <a:solidFill>
                  <a:srgbClr val="FFFFFF"/>
                </a:solidFill>
                <a:latin typeface="Calibri"/>
                <a:cs typeface="Calibri"/>
              </a:rPr>
              <a:t>– removal of </a:t>
            </a:r>
            <a:r>
              <a:rPr lang="en-US" spc="-2" dirty="0">
                <a:solidFill>
                  <a:srgbClr val="FFFFFF"/>
                </a:solidFill>
                <a:latin typeface="Calibri"/>
                <a:cs typeface="Calibri"/>
              </a:rPr>
              <a:t>Copyright Management Information (</a:t>
            </a:r>
            <a:r>
              <a:rPr spc="-2" dirty="0">
                <a:solidFill>
                  <a:srgbClr val="FFFFFF"/>
                </a:solidFill>
                <a:latin typeface="Calibri"/>
                <a:cs typeface="Calibri"/>
              </a:rPr>
              <a:t>CMI</a:t>
            </a:r>
            <a:r>
              <a:rPr lang="en-US" spc="-2" dirty="0">
                <a:solidFill>
                  <a:srgbClr val="FFFFFF"/>
                </a:solidFill>
                <a:latin typeface="Calibri"/>
                <a:cs typeface="Calibri"/>
              </a:rPr>
              <a:t>)</a:t>
            </a:r>
            <a:endParaRPr lang="en-US" dirty="0">
              <a:latin typeface="Calibri"/>
              <a:cs typeface="Calibri"/>
            </a:endParaRPr>
          </a:p>
          <a:p>
            <a:pPr marL="923934" lvl="1" indent="-342900">
              <a:lnSpc>
                <a:spcPct val="101725"/>
              </a:lnSpc>
              <a:spcBef>
                <a:spcPts val="718"/>
              </a:spcBef>
              <a:buFont typeface="Arial" panose="020B0604020202020204" pitchFamily="34" charset="0"/>
              <a:buChar char="•"/>
            </a:pPr>
            <a:r>
              <a:rPr sz="1800" spc="0" dirty="0">
                <a:solidFill>
                  <a:srgbClr val="FFFFFF"/>
                </a:solidFill>
                <a:latin typeface="Calibri"/>
                <a:cs typeface="Calibri"/>
              </a:rPr>
              <a:t>OS license compliance</a:t>
            </a:r>
            <a:endParaRPr lang="en-US" dirty="0">
              <a:latin typeface="Calibri"/>
              <a:cs typeface="Calibri"/>
            </a:endParaRPr>
          </a:p>
          <a:p>
            <a:pPr marL="466734" indent="-342900">
              <a:lnSpc>
                <a:spcPct val="101725"/>
              </a:lnSpc>
              <a:spcBef>
                <a:spcPts val="718"/>
              </a:spcBef>
              <a:buFont typeface="Arial" panose="020B0604020202020204" pitchFamily="34" charset="0"/>
              <a:buChar char="•"/>
            </a:pPr>
            <a:r>
              <a:rPr sz="2000" spc="-3" dirty="0">
                <a:solidFill>
                  <a:srgbClr val="FFFFFF"/>
                </a:solidFill>
                <a:latin typeface="Calibri"/>
                <a:cs typeface="Calibri"/>
              </a:rPr>
              <a:t>AI </a:t>
            </a:r>
            <a:r>
              <a:rPr lang="en-US" sz="2000" spc="-3" dirty="0">
                <a:solidFill>
                  <a:srgbClr val="FFFFFF"/>
                </a:solidFill>
                <a:latin typeface="Calibri"/>
                <a:cs typeface="Calibri"/>
              </a:rPr>
              <a:t>A</a:t>
            </a:r>
            <a:r>
              <a:rPr sz="2000" spc="-3" dirty="0">
                <a:solidFill>
                  <a:srgbClr val="FFFFFF"/>
                </a:solidFill>
                <a:latin typeface="Calibri"/>
                <a:cs typeface="Calibri"/>
              </a:rPr>
              <a:t>uthor</a:t>
            </a:r>
            <a:r>
              <a:rPr lang="en-US" sz="2000" spc="-3" dirty="0">
                <a:solidFill>
                  <a:srgbClr val="FFFFFF"/>
                </a:solidFill>
                <a:latin typeface="Calibri"/>
                <a:cs typeface="Calibri"/>
              </a:rPr>
              <a:t>ship</a:t>
            </a:r>
            <a:endParaRPr lang="en-US" sz="2000" spc="-3" dirty="0">
              <a:latin typeface="Calibri"/>
              <a:cs typeface="Calibri"/>
            </a:endParaRPr>
          </a:p>
          <a:p>
            <a:pPr marL="123834">
              <a:lnSpc>
                <a:spcPct val="101725"/>
              </a:lnSpc>
              <a:spcBef>
                <a:spcPts val="725"/>
              </a:spcBef>
            </a:pPr>
            <a:endParaRPr lang="en-US" sz="2000" spc="-3" dirty="0">
              <a:solidFill>
                <a:srgbClr val="FFFFFF"/>
              </a:solidFill>
              <a:latin typeface="Calibri"/>
              <a:cs typeface="Calibri"/>
            </a:endParaRPr>
          </a:p>
          <a:p>
            <a:pPr marL="123834">
              <a:lnSpc>
                <a:spcPct val="101725"/>
              </a:lnSpc>
              <a:spcBef>
                <a:spcPts val="725"/>
              </a:spcBef>
            </a:pPr>
            <a:r>
              <a:rPr sz="2000" dirty="0">
                <a:solidFill>
                  <a:srgbClr val="FFFFFF"/>
                </a:solidFill>
                <a:latin typeface="Calibri"/>
                <a:cs typeface="Calibri"/>
              </a:rPr>
              <a:t>Mo</a:t>
            </a:r>
            <a:r>
              <a:rPr sz="2000" spc="-19" dirty="0">
                <a:solidFill>
                  <a:srgbClr val="FFFFFF"/>
                </a:solidFill>
                <a:latin typeface="Calibri"/>
                <a:cs typeface="Calibri"/>
              </a:rPr>
              <a:t>s</a:t>
            </a:r>
            <a:r>
              <a:rPr sz="2000" spc="0" dirty="0">
                <a:solidFill>
                  <a:srgbClr val="FFFFFF"/>
                </a:solidFill>
                <a:latin typeface="Calibri"/>
                <a:cs typeface="Calibri"/>
              </a:rPr>
              <a:t>t l</a:t>
            </a:r>
            <a:r>
              <a:rPr sz="2000" spc="-9" dirty="0">
                <a:solidFill>
                  <a:srgbClr val="FFFFFF"/>
                </a:solidFill>
                <a:latin typeface="Calibri"/>
                <a:cs typeface="Calibri"/>
              </a:rPr>
              <a:t>a</a:t>
            </a:r>
            <a:r>
              <a:rPr sz="2000" spc="-14" dirty="0">
                <a:solidFill>
                  <a:srgbClr val="FFFFFF"/>
                </a:solidFill>
                <a:latin typeface="Calibri"/>
                <a:cs typeface="Calibri"/>
              </a:rPr>
              <a:t>w</a:t>
            </a:r>
            <a:r>
              <a:rPr sz="2000" spc="0" dirty="0">
                <a:solidFill>
                  <a:srgbClr val="FFFFFF"/>
                </a:solidFill>
                <a:latin typeface="Calibri"/>
                <a:cs typeface="Calibri"/>
              </a:rPr>
              <a:t>suits h</a:t>
            </a:r>
            <a:r>
              <a:rPr sz="2000" spc="-29" dirty="0">
                <a:solidFill>
                  <a:srgbClr val="FFFFFF"/>
                </a:solidFill>
                <a:latin typeface="Calibri"/>
                <a:cs typeface="Calibri"/>
              </a:rPr>
              <a:t>a</a:t>
            </a:r>
            <a:r>
              <a:rPr sz="2000" spc="-19" dirty="0">
                <a:solidFill>
                  <a:srgbClr val="FFFFFF"/>
                </a:solidFill>
                <a:latin typeface="Calibri"/>
                <a:cs typeface="Calibri"/>
              </a:rPr>
              <a:t>v</a:t>
            </a:r>
            <a:r>
              <a:rPr sz="2000" spc="0" dirty="0">
                <a:solidFill>
                  <a:srgbClr val="FFFFFF"/>
                </a:solidFill>
                <a:latin typeface="Calibri"/>
                <a:cs typeface="Calibri"/>
              </a:rPr>
              <a:t>e been filed a</a:t>
            </a:r>
            <a:r>
              <a:rPr sz="2000" spc="-34" dirty="0">
                <a:solidFill>
                  <a:srgbClr val="FFFFFF"/>
                </a:solidFill>
                <a:latin typeface="Calibri"/>
                <a:cs typeface="Calibri"/>
              </a:rPr>
              <a:t>g</a:t>
            </a:r>
            <a:r>
              <a:rPr sz="2000" spc="0" dirty="0">
                <a:solidFill>
                  <a:srgbClr val="FFFFFF"/>
                </a:solidFill>
                <a:latin typeface="Calibri"/>
                <a:cs typeface="Calibri"/>
              </a:rPr>
              <a:t>ain</a:t>
            </a:r>
            <a:r>
              <a:rPr sz="2000" spc="-19" dirty="0">
                <a:solidFill>
                  <a:srgbClr val="FFFFFF"/>
                </a:solidFill>
                <a:latin typeface="Calibri"/>
                <a:cs typeface="Calibri"/>
              </a:rPr>
              <a:t>s</a:t>
            </a:r>
            <a:r>
              <a:rPr sz="2000" spc="0" dirty="0">
                <a:solidFill>
                  <a:srgbClr val="FFFFFF"/>
                </a:solidFill>
                <a:latin typeface="Calibri"/>
                <a:cs typeface="Calibri"/>
              </a:rPr>
              <a:t>t </a:t>
            </a:r>
            <a:r>
              <a:rPr sz="2000" spc="-19" dirty="0">
                <a:solidFill>
                  <a:srgbClr val="FFFFFF"/>
                </a:solidFill>
                <a:latin typeface="Calibri"/>
                <a:cs typeface="Calibri"/>
              </a:rPr>
              <a:t>t</a:t>
            </a:r>
            <a:r>
              <a:rPr sz="2000" spc="0" dirty="0">
                <a:solidFill>
                  <a:srgbClr val="FFFFFF"/>
                </a:solidFill>
                <a:latin typeface="Calibri"/>
                <a:cs typeface="Calibri"/>
              </a:rPr>
              <a:t>ool p</a:t>
            </a:r>
            <a:r>
              <a:rPr sz="2000" spc="-29" dirty="0">
                <a:solidFill>
                  <a:srgbClr val="FFFFFF"/>
                </a:solidFill>
                <a:latin typeface="Calibri"/>
                <a:cs typeface="Calibri"/>
              </a:rPr>
              <a:t>r</a:t>
            </a:r>
            <a:r>
              <a:rPr sz="2000" spc="-9" dirty="0">
                <a:solidFill>
                  <a:srgbClr val="FFFFFF"/>
                </a:solidFill>
                <a:latin typeface="Calibri"/>
                <a:cs typeface="Calibri"/>
              </a:rPr>
              <a:t>o</a:t>
            </a:r>
            <a:r>
              <a:rPr sz="2000" spc="0" dirty="0">
                <a:solidFill>
                  <a:srgbClr val="FFFFFF"/>
                </a:solidFill>
                <a:latin typeface="Calibri"/>
                <a:cs typeface="Calibri"/>
              </a:rPr>
              <a:t>vide</a:t>
            </a:r>
            <a:r>
              <a:rPr sz="2000" spc="-34" dirty="0">
                <a:solidFill>
                  <a:srgbClr val="FFFFFF"/>
                </a:solidFill>
                <a:latin typeface="Calibri"/>
                <a:cs typeface="Calibri"/>
              </a:rPr>
              <a:t>r</a:t>
            </a:r>
            <a:r>
              <a:rPr sz="2000" spc="0" dirty="0">
                <a:solidFill>
                  <a:srgbClr val="FFFFFF"/>
                </a:solidFill>
                <a:latin typeface="Calibri"/>
                <a:cs typeface="Calibri"/>
              </a:rPr>
              <a:t>s –</a:t>
            </a:r>
            <a:r>
              <a:rPr sz="2000" spc="14" dirty="0">
                <a:solidFill>
                  <a:srgbClr val="FFFFFF"/>
                </a:solidFill>
                <a:latin typeface="Calibri"/>
                <a:cs typeface="Calibri"/>
              </a:rPr>
              <a:t> </a:t>
            </a:r>
            <a:r>
              <a:rPr sz="2000" b="1" spc="0" dirty="0">
                <a:solidFill>
                  <a:srgbClr val="FF0000"/>
                </a:solidFill>
                <a:latin typeface="Calibri"/>
                <a:cs typeface="Calibri"/>
              </a:rPr>
              <a:t>use</a:t>
            </a:r>
            <a:r>
              <a:rPr sz="2000" b="1" spc="-25" dirty="0">
                <a:solidFill>
                  <a:srgbClr val="FF0000"/>
                </a:solidFill>
                <a:latin typeface="Calibri"/>
                <a:cs typeface="Calibri"/>
              </a:rPr>
              <a:t>r</a:t>
            </a:r>
            <a:r>
              <a:rPr sz="2000" b="1" spc="0" dirty="0">
                <a:solidFill>
                  <a:srgbClr val="FF0000"/>
                </a:solidFill>
                <a:latin typeface="Calibri"/>
                <a:cs typeface="Calibri"/>
              </a:rPr>
              <a:t>s will </a:t>
            </a:r>
            <a:r>
              <a:rPr sz="2000" b="1" spc="-19" dirty="0">
                <a:solidFill>
                  <a:srgbClr val="FF0000"/>
                </a:solidFill>
                <a:latin typeface="Calibri"/>
                <a:cs typeface="Calibri"/>
              </a:rPr>
              <a:t>st</a:t>
            </a:r>
            <a:r>
              <a:rPr sz="2000" b="1" spc="0" dirty="0">
                <a:solidFill>
                  <a:srgbClr val="FF0000"/>
                </a:solidFill>
                <a:latin typeface="Calibri"/>
                <a:cs typeface="Calibri"/>
              </a:rPr>
              <a:t>art </a:t>
            </a:r>
            <a:r>
              <a:rPr sz="2000" b="1" spc="-19" dirty="0">
                <a:solidFill>
                  <a:srgbClr val="FF0000"/>
                </a:solidFill>
                <a:latin typeface="Calibri"/>
                <a:cs typeface="Calibri"/>
              </a:rPr>
              <a:t>g</a:t>
            </a:r>
            <a:r>
              <a:rPr sz="2000" b="1" spc="-9" dirty="0">
                <a:solidFill>
                  <a:srgbClr val="FF0000"/>
                </a:solidFill>
                <a:latin typeface="Calibri"/>
                <a:cs typeface="Calibri"/>
              </a:rPr>
              <a:t>e</a:t>
            </a:r>
            <a:r>
              <a:rPr sz="2000" b="1" spc="-19" dirty="0">
                <a:solidFill>
                  <a:srgbClr val="FF0000"/>
                </a:solidFill>
                <a:latin typeface="Calibri"/>
                <a:cs typeface="Calibri"/>
              </a:rPr>
              <a:t>t</a:t>
            </a:r>
            <a:r>
              <a:rPr sz="2000" b="1" spc="0" dirty="0">
                <a:solidFill>
                  <a:srgbClr val="FF0000"/>
                </a:solidFill>
                <a:latin typeface="Calibri"/>
                <a:cs typeface="Calibri"/>
              </a:rPr>
              <a:t>ting sued n</a:t>
            </a:r>
            <a:r>
              <a:rPr sz="2000" b="1" spc="-29" dirty="0">
                <a:solidFill>
                  <a:srgbClr val="FF0000"/>
                </a:solidFill>
                <a:latin typeface="Calibri"/>
                <a:cs typeface="Calibri"/>
              </a:rPr>
              <a:t>e</a:t>
            </a:r>
            <a:r>
              <a:rPr sz="2000" b="1" spc="0" dirty="0">
                <a:solidFill>
                  <a:srgbClr val="FF0000"/>
                </a:solidFill>
                <a:latin typeface="Calibri"/>
                <a:cs typeface="Calibri"/>
              </a:rPr>
              <a:t>xt</a:t>
            </a:r>
            <a:endParaRPr sz="2000" dirty="0">
              <a:latin typeface="Calibri"/>
              <a:cs typeface="Calibri"/>
            </a:endParaRPr>
          </a:p>
        </p:txBody>
      </p:sp>
    </p:spTree>
    <p:extLst>
      <p:ext uri="{BB962C8B-B14F-4D97-AF65-F5344CB8AC3E}">
        <p14:creationId xmlns:p14="http://schemas.microsoft.com/office/powerpoint/2010/main" val="236932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E6F13-091C-E6E1-EA55-A9D904AD6561}"/>
            </a:ext>
          </a:extLst>
        </p:cNvPr>
        <p:cNvGrpSpPr/>
        <p:nvPr/>
      </p:nvGrpSpPr>
      <p:grpSpPr>
        <a:xfrm>
          <a:off x="0" y="0"/>
          <a:ext cx="0" cy="0"/>
          <a:chOff x="0" y="0"/>
          <a:chExt cx="0" cy="0"/>
        </a:xfrm>
      </p:grpSpPr>
      <p:sp>
        <p:nvSpPr>
          <p:cNvPr id="9" name="object 9">
            <a:extLst>
              <a:ext uri="{FF2B5EF4-FFF2-40B4-BE49-F238E27FC236}">
                <a16:creationId xmlns:a16="http://schemas.microsoft.com/office/drawing/2014/main" id="{52B2FC17-C0D7-D2DC-38C4-D3AD1D4D6E59}"/>
              </a:ext>
            </a:extLst>
          </p:cNvPr>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11" name="object 11">
            <a:extLst>
              <a:ext uri="{FF2B5EF4-FFF2-40B4-BE49-F238E27FC236}">
                <a16:creationId xmlns:a16="http://schemas.microsoft.com/office/drawing/2014/main" id="{1A6F4254-0935-081B-8534-16620B99299C}"/>
              </a:ext>
            </a:extLst>
          </p:cNvPr>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7" name="object 7">
            <a:extLst>
              <a:ext uri="{FF2B5EF4-FFF2-40B4-BE49-F238E27FC236}">
                <a16:creationId xmlns:a16="http://schemas.microsoft.com/office/drawing/2014/main" id="{23C25255-1B27-7E44-48AE-89133EDA83E8}"/>
              </a:ext>
            </a:extLst>
          </p:cNvPr>
          <p:cNvSpPr/>
          <p:nvPr/>
        </p:nvSpPr>
        <p:spPr>
          <a:xfrm>
            <a:off x="1" y="1359639"/>
            <a:ext cx="7587916" cy="4581526"/>
          </a:xfrm>
          <a:custGeom>
            <a:avLst/>
            <a:gdLst/>
            <a:ahLst/>
            <a:cxnLst/>
            <a:rect l="l" t="t" r="r" b="b"/>
            <a:pathLst>
              <a:path w="7587916" h="4581526">
                <a:moveTo>
                  <a:pt x="0" y="0"/>
                </a:moveTo>
                <a:lnTo>
                  <a:pt x="7587916" y="0"/>
                </a:lnTo>
                <a:lnTo>
                  <a:pt x="7587916"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8" name="object 8">
            <a:extLst>
              <a:ext uri="{FF2B5EF4-FFF2-40B4-BE49-F238E27FC236}">
                <a16:creationId xmlns:a16="http://schemas.microsoft.com/office/drawing/2014/main" id="{7D7BC93B-844E-718B-7159-01C4FA2034F6}"/>
              </a:ext>
            </a:extLst>
          </p:cNvPr>
          <p:cNvSpPr/>
          <p:nvPr/>
        </p:nvSpPr>
        <p:spPr>
          <a:xfrm>
            <a:off x="464127" y="1471518"/>
            <a:ext cx="6827627" cy="4351337"/>
          </a:xfrm>
          <a:custGeom>
            <a:avLst/>
            <a:gdLst/>
            <a:ahLst/>
            <a:cxnLst/>
            <a:rect l="l" t="t" r="r" b="b"/>
            <a:pathLst>
              <a:path w="6827627" h="4351337">
                <a:moveTo>
                  <a:pt x="0" y="0"/>
                </a:moveTo>
                <a:lnTo>
                  <a:pt x="6827627" y="0"/>
                </a:lnTo>
                <a:lnTo>
                  <a:pt x="6827627" y="4351337"/>
                </a:lnTo>
                <a:lnTo>
                  <a:pt x="0" y="4351337"/>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a:extLst>
              <a:ext uri="{FF2B5EF4-FFF2-40B4-BE49-F238E27FC236}">
                <a16:creationId xmlns:a16="http://schemas.microsoft.com/office/drawing/2014/main" id="{BA3D07BD-0D85-490E-189D-58A0C1E58F47}"/>
              </a:ext>
            </a:extLst>
          </p:cNvPr>
          <p:cNvSpPr/>
          <p:nvPr/>
        </p:nvSpPr>
        <p:spPr>
          <a:xfrm>
            <a:off x="7716253" y="1359638"/>
            <a:ext cx="4475747" cy="4581527"/>
          </a:xfrm>
          <a:custGeom>
            <a:avLst/>
            <a:gdLst/>
            <a:ahLst/>
            <a:cxnLst/>
            <a:rect l="l" t="t" r="r" b="b"/>
            <a:pathLst>
              <a:path w="4475747" h="4581527">
                <a:moveTo>
                  <a:pt x="4475746" y="0"/>
                </a:moveTo>
                <a:lnTo>
                  <a:pt x="0" y="0"/>
                </a:lnTo>
                <a:lnTo>
                  <a:pt x="0" y="4581527"/>
                </a:lnTo>
                <a:lnTo>
                  <a:pt x="4475746" y="4581527"/>
                </a:lnTo>
                <a:lnTo>
                  <a:pt x="4475746" y="0"/>
                </a:lnTo>
                <a:close/>
              </a:path>
            </a:pathLst>
          </a:custGeom>
          <a:solidFill>
            <a:srgbClr val="000000">
              <a:alpha val="0"/>
            </a:srgbClr>
          </a:solidFill>
        </p:spPr>
        <p:txBody>
          <a:bodyPr wrap="square" lIns="0" tIns="0" rIns="0" bIns="0" rtlCol="0">
            <a:noAutofit/>
          </a:bodyPr>
          <a:lstStyle/>
          <a:p>
            <a:endParaRPr/>
          </a:p>
        </p:txBody>
      </p:sp>
      <p:sp>
        <p:nvSpPr>
          <p:cNvPr id="6" name="object 6">
            <a:extLst>
              <a:ext uri="{FF2B5EF4-FFF2-40B4-BE49-F238E27FC236}">
                <a16:creationId xmlns:a16="http://schemas.microsoft.com/office/drawing/2014/main" id="{AC3674B4-A501-0B20-5405-595A6B0F9E3F}"/>
              </a:ext>
            </a:extLst>
          </p:cNvPr>
          <p:cNvSpPr/>
          <p:nvPr/>
        </p:nvSpPr>
        <p:spPr>
          <a:xfrm>
            <a:off x="7716253" y="1359638"/>
            <a:ext cx="4475747" cy="4581527"/>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a:extLst>
              <a:ext uri="{FF2B5EF4-FFF2-40B4-BE49-F238E27FC236}">
                <a16:creationId xmlns:a16="http://schemas.microsoft.com/office/drawing/2014/main" id="{C08A9330-AEAC-EB19-CD1D-71445918EEF4}"/>
              </a:ext>
            </a:extLst>
          </p:cNvPr>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sz="3600" b="1" spc="-93" dirty="0">
                <a:solidFill>
                  <a:schemeClr val="accent4">
                    <a:lumMod val="20000"/>
                    <a:lumOff val="80000"/>
                  </a:schemeClr>
                </a:solidFill>
                <a:latin typeface="Calibri"/>
                <a:cs typeface="Calibri"/>
              </a:rPr>
              <a:t>Copyright Issues with Training AI Models </a:t>
            </a:r>
            <a:r>
              <a:rPr sz="3600" b="1" spc="0" dirty="0">
                <a:solidFill>
                  <a:srgbClr val="005596"/>
                </a:solidFill>
                <a:latin typeface="Calibri"/>
                <a:cs typeface="Calibri"/>
              </a:rPr>
              <a:t>	</a:t>
            </a:r>
            <a:endParaRPr sz="3600" dirty="0">
              <a:latin typeface="Calibri"/>
              <a:cs typeface="Calibri"/>
            </a:endParaRPr>
          </a:p>
        </p:txBody>
      </p:sp>
      <p:sp>
        <p:nvSpPr>
          <p:cNvPr id="3" name="object 3">
            <a:extLst>
              <a:ext uri="{FF2B5EF4-FFF2-40B4-BE49-F238E27FC236}">
                <a16:creationId xmlns:a16="http://schemas.microsoft.com/office/drawing/2014/main" id="{8EDD2C8F-DC9F-4983-DB13-F35D2F6C730D}"/>
              </a:ext>
            </a:extLst>
          </p:cNvPr>
          <p:cNvSpPr txBox="1"/>
          <p:nvPr/>
        </p:nvSpPr>
        <p:spPr>
          <a:xfrm>
            <a:off x="9578547" y="6535038"/>
            <a:ext cx="125374" cy="177800"/>
          </a:xfrm>
          <a:prstGeom prst="rect">
            <a:avLst/>
          </a:prstGeom>
        </p:spPr>
        <p:txBody>
          <a:bodyPr wrap="square" lIns="0" tIns="8255" rIns="0" bIns="0" rtlCol="0">
            <a:noAutofit/>
          </a:bodyPr>
          <a:lstStyle/>
          <a:p>
            <a:pPr marL="12700">
              <a:lnSpc>
                <a:spcPts val="1300"/>
              </a:lnSpc>
            </a:pPr>
            <a:endParaRPr sz="1200" dirty="0">
              <a:latin typeface="Calibri"/>
              <a:cs typeface="Calibri"/>
            </a:endParaRPr>
          </a:p>
        </p:txBody>
      </p:sp>
      <p:sp>
        <p:nvSpPr>
          <p:cNvPr id="2" name="object 2">
            <a:extLst>
              <a:ext uri="{FF2B5EF4-FFF2-40B4-BE49-F238E27FC236}">
                <a16:creationId xmlns:a16="http://schemas.microsoft.com/office/drawing/2014/main" id="{AB4D28A7-B453-DDB7-0485-2D5A071DD4BE}"/>
              </a:ext>
            </a:extLst>
          </p:cNvPr>
          <p:cNvSpPr txBox="1"/>
          <p:nvPr/>
        </p:nvSpPr>
        <p:spPr>
          <a:xfrm>
            <a:off x="464127" y="1471518"/>
            <a:ext cx="6827627" cy="4351337"/>
          </a:xfrm>
          <a:prstGeom prst="rect">
            <a:avLst/>
          </a:prstGeom>
        </p:spPr>
        <p:txBody>
          <a:bodyPr wrap="square" lIns="0" tIns="4516" rIns="0" bIns="0" rtlCol="0">
            <a:noAutofit/>
          </a:bodyPr>
          <a:lstStyle/>
          <a:p>
            <a:pPr>
              <a:lnSpc>
                <a:spcPts val="950"/>
              </a:lnSpc>
            </a:pPr>
            <a:endParaRPr sz="950"/>
          </a:p>
          <a:p>
            <a:pPr marL="131415">
              <a:lnSpc>
                <a:spcPct val="101725"/>
              </a:lnSpc>
              <a:spcBef>
                <a:spcPts val="1000"/>
              </a:spcBef>
            </a:pPr>
            <a:r>
              <a:rPr sz="2400" spc="-32" dirty="0">
                <a:solidFill>
                  <a:srgbClr val="FFFFFF"/>
                </a:solidFill>
                <a:latin typeface="Arial"/>
                <a:cs typeface="Arial"/>
              </a:rPr>
              <a:t>• </a:t>
            </a:r>
            <a:r>
              <a:rPr sz="2400" spc="-4" dirty="0">
                <a:solidFill>
                  <a:srgbClr val="FFFFFF"/>
                </a:solidFill>
                <a:latin typeface="Calibri"/>
                <a:cs typeface="Calibri"/>
              </a:rPr>
              <a:t>Is copying content to train AI models infringement?</a:t>
            </a:r>
            <a:endParaRPr sz="2400">
              <a:latin typeface="Calibri"/>
              <a:cs typeface="Calibri"/>
            </a:endParaRPr>
          </a:p>
          <a:p>
            <a:pPr marL="314325" marR="318209" indent="-182909">
              <a:lnSpc>
                <a:spcPts val="2880"/>
              </a:lnSpc>
              <a:spcBef>
                <a:spcPts val="1320"/>
              </a:spcBef>
            </a:pPr>
            <a:r>
              <a:rPr sz="2400" spc="-32" dirty="0">
                <a:solidFill>
                  <a:srgbClr val="FFFFFF"/>
                </a:solidFill>
                <a:latin typeface="Arial"/>
                <a:cs typeface="Arial"/>
              </a:rPr>
              <a:t>• </a:t>
            </a:r>
            <a:r>
              <a:rPr sz="2400" spc="-4" dirty="0">
                <a:solidFill>
                  <a:srgbClr val="FFFFFF"/>
                </a:solidFill>
                <a:latin typeface="Calibri"/>
                <a:cs typeface="Calibri"/>
              </a:rPr>
              <a:t>Does copying itself constitute infringement or is it protected intermediate copying?</a:t>
            </a:r>
            <a:endParaRPr sz="2400">
              <a:latin typeface="Calibri"/>
              <a:cs typeface="Calibri"/>
            </a:endParaRPr>
          </a:p>
          <a:p>
            <a:pPr marL="131415">
              <a:lnSpc>
                <a:spcPct val="101725"/>
              </a:lnSpc>
              <a:spcBef>
                <a:spcPts val="1030"/>
              </a:spcBef>
            </a:pPr>
            <a:r>
              <a:rPr sz="2400" spc="-32" dirty="0">
                <a:solidFill>
                  <a:srgbClr val="FFFFFF"/>
                </a:solidFill>
                <a:latin typeface="Arial"/>
                <a:cs typeface="Arial"/>
              </a:rPr>
              <a:t>• </a:t>
            </a:r>
            <a:r>
              <a:rPr sz="2400" spc="-1" dirty="0">
                <a:solidFill>
                  <a:srgbClr val="FFFFFF"/>
                </a:solidFill>
                <a:latin typeface="Calibri"/>
                <a:cs typeface="Calibri"/>
              </a:rPr>
              <a:t>Must there be infringing output?</a:t>
            </a:r>
            <a:endParaRPr sz="2400">
              <a:latin typeface="Calibri"/>
              <a:cs typeface="Calibri"/>
            </a:endParaRPr>
          </a:p>
          <a:p>
            <a:pPr marL="131415">
              <a:lnSpc>
                <a:spcPct val="101725"/>
              </a:lnSpc>
              <a:spcBef>
                <a:spcPts val="1150"/>
              </a:spcBef>
            </a:pPr>
            <a:r>
              <a:rPr sz="2400" spc="-32" dirty="0">
                <a:solidFill>
                  <a:srgbClr val="FFFFFF"/>
                </a:solidFill>
                <a:latin typeface="Arial"/>
                <a:cs typeface="Arial"/>
              </a:rPr>
              <a:t>• </a:t>
            </a:r>
            <a:r>
              <a:rPr sz="2400" spc="-2" dirty="0">
                <a:solidFill>
                  <a:srgbClr val="FFFFFF"/>
                </a:solidFill>
                <a:latin typeface="Calibri"/>
                <a:cs typeface="Calibri"/>
              </a:rPr>
              <a:t>What if output is not (substantially) identical?</a:t>
            </a:r>
            <a:endParaRPr sz="2400">
              <a:latin typeface="Calibri"/>
              <a:cs typeface="Calibri"/>
            </a:endParaRPr>
          </a:p>
          <a:p>
            <a:pPr marL="131415">
              <a:lnSpc>
                <a:spcPct val="101725"/>
              </a:lnSpc>
              <a:spcBef>
                <a:spcPts val="1150"/>
              </a:spcBef>
            </a:pPr>
            <a:r>
              <a:rPr sz="2400" spc="-32" dirty="0">
                <a:solidFill>
                  <a:srgbClr val="FFFFFF"/>
                </a:solidFill>
                <a:latin typeface="Arial"/>
                <a:cs typeface="Arial"/>
              </a:rPr>
              <a:t>• </a:t>
            </a:r>
            <a:r>
              <a:rPr sz="2400" spc="-3" dirty="0">
                <a:solidFill>
                  <a:srgbClr val="FFFFFF"/>
                </a:solidFill>
                <a:latin typeface="Calibri"/>
                <a:cs typeface="Calibri"/>
              </a:rPr>
              <a:t>When might it be a derivative work?</a:t>
            </a:r>
            <a:endParaRPr sz="2400">
              <a:latin typeface="Calibri"/>
              <a:cs typeface="Calibri"/>
            </a:endParaRPr>
          </a:p>
          <a:p>
            <a:pPr marL="131415">
              <a:lnSpc>
                <a:spcPct val="101725"/>
              </a:lnSpc>
              <a:spcBef>
                <a:spcPts val="1150"/>
              </a:spcBef>
            </a:pPr>
            <a:r>
              <a:rPr sz="2400" spc="-32" dirty="0">
                <a:solidFill>
                  <a:srgbClr val="FFFFFF"/>
                </a:solidFill>
                <a:latin typeface="Arial"/>
                <a:cs typeface="Arial"/>
              </a:rPr>
              <a:t>• </a:t>
            </a:r>
            <a:r>
              <a:rPr sz="2400" spc="-4" dirty="0">
                <a:solidFill>
                  <a:srgbClr val="FFFFFF"/>
                </a:solidFill>
                <a:latin typeface="Calibri"/>
                <a:cs typeface="Calibri"/>
              </a:rPr>
              <a:t>If infringement, is fair use a defense?</a:t>
            </a:r>
            <a:endParaRPr sz="2400">
              <a:latin typeface="Calibri"/>
              <a:cs typeface="Calibri"/>
            </a:endParaRPr>
          </a:p>
          <a:p>
            <a:pPr marL="131415">
              <a:lnSpc>
                <a:spcPct val="101725"/>
              </a:lnSpc>
              <a:spcBef>
                <a:spcPts val="1150"/>
              </a:spcBef>
            </a:pPr>
            <a:r>
              <a:rPr sz="2400" spc="-32" dirty="0">
                <a:solidFill>
                  <a:srgbClr val="FFFFFF"/>
                </a:solidFill>
                <a:latin typeface="Arial"/>
                <a:cs typeface="Arial"/>
              </a:rPr>
              <a:t>• </a:t>
            </a:r>
            <a:r>
              <a:rPr sz="2400" spc="-1" dirty="0">
                <a:solidFill>
                  <a:srgbClr val="FFFFFF"/>
                </a:solidFill>
                <a:latin typeface="Calibri"/>
                <a:cs typeface="Calibri"/>
              </a:rPr>
              <a:t>If infringement who is liable?</a:t>
            </a:r>
            <a:endParaRPr sz="2400">
              <a:latin typeface="Calibri"/>
              <a:cs typeface="Calibri"/>
            </a:endParaRPr>
          </a:p>
        </p:txBody>
      </p:sp>
    </p:spTree>
    <p:extLst>
      <p:ext uri="{BB962C8B-B14F-4D97-AF65-F5344CB8AC3E}">
        <p14:creationId xmlns:p14="http://schemas.microsoft.com/office/powerpoint/2010/main" val="1383050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11" name="object 11"/>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7" name="object 7"/>
          <p:cNvSpPr/>
          <p:nvPr/>
        </p:nvSpPr>
        <p:spPr>
          <a:xfrm>
            <a:off x="1" y="1359639"/>
            <a:ext cx="7587916" cy="4581526"/>
          </a:xfrm>
          <a:custGeom>
            <a:avLst/>
            <a:gdLst/>
            <a:ahLst/>
            <a:cxnLst/>
            <a:rect l="l" t="t" r="r" b="b"/>
            <a:pathLst>
              <a:path w="7587916" h="4581526">
                <a:moveTo>
                  <a:pt x="0" y="0"/>
                </a:moveTo>
                <a:lnTo>
                  <a:pt x="7587916" y="0"/>
                </a:lnTo>
                <a:lnTo>
                  <a:pt x="7587916"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8" name="object 8"/>
          <p:cNvSpPr/>
          <p:nvPr/>
        </p:nvSpPr>
        <p:spPr>
          <a:xfrm>
            <a:off x="464127" y="1471518"/>
            <a:ext cx="6827627" cy="4351337"/>
          </a:xfrm>
          <a:custGeom>
            <a:avLst/>
            <a:gdLst/>
            <a:ahLst/>
            <a:cxnLst/>
            <a:rect l="l" t="t" r="r" b="b"/>
            <a:pathLst>
              <a:path w="6827627" h="4351337">
                <a:moveTo>
                  <a:pt x="0" y="0"/>
                </a:moveTo>
                <a:lnTo>
                  <a:pt x="6827627" y="0"/>
                </a:lnTo>
                <a:lnTo>
                  <a:pt x="6827627" y="4351337"/>
                </a:lnTo>
                <a:lnTo>
                  <a:pt x="0" y="4351337"/>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p:cNvSpPr/>
          <p:nvPr/>
        </p:nvSpPr>
        <p:spPr>
          <a:xfrm>
            <a:off x="7716253" y="1359638"/>
            <a:ext cx="4475747" cy="4581527"/>
          </a:xfrm>
          <a:custGeom>
            <a:avLst/>
            <a:gdLst/>
            <a:ahLst/>
            <a:cxnLst/>
            <a:rect l="l" t="t" r="r" b="b"/>
            <a:pathLst>
              <a:path w="4475747" h="4581527">
                <a:moveTo>
                  <a:pt x="4475746" y="0"/>
                </a:moveTo>
                <a:lnTo>
                  <a:pt x="0" y="0"/>
                </a:lnTo>
                <a:lnTo>
                  <a:pt x="0" y="4581527"/>
                </a:lnTo>
                <a:lnTo>
                  <a:pt x="4475746" y="4581527"/>
                </a:lnTo>
                <a:lnTo>
                  <a:pt x="4475746" y="0"/>
                </a:lnTo>
                <a:close/>
              </a:path>
            </a:pathLst>
          </a:custGeom>
          <a:solidFill>
            <a:srgbClr val="000000">
              <a:alpha val="0"/>
            </a:srgbClr>
          </a:solidFill>
        </p:spPr>
        <p:txBody>
          <a:bodyPr wrap="square" lIns="0" tIns="0" rIns="0" bIns="0" rtlCol="0">
            <a:noAutofit/>
          </a:bodyPr>
          <a:lstStyle/>
          <a:p>
            <a:endParaRPr/>
          </a:p>
        </p:txBody>
      </p:sp>
      <p:sp>
        <p:nvSpPr>
          <p:cNvPr id="6" name="object 6"/>
          <p:cNvSpPr/>
          <p:nvPr/>
        </p:nvSpPr>
        <p:spPr>
          <a:xfrm>
            <a:off x="7716253" y="1359638"/>
            <a:ext cx="4475747" cy="4581527"/>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sz="3600" b="1" spc="-93" dirty="0">
                <a:solidFill>
                  <a:schemeClr val="accent4">
                    <a:lumMod val="20000"/>
                    <a:lumOff val="80000"/>
                  </a:schemeClr>
                </a:solidFill>
                <a:latin typeface="Calibri"/>
                <a:cs typeface="Calibri"/>
              </a:rPr>
              <a:t>Copyright Issues with Training AI Models </a:t>
            </a:r>
            <a:r>
              <a:rPr sz="3600" b="1" spc="0" dirty="0">
                <a:solidFill>
                  <a:srgbClr val="005596"/>
                </a:solidFill>
                <a:latin typeface="Calibri"/>
                <a:cs typeface="Calibri"/>
              </a:rPr>
              <a:t>	</a:t>
            </a:r>
            <a:endParaRPr sz="3600" dirty="0">
              <a:latin typeface="Calibri"/>
              <a:cs typeface="Calibri"/>
            </a:endParaRPr>
          </a:p>
        </p:txBody>
      </p:sp>
      <p:sp>
        <p:nvSpPr>
          <p:cNvPr id="2" name="object 2"/>
          <p:cNvSpPr txBox="1"/>
          <p:nvPr/>
        </p:nvSpPr>
        <p:spPr>
          <a:xfrm>
            <a:off x="464127" y="1471518"/>
            <a:ext cx="6827627" cy="4351337"/>
          </a:xfrm>
          <a:prstGeom prst="rect">
            <a:avLst/>
          </a:prstGeom>
        </p:spPr>
        <p:txBody>
          <a:bodyPr wrap="square" lIns="0" tIns="4516" rIns="0" bIns="0" rtlCol="0">
            <a:noAutofit/>
          </a:bodyPr>
          <a:lstStyle/>
          <a:p>
            <a:pPr>
              <a:lnSpc>
                <a:spcPts val="550"/>
              </a:lnSpc>
            </a:pPr>
            <a:endParaRPr sz="550" dirty="0"/>
          </a:p>
          <a:p>
            <a:pPr marL="428625" marR="344422" indent="-342900">
              <a:lnSpc>
                <a:spcPts val="2929"/>
              </a:lnSpc>
              <a:spcBef>
                <a:spcPts val="2000"/>
              </a:spcBef>
              <a:buFont typeface="Arial" panose="020B0604020202020204" pitchFamily="34" charset="0"/>
              <a:buChar char="•"/>
            </a:pPr>
            <a:r>
              <a:rPr sz="2400" spc="-2" dirty="0">
                <a:solidFill>
                  <a:srgbClr val="FFFFFF"/>
                </a:solidFill>
                <a:latin typeface="Calibri"/>
                <a:cs typeface="Calibri"/>
              </a:rPr>
              <a:t>The answers depend on the facts of each case</a:t>
            </a:r>
            <a:endParaRPr lang="en-US" sz="2400" spc="-2" dirty="0">
              <a:solidFill>
                <a:srgbClr val="FFFFFF"/>
              </a:solidFill>
              <a:latin typeface="Calibri"/>
              <a:cs typeface="Calibri"/>
            </a:endParaRPr>
          </a:p>
          <a:p>
            <a:pPr marL="885825" marR="344422" lvl="1" indent="-342900">
              <a:lnSpc>
                <a:spcPts val="2929"/>
              </a:lnSpc>
              <a:spcBef>
                <a:spcPts val="2000"/>
              </a:spcBef>
              <a:buFont typeface="Arial" panose="020B0604020202020204" pitchFamily="34" charset="0"/>
              <a:buChar char="•"/>
            </a:pPr>
            <a:r>
              <a:rPr sz="2400" spc="-4" dirty="0">
                <a:solidFill>
                  <a:srgbClr val="FFFFFF"/>
                </a:solidFill>
                <a:latin typeface="Calibri"/>
                <a:cs typeface="Calibri"/>
              </a:rPr>
              <a:t>Content types</a:t>
            </a:r>
            <a:endParaRPr lang="en-US" sz="2400" dirty="0">
              <a:latin typeface="Calibri"/>
              <a:cs typeface="Calibri"/>
            </a:endParaRPr>
          </a:p>
          <a:p>
            <a:pPr marL="885825" marR="344422" lvl="1" indent="-342900">
              <a:lnSpc>
                <a:spcPts val="2929"/>
              </a:lnSpc>
              <a:spcBef>
                <a:spcPts val="2000"/>
              </a:spcBef>
              <a:buFont typeface="Arial" panose="020B0604020202020204" pitchFamily="34" charset="0"/>
              <a:buChar char="•"/>
            </a:pPr>
            <a:r>
              <a:rPr sz="2400" spc="-1" dirty="0">
                <a:solidFill>
                  <a:srgbClr val="FFFFFF"/>
                </a:solidFill>
                <a:latin typeface="Calibri"/>
                <a:cs typeface="Calibri"/>
              </a:rPr>
              <a:t>Content sources (e.g., is it a licensed or otherwise permitted use)</a:t>
            </a:r>
            <a:endParaRPr lang="en-US" sz="2400" dirty="0">
              <a:latin typeface="Calibri"/>
              <a:cs typeface="Calibri"/>
            </a:endParaRPr>
          </a:p>
          <a:p>
            <a:pPr marL="885825" marR="344422" lvl="1" indent="-342900">
              <a:lnSpc>
                <a:spcPts val="2929"/>
              </a:lnSpc>
              <a:spcBef>
                <a:spcPts val="2000"/>
              </a:spcBef>
              <a:buFont typeface="Arial" panose="020B0604020202020204" pitchFamily="34" charset="0"/>
              <a:buChar char="•"/>
            </a:pPr>
            <a:r>
              <a:rPr sz="2400" spc="-3" dirty="0">
                <a:solidFill>
                  <a:srgbClr val="FFFFFF"/>
                </a:solidFill>
                <a:latin typeface="Calibri"/>
                <a:cs typeface="Calibri"/>
              </a:rPr>
              <a:t>How training is performed (it varies) </a:t>
            </a:r>
            <a:endParaRPr lang="en-US" sz="2400" dirty="0">
              <a:latin typeface="Calibri"/>
              <a:cs typeface="Calibri"/>
            </a:endParaRPr>
          </a:p>
          <a:p>
            <a:pPr marL="885825" marR="344422" lvl="1" indent="-342900">
              <a:lnSpc>
                <a:spcPts val="2929"/>
              </a:lnSpc>
              <a:spcBef>
                <a:spcPts val="2000"/>
              </a:spcBef>
              <a:buFont typeface="Arial" panose="020B0604020202020204" pitchFamily="34" charset="0"/>
              <a:buChar char="•"/>
            </a:pPr>
            <a:r>
              <a:rPr sz="2400" spc="-2" dirty="0">
                <a:solidFill>
                  <a:srgbClr val="FFFFFF"/>
                </a:solidFill>
                <a:latin typeface="Calibri"/>
                <a:cs typeface="Calibri"/>
              </a:rPr>
              <a:t>The purpose for use</a:t>
            </a:r>
            <a:endParaRPr sz="2400" dirty="0">
              <a:latin typeface="Calibri"/>
              <a:cs typeface="Calibri"/>
            </a:endParaRPr>
          </a:p>
          <a:p>
            <a:pPr marL="85725" marR="155141">
              <a:lnSpc>
                <a:spcPts val="2880"/>
              </a:lnSpc>
              <a:spcBef>
                <a:spcPts val="1525"/>
              </a:spcBef>
            </a:pPr>
            <a:r>
              <a:rPr sz="2400" spc="-1" dirty="0">
                <a:solidFill>
                  <a:srgbClr val="FF0000"/>
                </a:solidFill>
                <a:latin typeface="Calibri"/>
                <a:cs typeface="Calibri"/>
              </a:rPr>
              <a:t>Prediction: </a:t>
            </a:r>
            <a:r>
              <a:rPr lang="en-US" sz="2400" spc="-1" dirty="0">
                <a:solidFill>
                  <a:srgbClr val="FF0000"/>
                </a:solidFill>
                <a:latin typeface="Calibri"/>
                <a:cs typeface="Calibri"/>
              </a:rPr>
              <a:t>T</a:t>
            </a:r>
            <a:r>
              <a:rPr sz="2400" spc="-1" dirty="0">
                <a:solidFill>
                  <a:srgbClr val="FF0000"/>
                </a:solidFill>
                <a:latin typeface="Calibri"/>
                <a:cs typeface="Calibri"/>
              </a:rPr>
              <a:t>here will not be a per se rule – each case will turn on its facts</a:t>
            </a:r>
            <a:endParaRPr sz="24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7" name="object 7"/>
          <p:cNvSpPr/>
          <p:nvPr/>
        </p:nvSpPr>
        <p:spPr>
          <a:xfrm>
            <a:off x="1" y="1359639"/>
            <a:ext cx="7587916" cy="4581526"/>
          </a:xfrm>
          <a:custGeom>
            <a:avLst/>
            <a:gdLst/>
            <a:ahLst/>
            <a:cxnLst/>
            <a:rect l="l" t="t" r="r" b="b"/>
            <a:pathLst>
              <a:path w="7587916" h="4581526">
                <a:moveTo>
                  <a:pt x="0" y="0"/>
                </a:moveTo>
                <a:lnTo>
                  <a:pt x="7587916" y="0"/>
                </a:lnTo>
                <a:lnTo>
                  <a:pt x="7587916"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8" name="object 8"/>
          <p:cNvSpPr/>
          <p:nvPr/>
        </p:nvSpPr>
        <p:spPr>
          <a:xfrm>
            <a:off x="644524" y="1470025"/>
            <a:ext cx="6273111" cy="4351338"/>
          </a:xfrm>
          <a:custGeom>
            <a:avLst/>
            <a:gdLst/>
            <a:ahLst/>
            <a:cxnLst/>
            <a:rect l="l" t="t" r="r" b="b"/>
            <a:pathLst>
              <a:path w="6273111" h="4351338">
                <a:moveTo>
                  <a:pt x="0" y="0"/>
                </a:moveTo>
                <a:lnTo>
                  <a:pt x="6273111" y="0"/>
                </a:lnTo>
                <a:lnTo>
                  <a:pt x="6273111"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p:cNvSpPr/>
          <p:nvPr/>
        </p:nvSpPr>
        <p:spPr>
          <a:xfrm>
            <a:off x="7668561" y="1359639"/>
            <a:ext cx="4523439" cy="4581526"/>
          </a:xfrm>
          <a:custGeom>
            <a:avLst/>
            <a:gdLst/>
            <a:ahLst/>
            <a:cxnLst/>
            <a:rect l="l" t="t" r="r" b="b"/>
            <a:pathLst>
              <a:path w="4523439" h="4581526">
                <a:moveTo>
                  <a:pt x="4523438" y="0"/>
                </a:moveTo>
                <a:lnTo>
                  <a:pt x="0" y="0"/>
                </a:lnTo>
                <a:lnTo>
                  <a:pt x="0" y="4581526"/>
                </a:lnTo>
                <a:lnTo>
                  <a:pt x="4523438" y="4581526"/>
                </a:lnTo>
                <a:lnTo>
                  <a:pt x="4523438" y="0"/>
                </a:lnTo>
                <a:close/>
              </a:path>
            </a:pathLst>
          </a:custGeom>
          <a:solidFill>
            <a:srgbClr val="000000">
              <a:alpha val="0"/>
            </a:srgbClr>
          </a:solidFill>
        </p:spPr>
        <p:txBody>
          <a:bodyPr wrap="square" lIns="0" tIns="0" rIns="0" bIns="0" rtlCol="0">
            <a:noAutofit/>
          </a:bodyPr>
          <a:lstStyle/>
          <a:p>
            <a:endParaRPr/>
          </a:p>
        </p:txBody>
      </p:sp>
      <p:sp>
        <p:nvSpPr>
          <p:cNvPr id="6" name="object 6"/>
          <p:cNvSpPr/>
          <p:nvPr/>
        </p:nvSpPr>
        <p:spPr>
          <a:xfrm>
            <a:off x="7668561" y="1359639"/>
            <a:ext cx="4523438" cy="4581526"/>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sz="3600" b="1" spc="-88" dirty="0">
                <a:solidFill>
                  <a:schemeClr val="accent4">
                    <a:lumMod val="20000"/>
                    <a:lumOff val="80000"/>
                  </a:schemeClr>
                </a:solidFill>
                <a:latin typeface="Calibri"/>
                <a:cs typeface="Calibri"/>
              </a:rPr>
              <a:t>Fair Use </a:t>
            </a:r>
            <a:r>
              <a:rPr sz="3600" b="1" spc="0" dirty="0">
                <a:solidFill>
                  <a:srgbClr val="005596"/>
                </a:solidFill>
                <a:latin typeface="Calibri"/>
                <a:cs typeface="Calibri"/>
              </a:rPr>
              <a:t>	</a:t>
            </a:r>
            <a:endParaRPr sz="3600" dirty="0">
              <a:latin typeface="Calibri"/>
              <a:cs typeface="Calibri"/>
            </a:endParaRPr>
          </a:p>
        </p:txBody>
      </p:sp>
      <p:sp>
        <p:nvSpPr>
          <p:cNvPr id="2" name="object 2"/>
          <p:cNvSpPr txBox="1"/>
          <p:nvPr/>
        </p:nvSpPr>
        <p:spPr>
          <a:xfrm>
            <a:off x="644524" y="1470025"/>
            <a:ext cx="6273111" cy="4351338"/>
          </a:xfrm>
          <a:prstGeom prst="rect">
            <a:avLst/>
          </a:prstGeom>
        </p:spPr>
        <p:txBody>
          <a:bodyPr wrap="square" lIns="0" tIns="0" rIns="0" bIns="0" rtlCol="0">
            <a:noAutofit/>
          </a:bodyPr>
          <a:lstStyle/>
          <a:p>
            <a:pPr marL="542925" marR="452231" indent="-457200">
              <a:lnSpc>
                <a:spcPts val="3020"/>
              </a:lnSpc>
              <a:buFont typeface="Arial" panose="020B0604020202020204" pitchFamily="34" charset="0"/>
              <a:buChar char="•"/>
            </a:pPr>
            <a:r>
              <a:rPr lang="en-US" sz="2800" dirty="0">
                <a:solidFill>
                  <a:srgbClr val="FFFFFF"/>
                </a:solidFill>
                <a:latin typeface="Calibri"/>
                <a:cs typeface="Calibri"/>
              </a:rPr>
              <a:t>Permits the limited use of copyrighted material without acquiring permission from the rights holders for purposes like criticism, comment, news reporting, teaching, scholarship, or research.</a:t>
            </a:r>
          </a:p>
          <a:p>
            <a:pPr marL="85725" marR="452231">
              <a:lnSpc>
                <a:spcPts val="3020"/>
              </a:lnSpc>
            </a:pPr>
            <a:endParaRPr lang="en-US" sz="2800" dirty="0">
              <a:solidFill>
                <a:srgbClr val="FFFFFF"/>
              </a:solidFill>
              <a:latin typeface="Calibri"/>
              <a:cs typeface="Calibri"/>
            </a:endParaRPr>
          </a:p>
          <a:p>
            <a:pPr marL="542925" marR="452231" indent="-457200">
              <a:lnSpc>
                <a:spcPts val="3020"/>
              </a:lnSpc>
              <a:buFont typeface="Arial" panose="020B0604020202020204" pitchFamily="34" charset="0"/>
              <a:buChar char="•"/>
            </a:pPr>
            <a:r>
              <a:rPr lang="en-US" sz="2800" dirty="0">
                <a:solidFill>
                  <a:srgbClr val="FFFFFF"/>
                </a:solidFill>
                <a:latin typeface="Calibri"/>
                <a:cs typeface="Calibri"/>
              </a:rPr>
              <a:t>Subjective analysis</a:t>
            </a:r>
          </a:p>
          <a:p>
            <a:pPr marL="1000125" marR="452231" lvl="1" indent="-457200">
              <a:lnSpc>
                <a:spcPts val="3020"/>
              </a:lnSpc>
              <a:buFont typeface="Arial" panose="020B0604020202020204" pitchFamily="34" charset="0"/>
              <a:buChar char="•"/>
            </a:pPr>
            <a:r>
              <a:rPr lang="en-US" sz="2800" dirty="0">
                <a:solidFill>
                  <a:srgbClr val="FFFFFF"/>
                </a:solidFill>
                <a:latin typeface="Calibri"/>
                <a:cs typeface="Calibri"/>
              </a:rPr>
              <a:t>Better to get permission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11" name="object 11"/>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13" name="object 13"/>
          <p:cNvSpPr/>
          <p:nvPr/>
        </p:nvSpPr>
        <p:spPr>
          <a:xfrm>
            <a:off x="7011014" y="6424612"/>
            <a:ext cx="2743200" cy="365124"/>
          </a:xfrm>
          <a:custGeom>
            <a:avLst/>
            <a:gdLst/>
            <a:ahLst/>
            <a:cxnLst/>
            <a:rect l="l" t="t" r="r" b="b"/>
            <a:pathLst>
              <a:path w="2743200" h="365124">
                <a:moveTo>
                  <a:pt x="0" y="0"/>
                </a:moveTo>
                <a:lnTo>
                  <a:pt x="2743200" y="0"/>
                </a:lnTo>
                <a:lnTo>
                  <a:pt x="2743200" y="365124"/>
                </a:lnTo>
                <a:lnTo>
                  <a:pt x="0" y="365124"/>
                </a:lnTo>
                <a:lnTo>
                  <a:pt x="0" y="0"/>
                </a:lnTo>
                <a:close/>
              </a:path>
            </a:pathLst>
          </a:custGeom>
          <a:solidFill>
            <a:srgbClr val="000000">
              <a:alpha val="0"/>
            </a:srgbClr>
          </a:solidFill>
        </p:spPr>
        <p:txBody>
          <a:bodyPr wrap="square" lIns="0" tIns="0" rIns="0" bIns="0" rtlCol="0">
            <a:noAutofit/>
          </a:bodyPr>
          <a:lstStyle/>
          <a:p>
            <a:endParaRPr/>
          </a:p>
        </p:txBody>
      </p:sp>
      <p:sp>
        <p:nvSpPr>
          <p:cNvPr id="7" name="object 7"/>
          <p:cNvSpPr/>
          <p:nvPr/>
        </p:nvSpPr>
        <p:spPr>
          <a:xfrm>
            <a:off x="7716253" y="1359639"/>
            <a:ext cx="4475747" cy="4581526"/>
          </a:xfrm>
          <a:custGeom>
            <a:avLst/>
            <a:gdLst/>
            <a:ahLst/>
            <a:cxnLst/>
            <a:rect l="l" t="t" r="r" b="b"/>
            <a:pathLst>
              <a:path w="4475747" h="4581526">
                <a:moveTo>
                  <a:pt x="4475746" y="0"/>
                </a:moveTo>
                <a:lnTo>
                  <a:pt x="0" y="0"/>
                </a:lnTo>
                <a:lnTo>
                  <a:pt x="0" y="4581526"/>
                </a:lnTo>
                <a:lnTo>
                  <a:pt x="4475746" y="4581526"/>
                </a:lnTo>
                <a:lnTo>
                  <a:pt x="4475746" y="0"/>
                </a:lnTo>
                <a:close/>
              </a:path>
            </a:pathLst>
          </a:custGeom>
          <a:solidFill>
            <a:srgbClr val="000000">
              <a:alpha val="0"/>
            </a:srgbClr>
          </a:solidFill>
        </p:spPr>
        <p:txBody>
          <a:bodyPr wrap="square" lIns="0" tIns="0" rIns="0" bIns="0" rtlCol="0">
            <a:noAutofit/>
          </a:bodyPr>
          <a:lstStyle/>
          <a:p>
            <a:endParaRPr/>
          </a:p>
        </p:txBody>
      </p:sp>
      <p:sp>
        <p:nvSpPr>
          <p:cNvPr id="8" name="object 8"/>
          <p:cNvSpPr/>
          <p:nvPr/>
        </p:nvSpPr>
        <p:spPr>
          <a:xfrm>
            <a:off x="7716253" y="1359638"/>
            <a:ext cx="4475747" cy="4581526"/>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1" y="1359639"/>
            <a:ext cx="7587916" cy="4581526"/>
          </a:xfrm>
          <a:custGeom>
            <a:avLst/>
            <a:gdLst/>
            <a:ahLst/>
            <a:cxnLst/>
            <a:rect l="l" t="t" r="r" b="b"/>
            <a:pathLst>
              <a:path w="7587916" h="4581526">
                <a:moveTo>
                  <a:pt x="0" y="0"/>
                </a:moveTo>
                <a:lnTo>
                  <a:pt x="7587916" y="0"/>
                </a:lnTo>
                <a:lnTo>
                  <a:pt x="7587916"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6" name="object 6"/>
          <p:cNvSpPr/>
          <p:nvPr/>
        </p:nvSpPr>
        <p:spPr>
          <a:xfrm>
            <a:off x="645160" y="1471384"/>
            <a:ext cx="6756008" cy="4351338"/>
          </a:xfrm>
          <a:custGeom>
            <a:avLst/>
            <a:gdLst/>
            <a:ahLst/>
            <a:cxnLst/>
            <a:rect l="l" t="t" r="r" b="b"/>
            <a:pathLst>
              <a:path w="6756008" h="4351338">
                <a:moveTo>
                  <a:pt x="0" y="0"/>
                </a:moveTo>
                <a:lnTo>
                  <a:pt x="6756008" y="0"/>
                </a:lnTo>
                <a:lnTo>
                  <a:pt x="6756008"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4" name="object 4"/>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sz="3600" b="1" spc="-147" dirty="0">
                <a:solidFill>
                  <a:schemeClr val="accent4">
                    <a:lumMod val="20000"/>
                    <a:lumOff val="80000"/>
                  </a:schemeClr>
                </a:solidFill>
                <a:latin typeface="Calibri"/>
                <a:cs typeface="Calibri"/>
              </a:rPr>
              <a:t>4 Factor Fair Use Test </a:t>
            </a:r>
            <a:r>
              <a:rPr sz="3600" b="1" spc="0" dirty="0">
                <a:solidFill>
                  <a:srgbClr val="005596"/>
                </a:solidFill>
                <a:latin typeface="Calibri"/>
                <a:cs typeface="Calibri"/>
              </a:rPr>
              <a:t>	</a:t>
            </a:r>
            <a:endParaRPr sz="3600" dirty="0">
              <a:latin typeface="Calibri"/>
              <a:cs typeface="Calibri"/>
            </a:endParaRPr>
          </a:p>
        </p:txBody>
      </p:sp>
      <p:sp>
        <p:nvSpPr>
          <p:cNvPr id="2" name="object 2"/>
          <p:cNvSpPr txBox="1"/>
          <p:nvPr/>
        </p:nvSpPr>
        <p:spPr>
          <a:xfrm>
            <a:off x="645160" y="1471384"/>
            <a:ext cx="6756008" cy="4351338"/>
          </a:xfrm>
          <a:prstGeom prst="rect">
            <a:avLst/>
          </a:prstGeom>
        </p:spPr>
        <p:txBody>
          <a:bodyPr wrap="square" lIns="0" tIns="2902" rIns="0" bIns="0" rtlCol="0">
            <a:noAutofit/>
          </a:bodyPr>
          <a:lstStyle/>
          <a:p>
            <a:pPr marL="474315" marR="416670" indent="-342900">
              <a:buFont typeface="Arial" panose="020B0604020202020204" pitchFamily="34" charset="0"/>
              <a:buChar char="•"/>
            </a:pPr>
            <a:r>
              <a:rPr sz="2400" spc="0" dirty="0">
                <a:solidFill>
                  <a:srgbClr val="FFFFFF"/>
                </a:solidFill>
                <a:latin typeface="Calibri" panose="020F0502020204030204" pitchFamily="34" charset="0"/>
                <a:cs typeface="Calibri" panose="020F0502020204030204" pitchFamily="34" charset="0"/>
              </a:rPr>
              <a:t>The purpose and cha</a:t>
            </a:r>
            <a:r>
              <a:rPr sz="2400" spc="-50" dirty="0">
                <a:solidFill>
                  <a:srgbClr val="FFFFFF"/>
                </a:solidFill>
                <a:latin typeface="Calibri" panose="020F0502020204030204" pitchFamily="34" charset="0"/>
                <a:cs typeface="Calibri" panose="020F0502020204030204" pitchFamily="34" charset="0"/>
              </a:rPr>
              <a:t>r</a:t>
            </a:r>
            <a:r>
              <a:rPr sz="2400" spc="0" dirty="0">
                <a:solidFill>
                  <a:srgbClr val="FFFFFF"/>
                </a:solidFill>
                <a:latin typeface="Calibri" panose="020F0502020204030204" pitchFamily="34" charset="0"/>
                <a:cs typeface="Calibri" panose="020F0502020204030204" pitchFamily="34" charset="0"/>
              </a:rPr>
              <a:t>ac</a:t>
            </a:r>
            <a:r>
              <a:rPr sz="2400" spc="-25" dirty="0">
                <a:solidFill>
                  <a:srgbClr val="FFFFFF"/>
                </a:solidFill>
                <a:latin typeface="Calibri" panose="020F0502020204030204" pitchFamily="34" charset="0"/>
                <a:cs typeface="Calibri" panose="020F0502020204030204" pitchFamily="34" charset="0"/>
              </a:rPr>
              <a:t>t</a:t>
            </a:r>
            <a:r>
              <a:rPr sz="2400" spc="0" dirty="0">
                <a:solidFill>
                  <a:srgbClr val="FFFFFF"/>
                </a:solidFill>
                <a:latin typeface="Calibri" panose="020F0502020204030204" pitchFamily="34" charset="0"/>
                <a:cs typeface="Calibri" panose="020F0502020204030204" pitchFamily="34" charset="0"/>
              </a:rPr>
              <a:t>er of the use</a:t>
            </a:r>
            <a:endParaRPr lang="en-US" sz="2400" dirty="0">
              <a:solidFill>
                <a:srgbClr val="FFFFFF"/>
              </a:solidFill>
              <a:latin typeface="Calibri" panose="020F0502020204030204" pitchFamily="34" charset="0"/>
              <a:cs typeface="Calibri" panose="020F0502020204030204" pitchFamily="34" charset="0"/>
            </a:endParaRPr>
          </a:p>
          <a:p>
            <a:pPr marL="931515" marR="416670" lvl="1" indent="-342900">
              <a:buFont typeface="Arial" panose="020B0604020202020204" pitchFamily="34" charset="0"/>
              <a:buChar char="•"/>
            </a:pPr>
            <a:r>
              <a:rPr lang="en-US" sz="2400" spc="0" dirty="0">
                <a:solidFill>
                  <a:srgbClr val="FFFFFF"/>
                </a:solidFill>
                <a:latin typeface="Calibri" panose="020F0502020204030204" pitchFamily="34" charset="0"/>
                <a:cs typeface="Calibri" panose="020F0502020204030204" pitchFamily="34" charset="0"/>
              </a:rPr>
              <a:t>C</a:t>
            </a:r>
            <a:r>
              <a:rPr sz="2400" spc="0" dirty="0">
                <a:solidFill>
                  <a:srgbClr val="FFFFFF"/>
                </a:solidFill>
                <a:latin typeface="Calibri" panose="020F0502020204030204" pitchFamily="34" charset="0"/>
                <a:cs typeface="Calibri" panose="020F0502020204030204" pitchFamily="34" charset="0"/>
              </a:rPr>
              <a:t>omme</a:t>
            </a:r>
            <a:r>
              <a:rPr sz="2400" spc="-34" dirty="0">
                <a:solidFill>
                  <a:srgbClr val="FFFFFF"/>
                </a:solidFill>
                <a:latin typeface="Calibri" panose="020F0502020204030204" pitchFamily="34" charset="0"/>
                <a:cs typeface="Calibri" panose="020F0502020204030204" pitchFamily="34" charset="0"/>
              </a:rPr>
              <a:t>r</a:t>
            </a:r>
            <a:r>
              <a:rPr sz="2400" spc="0" dirty="0">
                <a:solidFill>
                  <a:srgbClr val="FFFFFF"/>
                </a:solidFill>
                <a:latin typeface="Calibri" panose="020F0502020204030204" pitchFamily="34" charset="0"/>
                <a:cs typeface="Calibri" panose="020F0502020204030204" pitchFamily="34" charset="0"/>
              </a:rPr>
              <a:t>cial n</a:t>
            </a:r>
            <a:r>
              <a:rPr sz="2400" spc="-19" dirty="0">
                <a:solidFill>
                  <a:srgbClr val="FFFFFF"/>
                </a:solidFill>
                <a:latin typeface="Calibri" panose="020F0502020204030204" pitchFamily="34" charset="0"/>
                <a:cs typeface="Calibri" panose="020F0502020204030204" pitchFamily="34" charset="0"/>
              </a:rPr>
              <a:t>a</a:t>
            </a:r>
            <a:r>
              <a:rPr sz="2400" spc="0" dirty="0">
                <a:solidFill>
                  <a:srgbClr val="FFFFFF"/>
                </a:solidFill>
                <a:latin typeface="Calibri" panose="020F0502020204030204" pitchFamily="34" charset="0"/>
                <a:cs typeface="Calibri" panose="020F0502020204030204" pitchFamily="34" charset="0"/>
              </a:rPr>
              <a:t>tu</a:t>
            </a:r>
            <a:r>
              <a:rPr sz="2400" spc="-29" dirty="0">
                <a:solidFill>
                  <a:srgbClr val="FFFFFF"/>
                </a:solidFill>
                <a:latin typeface="Calibri" panose="020F0502020204030204" pitchFamily="34" charset="0"/>
                <a:cs typeface="Calibri" panose="020F0502020204030204" pitchFamily="34" charset="0"/>
              </a:rPr>
              <a:t>r</a:t>
            </a:r>
            <a:r>
              <a:rPr sz="2400" spc="0" dirty="0">
                <a:solidFill>
                  <a:srgbClr val="FFFFFF"/>
                </a:solidFill>
                <a:latin typeface="Calibri" panose="020F0502020204030204" pitchFamily="34" charset="0"/>
                <a:cs typeface="Calibri" panose="020F0502020204030204" pitchFamily="34" charset="0"/>
              </a:rPr>
              <a:t>e or is </a:t>
            </a:r>
            <a:r>
              <a:rPr sz="2400" spc="-50" dirty="0">
                <a:solidFill>
                  <a:srgbClr val="FFFFFF"/>
                </a:solidFill>
                <a:latin typeface="Calibri" panose="020F0502020204030204" pitchFamily="34" charset="0"/>
                <a:cs typeface="Calibri" panose="020F0502020204030204" pitchFamily="34" charset="0"/>
              </a:rPr>
              <a:t>f</a:t>
            </a:r>
            <a:r>
              <a:rPr sz="2400" spc="0" dirty="0">
                <a:solidFill>
                  <a:srgbClr val="FFFFFF"/>
                </a:solidFill>
                <a:latin typeface="Calibri" panose="020F0502020204030204" pitchFamily="34" charset="0"/>
                <a:cs typeface="Calibri" panose="020F0502020204030204" pitchFamily="34" charset="0"/>
              </a:rPr>
              <a:t>or non-p</a:t>
            </a:r>
            <a:r>
              <a:rPr sz="2400" spc="-39" dirty="0">
                <a:solidFill>
                  <a:srgbClr val="FFFFFF"/>
                </a:solidFill>
                <a:latin typeface="Calibri" panose="020F0502020204030204" pitchFamily="34" charset="0"/>
                <a:cs typeface="Calibri" panose="020F0502020204030204" pitchFamily="34" charset="0"/>
              </a:rPr>
              <a:t>r</a:t>
            </a:r>
            <a:r>
              <a:rPr sz="2400" spc="0" dirty="0">
                <a:solidFill>
                  <a:srgbClr val="FFFFFF"/>
                </a:solidFill>
                <a:latin typeface="Calibri" panose="020F0502020204030204" pitchFamily="34" charset="0"/>
                <a:cs typeface="Calibri" panose="020F0502020204030204" pitchFamily="34" charset="0"/>
              </a:rPr>
              <a:t>ofit edu</a:t>
            </a:r>
            <a:r>
              <a:rPr sz="2400" spc="-19" dirty="0">
                <a:solidFill>
                  <a:srgbClr val="FFFFFF"/>
                </a:solidFill>
                <a:latin typeface="Calibri" panose="020F0502020204030204" pitchFamily="34" charset="0"/>
                <a:cs typeface="Calibri" panose="020F0502020204030204" pitchFamily="34" charset="0"/>
              </a:rPr>
              <a:t>ca</a:t>
            </a:r>
            <a:r>
              <a:rPr sz="2400" spc="0" dirty="0">
                <a:solidFill>
                  <a:srgbClr val="FFFFFF"/>
                </a:solidFill>
                <a:latin typeface="Calibri" panose="020F0502020204030204" pitchFamily="34" charset="0"/>
                <a:cs typeface="Calibri" panose="020F0502020204030204" pitchFamily="34" charset="0"/>
              </a:rPr>
              <a:t>tional purposes</a:t>
            </a:r>
            <a:r>
              <a:rPr lang="en-US" sz="2400" spc="0" dirty="0">
                <a:solidFill>
                  <a:srgbClr val="FFFFFF"/>
                </a:solidFill>
                <a:latin typeface="Calibri" panose="020F0502020204030204" pitchFamily="34" charset="0"/>
                <a:cs typeface="Calibri" panose="020F0502020204030204" pitchFamily="34" charset="0"/>
              </a:rPr>
              <a:t>?</a:t>
            </a:r>
            <a:r>
              <a:rPr sz="2400" spc="0" dirty="0">
                <a:solidFill>
                  <a:srgbClr val="FFFFFF"/>
                </a:solidFill>
                <a:latin typeface="Calibri" panose="020F0502020204030204" pitchFamily="34" charset="0"/>
                <a:cs typeface="Calibri" panose="020F0502020204030204" pitchFamily="34" charset="0"/>
              </a:rPr>
              <a:t> </a:t>
            </a:r>
            <a:endParaRPr lang="en-US" sz="2400" spc="0" dirty="0">
              <a:solidFill>
                <a:srgbClr val="FFFFFF"/>
              </a:solidFill>
              <a:latin typeface="Calibri" panose="020F0502020204030204" pitchFamily="34" charset="0"/>
              <a:cs typeface="Calibri" panose="020F0502020204030204" pitchFamily="34" charset="0"/>
            </a:endParaRPr>
          </a:p>
          <a:p>
            <a:pPr marL="931515" marR="416670" lvl="1" indent="-342900">
              <a:buFont typeface="Arial" panose="020B0604020202020204" pitchFamily="34" charset="0"/>
              <a:buChar char="•"/>
            </a:pPr>
            <a:r>
              <a:rPr lang="en-US" sz="2400" spc="0" dirty="0">
                <a:solidFill>
                  <a:srgbClr val="FFFFFF"/>
                </a:solidFill>
                <a:latin typeface="Calibri" panose="020F0502020204030204" pitchFamily="34" charset="0"/>
                <a:cs typeface="Calibri" panose="020F0502020204030204" pitchFamily="34" charset="0"/>
              </a:rPr>
              <a:t>I</a:t>
            </a:r>
            <a:r>
              <a:rPr sz="2400" spc="0" dirty="0">
                <a:solidFill>
                  <a:srgbClr val="FFFFFF"/>
                </a:solidFill>
                <a:latin typeface="Calibri" panose="020F0502020204030204" pitchFamily="34" charset="0"/>
                <a:cs typeface="Calibri" panose="020F0502020204030204" pitchFamily="34" charset="0"/>
              </a:rPr>
              <a:t>s it t</a:t>
            </a:r>
            <a:r>
              <a:rPr sz="2400" spc="-50" dirty="0">
                <a:solidFill>
                  <a:srgbClr val="FFFFFF"/>
                </a:solidFill>
                <a:latin typeface="Calibri" panose="020F0502020204030204" pitchFamily="34" charset="0"/>
                <a:cs typeface="Calibri" panose="020F0502020204030204" pitchFamily="34" charset="0"/>
              </a:rPr>
              <a:t>r</a:t>
            </a:r>
            <a:r>
              <a:rPr sz="2400" spc="0" dirty="0">
                <a:solidFill>
                  <a:srgbClr val="FFFFFF"/>
                </a:solidFill>
                <a:latin typeface="Calibri" panose="020F0502020204030204" pitchFamily="34" charset="0"/>
                <a:cs typeface="Calibri" panose="020F0502020204030204" pitchFamily="34" charset="0"/>
              </a:rPr>
              <a:t>an</a:t>
            </a:r>
            <a:r>
              <a:rPr sz="2400" spc="-19" dirty="0">
                <a:solidFill>
                  <a:srgbClr val="FFFFFF"/>
                </a:solidFill>
                <a:latin typeface="Calibri" panose="020F0502020204030204" pitchFamily="34" charset="0"/>
                <a:cs typeface="Calibri" panose="020F0502020204030204" pitchFamily="34" charset="0"/>
              </a:rPr>
              <a:t>s</a:t>
            </a:r>
            <a:r>
              <a:rPr sz="2400" spc="-50" dirty="0">
                <a:solidFill>
                  <a:srgbClr val="FFFFFF"/>
                </a:solidFill>
                <a:latin typeface="Calibri" panose="020F0502020204030204" pitchFamily="34" charset="0"/>
                <a:cs typeface="Calibri" panose="020F0502020204030204" pitchFamily="34" charset="0"/>
              </a:rPr>
              <a:t>f</a:t>
            </a:r>
            <a:r>
              <a:rPr sz="2400" spc="0" dirty="0">
                <a:solidFill>
                  <a:srgbClr val="FFFFFF"/>
                </a:solidFill>
                <a:latin typeface="Calibri" panose="020F0502020204030204" pitchFamily="34" charset="0"/>
                <a:cs typeface="Calibri" panose="020F0502020204030204" pitchFamily="34" charset="0"/>
              </a:rPr>
              <a:t>orm</a:t>
            </a:r>
            <a:r>
              <a:rPr sz="2400" spc="-19" dirty="0">
                <a:solidFill>
                  <a:srgbClr val="FFFFFF"/>
                </a:solidFill>
                <a:latin typeface="Calibri" panose="020F0502020204030204" pitchFamily="34" charset="0"/>
                <a:cs typeface="Calibri" panose="020F0502020204030204" pitchFamily="34" charset="0"/>
              </a:rPr>
              <a:t>a</a:t>
            </a:r>
            <a:r>
              <a:rPr sz="2400" spc="0" dirty="0">
                <a:solidFill>
                  <a:srgbClr val="FFFFFF"/>
                </a:solidFill>
                <a:latin typeface="Calibri" panose="020F0502020204030204" pitchFamily="34" charset="0"/>
                <a:cs typeface="Calibri" panose="020F0502020204030204" pitchFamily="34" charset="0"/>
              </a:rPr>
              <a:t>ti</a:t>
            </a:r>
            <a:r>
              <a:rPr sz="2400" spc="-19" dirty="0">
                <a:solidFill>
                  <a:srgbClr val="FFFFFF"/>
                </a:solidFill>
                <a:latin typeface="Calibri" panose="020F0502020204030204" pitchFamily="34" charset="0"/>
                <a:cs typeface="Calibri" panose="020F0502020204030204" pitchFamily="34" charset="0"/>
              </a:rPr>
              <a:t>v</a:t>
            </a:r>
            <a:r>
              <a:rPr sz="2400" spc="0" dirty="0">
                <a:solidFill>
                  <a:srgbClr val="FFFFFF"/>
                </a:solidFill>
                <a:latin typeface="Calibri" panose="020F0502020204030204" pitchFamily="34" charset="0"/>
                <a:cs typeface="Calibri" panose="020F0502020204030204" pitchFamily="34" charset="0"/>
              </a:rPr>
              <a:t>e?</a:t>
            </a:r>
            <a:endParaRPr sz="2400" dirty="0">
              <a:latin typeface="Calibri" panose="020F0502020204030204" pitchFamily="34" charset="0"/>
              <a:cs typeface="Calibri" panose="020F0502020204030204" pitchFamily="34" charset="0"/>
            </a:endParaRPr>
          </a:p>
          <a:p>
            <a:pPr marL="474315" marR="416670" indent="-342900">
              <a:buFont typeface="Arial" panose="020B0604020202020204" pitchFamily="34" charset="0"/>
              <a:buChar char="•"/>
            </a:pPr>
            <a:r>
              <a:rPr sz="2400" dirty="0">
                <a:solidFill>
                  <a:srgbClr val="FFFFFF"/>
                </a:solidFill>
                <a:latin typeface="Calibri" panose="020F0502020204030204" pitchFamily="34" charset="0"/>
                <a:cs typeface="Calibri" panose="020F0502020204030204" pitchFamily="34" charset="0"/>
              </a:rPr>
              <a:t>The nature of the copyrighted work</a:t>
            </a:r>
            <a:r>
              <a:rPr lang="en-US" sz="2400" dirty="0">
                <a:solidFill>
                  <a:srgbClr val="FFFFFF"/>
                </a:solidFill>
                <a:latin typeface="Calibri" panose="020F0502020204030204" pitchFamily="34" charset="0"/>
                <a:cs typeface="Calibri" panose="020F0502020204030204" pitchFamily="34" charset="0"/>
              </a:rPr>
              <a:t> </a:t>
            </a:r>
          </a:p>
          <a:p>
            <a:pPr marL="931515" marR="416670" lvl="1" indent="-342900">
              <a:buFont typeface="Arial" panose="020B0604020202020204" pitchFamily="34" charset="0"/>
              <a:buChar char="•"/>
            </a:pPr>
            <a:r>
              <a:rPr lang="en-US" sz="2400" dirty="0">
                <a:solidFill>
                  <a:srgbClr val="FFFFFF"/>
                </a:solidFill>
                <a:latin typeface="Calibri" panose="020F0502020204030204" pitchFamily="34" charset="0"/>
                <a:cs typeface="Calibri" panose="020F0502020204030204" pitchFamily="34" charset="0"/>
              </a:rPr>
              <a:t>Factual vs. highly creative or fictional</a:t>
            </a:r>
            <a:endParaRPr sz="2400" dirty="0">
              <a:solidFill>
                <a:srgbClr val="FFFFFF"/>
              </a:solidFill>
              <a:latin typeface="Calibri" panose="020F0502020204030204" pitchFamily="34" charset="0"/>
              <a:cs typeface="Calibri" panose="020F0502020204030204" pitchFamily="34" charset="0"/>
            </a:endParaRPr>
          </a:p>
          <a:p>
            <a:pPr marL="474315" marR="416670" indent="-342900">
              <a:buFont typeface="Arial" panose="020B0604020202020204" pitchFamily="34" charset="0"/>
              <a:buChar char="•"/>
            </a:pPr>
            <a:r>
              <a:rPr sz="2400" dirty="0">
                <a:solidFill>
                  <a:srgbClr val="FFFFFF"/>
                </a:solidFill>
                <a:latin typeface="Calibri" panose="020F0502020204030204" pitchFamily="34" charset="0"/>
                <a:cs typeface="Calibri" panose="020F0502020204030204" pitchFamily="34" charset="0"/>
              </a:rPr>
              <a:t>The amount and substantiality of the portion used in relation to the copyrighted work as a whole</a:t>
            </a:r>
            <a:r>
              <a:rPr lang="en-US" sz="2400" dirty="0">
                <a:solidFill>
                  <a:srgbClr val="FFFFFF"/>
                </a:solidFill>
                <a:latin typeface="Calibri" panose="020F0502020204030204" pitchFamily="34" charset="0"/>
                <a:cs typeface="Calibri" panose="020F0502020204030204" pitchFamily="34" charset="0"/>
              </a:rPr>
              <a:t> </a:t>
            </a:r>
          </a:p>
          <a:p>
            <a:pPr marL="931515" marR="416670" lvl="1" indent="-342900">
              <a:buFont typeface="Arial" panose="020B0604020202020204" pitchFamily="34" charset="0"/>
              <a:buChar char="•"/>
            </a:pPr>
            <a:r>
              <a:rPr lang="en-US" sz="2400" dirty="0">
                <a:solidFill>
                  <a:srgbClr val="FFFFFF"/>
                </a:solidFill>
                <a:latin typeface="Calibri" panose="020F0502020204030204" pitchFamily="34" charset="0"/>
                <a:cs typeface="Calibri" panose="020F0502020204030204" pitchFamily="34" charset="0"/>
              </a:rPr>
              <a:t>Using “heart” of the work, even if small, weighs against fair use</a:t>
            </a:r>
            <a:endParaRPr sz="2400" dirty="0">
              <a:solidFill>
                <a:srgbClr val="FFFFFF"/>
              </a:solidFill>
              <a:latin typeface="Calibri" panose="020F0502020204030204" pitchFamily="34" charset="0"/>
              <a:cs typeface="Calibri" panose="020F0502020204030204" pitchFamily="34" charset="0"/>
            </a:endParaRPr>
          </a:p>
          <a:p>
            <a:pPr marR="416670" indent="-342900">
              <a:buFont typeface="Arial" panose="020B0604020202020204" pitchFamily="34" charset="0"/>
              <a:buChar char="•"/>
            </a:pPr>
            <a:r>
              <a:rPr sz="2400" dirty="0">
                <a:solidFill>
                  <a:srgbClr val="FFFFFF"/>
                </a:solidFill>
                <a:latin typeface="Calibri" panose="020F0502020204030204" pitchFamily="34" charset="0"/>
                <a:cs typeface="Calibri" panose="020F0502020204030204" pitchFamily="34" charset="0"/>
              </a:rPr>
              <a:t>The effect of the use upon the potential market for or value of the copyrighted work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6356350"/>
            <a:ext cx="12192000" cy="501649"/>
          </a:xfrm>
          <a:custGeom>
            <a:avLst/>
            <a:gdLst/>
            <a:ahLst/>
            <a:cxnLst/>
            <a:rect l="l" t="t" r="r" b="b"/>
            <a:pathLst>
              <a:path w="12192000" h="501649">
                <a:moveTo>
                  <a:pt x="12192000" y="0"/>
                </a:moveTo>
                <a:lnTo>
                  <a:pt x="12192000" y="501649"/>
                </a:lnTo>
                <a:lnTo>
                  <a:pt x="0" y="501649"/>
                </a:lnTo>
                <a:lnTo>
                  <a:pt x="0" y="0"/>
                </a:lnTo>
                <a:lnTo>
                  <a:pt x="12192000" y="0"/>
                </a:lnTo>
                <a:close/>
              </a:path>
            </a:pathLst>
          </a:custGeom>
          <a:solidFill>
            <a:srgbClr val="000000">
              <a:alpha val="0"/>
            </a:srgbClr>
          </a:solidFill>
        </p:spPr>
        <p:txBody>
          <a:bodyPr wrap="square" lIns="0" tIns="0" rIns="0" bIns="0" rtlCol="0">
            <a:noAutofit/>
          </a:bodyPr>
          <a:lstStyle/>
          <a:p>
            <a:endParaRPr/>
          </a:p>
        </p:txBody>
      </p:sp>
      <p:sp>
        <p:nvSpPr>
          <p:cNvPr id="11" name="object 11"/>
          <p:cNvSpPr/>
          <p:nvPr/>
        </p:nvSpPr>
        <p:spPr>
          <a:xfrm>
            <a:off x="10135214" y="6538912"/>
            <a:ext cx="1675786" cy="158445"/>
          </a:xfrm>
          <a:custGeom>
            <a:avLst/>
            <a:gdLst/>
            <a:ahLst/>
            <a:cxnLst/>
            <a:rect l="l" t="t" r="r" b="b"/>
            <a:pathLst>
              <a:path w="1675786" h="158445">
                <a:moveTo>
                  <a:pt x="0" y="0"/>
                </a:moveTo>
                <a:lnTo>
                  <a:pt x="1675786" y="0"/>
                </a:lnTo>
                <a:lnTo>
                  <a:pt x="1675786" y="158445"/>
                </a:lnTo>
                <a:lnTo>
                  <a:pt x="0" y="158445"/>
                </a:lnTo>
                <a:lnTo>
                  <a:pt x="0" y="0"/>
                </a:lnTo>
                <a:close/>
              </a:path>
            </a:pathLst>
          </a:custGeom>
          <a:solidFill>
            <a:srgbClr val="000000">
              <a:alpha val="0"/>
            </a:srgbClr>
          </a:solidFill>
        </p:spPr>
        <p:txBody>
          <a:bodyPr wrap="square" lIns="0" tIns="0" rIns="0" bIns="0" rtlCol="0">
            <a:noAutofit/>
          </a:bodyPr>
          <a:lstStyle/>
          <a:p>
            <a:endParaRPr/>
          </a:p>
        </p:txBody>
      </p:sp>
      <p:sp>
        <p:nvSpPr>
          <p:cNvPr id="7" name="object 7"/>
          <p:cNvSpPr/>
          <p:nvPr/>
        </p:nvSpPr>
        <p:spPr>
          <a:xfrm>
            <a:off x="1" y="1359639"/>
            <a:ext cx="7587916" cy="4581526"/>
          </a:xfrm>
          <a:custGeom>
            <a:avLst/>
            <a:gdLst/>
            <a:ahLst/>
            <a:cxnLst/>
            <a:rect l="l" t="t" r="r" b="b"/>
            <a:pathLst>
              <a:path w="7587916" h="4581526">
                <a:moveTo>
                  <a:pt x="0" y="0"/>
                </a:moveTo>
                <a:lnTo>
                  <a:pt x="7587916" y="0"/>
                </a:lnTo>
                <a:lnTo>
                  <a:pt x="7587916" y="4581526"/>
                </a:lnTo>
                <a:lnTo>
                  <a:pt x="0" y="4581526"/>
                </a:lnTo>
                <a:lnTo>
                  <a:pt x="0" y="0"/>
                </a:lnTo>
                <a:close/>
              </a:path>
            </a:pathLst>
          </a:custGeom>
          <a:solidFill>
            <a:srgbClr val="053465"/>
          </a:solidFill>
        </p:spPr>
        <p:txBody>
          <a:bodyPr wrap="square" lIns="0" tIns="0" rIns="0" bIns="0" rtlCol="0">
            <a:noAutofit/>
          </a:bodyPr>
          <a:lstStyle/>
          <a:p>
            <a:endParaRPr/>
          </a:p>
        </p:txBody>
      </p:sp>
      <p:sp>
        <p:nvSpPr>
          <p:cNvPr id="8" name="object 8"/>
          <p:cNvSpPr/>
          <p:nvPr/>
        </p:nvSpPr>
        <p:spPr>
          <a:xfrm>
            <a:off x="645160" y="1470025"/>
            <a:ext cx="6813162" cy="4351338"/>
          </a:xfrm>
          <a:custGeom>
            <a:avLst/>
            <a:gdLst/>
            <a:ahLst/>
            <a:cxnLst/>
            <a:rect l="l" t="t" r="r" b="b"/>
            <a:pathLst>
              <a:path w="6813162" h="4351338">
                <a:moveTo>
                  <a:pt x="0" y="0"/>
                </a:moveTo>
                <a:lnTo>
                  <a:pt x="6813162" y="0"/>
                </a:lnTo>
                <a:lnTo>
                  <a:pt x="6813162" y="4351338"/>
                </a:lnTo>
                <a:lnTo>
                  <a:pt x="0" y="4351338"/>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p:cNvSpPr/>
          <p:nvPr/>
        </p:nvSpPr>
        <p:spPr>
          <a:xfrm>
            <a:off x="7731328" y="1359639"/>
            <a:ext cx="4460672" cy="4581526"/>
          </a:xfrm>
          <a:custGeom>
            <a:avLst/>
            <a:gdLst/>
            <a:ahLst/>
            <a:cxnLst/>
            <a:rect l="l" t="t" r="r" b="b"/>
            <a:pathLst>
              <a:path w="4460672" h="4581526">
                <a:moveTo>
                  <a:pt x="4460671" y="0"/>
                </a:moveTo>
                <a:lnTo>
                  <a:pt x="0" y="0"/>
                </a:lnTo>
                <a:lnTo>
                  <a:pt x="0" y="4581526"/>
                </a:lnTo>
                <a:lnTo>
                  <a:pt x="4460671" y="4581526"/>
                </a:lnTo>
                <a:lnTo>
                  <a:pt x="4460671" y="0"/>
                </a:lnTo>
                <a:close/>
              </a:path>
            </a:pathLst>
          </a:custGeom>
          <a:solidFill>
            <a:srgbClr val="000000">
              <a:alpha val="0"/>
            </a:srgbClr>
          </a:solidFill>
        </p:spPr>
        <p:txBody>
          <a:bodyPr wrap="square" lIns="0" tIns="0" rIns="0" bIns="0" rtlCol="0">
            <a:noAutofit/>
          </a:bodyPr>
          <a:lstStyle/>
          <a:p>
            <a:endParaRPr/>
          </a:p>
        </p:txBody>
      </p:sp>
      <p:sp>
        <p:nvSpPr>
          <p:cNvPr id="6" name="object 6"/>
          <p:cNvSpPr/>
          <p:nvPr/>
        </p:nvSpPr>
        <p:spPr>
          <a:xfrm>
            <a:off x="7731328" y="1359639"/>
            <a:ext cx="4460671" cy="4581526"/>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718184" y="656005"/>
            <a:ext cx="10523855" cy="482600"/>
          </a:xfrm>
          <a:prstGeom prst="rect">
            <a:avLst/>
          </a:prstGeom>
        </p:spPr>
        <p:txBody>
          <a:bodyPr wrap="square" lIns="0" tIns="0" rIns="0" bIns="0" rtlCol="0">
            <a:noAutofit/>
          </a:bodyPr>
          <a:lstStyle/>
          <a:p>
            <a:pPr marL="12700">
              <a:lnSpc>
                <a:spcPts val="3700"/>
              </a:lnSpc>
              <a:tabLst>
                <a:tab pos="10439400" algn="l"/>
              </a:tabLst>
            </a:pPr>
            <a:r>
              <a:rPr sz="3600" b="1" spc="-125" dirty="0">
                <a:solidFill>
                  <a:schemeClr val="accent4">
                    <a:lumMod val="20000"/>
                    <a:lumOff val="80000"/>
                  </a:schemeClr>
                </a:solidFill>
                <a:latin typeface="Calibri"/>
                <a:cs typeface="Calibri"/>
              </a:rPr>
              <a:t>How is AI Trained? </a:t>
            </a:r>
            <a:r>
              <a:rPr sz="3600" b="1" spc="0" dirty="0">
                <a:solidFill>
                  <a:srgbClr val="005596"/>
                </a:solidFill>
                <a:latin typeface="Calibri"/>
                <a:cs typeface="Calibri"/>
              </a:rPr>
              <a:t>	</a:t>
            </a:r>
            <a:endParaRPr sz="3600" dirty="0">
              <a:latin typeface="Calibri"/>
              <a:cs typeface="Calibri"/>
            </a:endParaRPr>
          </a:p>
        </p:txBody>
      </p:sp>
      <p:sp>
        <p:nvSpPr>
          <p:cNvPr id="2" name="object 2"/>
          <p:cNvSpPr txBox="1"/>
          <p:nvPr/>
        </p:nvSpPr>
        <p:spPr>
          <a:xfrm>
            <a:off x="645160" y="1470025"/>
            <a:ext cx="6813162" cy="4351338"/>
          </a:xfrm>
          <a:prstGeom prst="rect">
            <a:avLst/>
          </a:prstGeom>
        </p:spPr>
        <p:txBody>
          <a:bodyPr wrap="square" lIns="0" tIns="1418" rIns="0" bIns="0" rtlCol="0">
            <a:noAutofit/>
          </a:bodyPr>
          <a:lstStyle/>
          <a:p>
            <a:pPr>
              <a:lnSpc>
                <a:spcPts val="700"/>
              </a:lnSpc>
            </a:pPr>
            <a:endParaRPr sz="700" dirty="0"/>
          </a:p>
          <a:p>
            <a:pPr marL="474315" indent="-342900">
              <a:lnSpc>
                <a:spcPct val="101725"/>
              </a:lnSpc>
              <a:spcBef>
                <a:spcPts val="3000"/>
              </a:spcBef>
              <a:buFont typeface="Arial" panose="020B0604020202020204" pitchFamily="34" charset="0"/>
              <a:buChar char="•"/>
            </a:pPr>
            <a:r>
              <a:rPr sz="2400" spc="-6" dirty="0">
                <a:solidFill>
                  <a:srgbClr val="FFFFFF"/>
                </a:solidFill>
                <a:latin typeface="Calibri"/>
                <a:cs typeface="Calibri"/>
              </a:rPr>
              <a:t>Often content is copied but transformed</a:t>
            </a:r>
            <a:endParaRPr sz="2400" dirty="0">
              <a:latin typeface="Calibri"/>
              <a:cs typeface="Calibri"/>
            </a:endParaRPr>
          </a:p>
          <a:p>
            <a:pPr marL="474315" marR="996251" indent="-342900">
              <a:lnSpc>
                <a:spcPts val="2590"/>
              </a:lnSpc>
              <a:spcBef>
                <a:spcPts val="1049"/>
              </a:spcBef>
              <a:buFont typeface="Arial" panose="020B0604020202020204" pitchFamily="34" charset="0"/>
              <a:buChar char="•"/>
            </a:pPr>
            <a:r>
              <a:rPr sz="2400" spc="-9" dirty="0">
                <a:solidFill>
                  <a:srgbClr val="FFFFFF"/>
                </a:solidFill>
                <a:latin typeface="Calibri"/>
                <a:cs typeface="Calibri"/>
              </a:rPr>
              <a:t>Training data is tokenized (e.g., converted to numerical parameters)</a:t>
            </a:r>
            <a:endParaRPr sz="2400" dirty="0">
              <a:latin typeface="Calibri"/>
              <a:cs typeface="Calibri"/>
            </a:endParaRPr>
          </a:p>
          <a:p>
            <a:pPr marL="474315" marR="382688" indent="-342900">
              <a:lnSpc>
                <a:spcPts val="2590"/>
              </a:lnSpc>
              <a:spcBef>
                <a:spcPts val="1001"/>
              </a:spcBef>
              <a:buFont typeface="Arial" panose="020B0604020202020204" pitchFamily="34" charset="0"/>
              <a:buChar char="•"/>
            </a:pPr>
            <a:r>
              <a:rPr sz="2400" spc="0" dirty="0">
                <a:solidFill>
                  <a:srgbClr val="FFFFFF"/>
                </a:solidFill>
                <a:latin typeface="Calibri"/>
                <a:cs typeface="Calibri"/>
              </a:rPr>
              <a:t>Embeddings i</a:t>
            </a:r>
            <a:r>
              <a:rPr sz="2400" spc="-39" dirty="0">
                <a:solidFill>
                  <a:srgbClr val="FFFFFF"/>
                </a:solidFill>
                <a:latin typeface="Calibri"/>
                <a:cs typeface="Calibri"/>
              </a:rPr>
              <a:t>n</a:t>
            </a:r>
            <a:r>
              <a:rPr sz="2400" spc="-19" dirty="0">
                <a:solidFill>
                  <a:srgbClr val="FFFFFF"/>
                </a:solidFill>
                <a:latin typeface="Calibri"/>
                <a:cs typeface="Calibri"/>
              </a:rPr>
              <a:t>v</a:t>
            </a:r>
            <a:r>
              <a:rPr sz="2400" spc="0" dirty="0">
                <a:solidFill>
                  <a:srgbClr val="FFFFFF"/>
                </a:solidFill>
                <a:latin typeface="Calibri"/>
                <a:cs typeface="Calibri"/>
              </a:rPr>
              <a:t>ol</a:t>
            </a:r>
            <a:r>
              <a:rPr sz="2400" spc="-19" dirty="0">
                <a:solidFill>
                  <a:srgbClr val="FFFFFF"/>
                </a:solidFill>
                <a:latin typeface="Calibri"/>
                <a:cs typeface="Calibri"/>
              </a:rPr>
              <a:t>v</a:t>
            </a:r>
            <a:r>
              <a:rPr sz="2400" spc="0" dirty="0">
                <a:solidFill>
                  <a:srgbClr val="FFFFFF"/>
                </a:solidFill>
                <a:latin typeface="Calibri"/>
                <a:cs typeface="Calibri"/>
              </a:rPr>
              <a:t>e the model learning i</a:t>
            </a:r>
            <a:r>
              <a:rPr sz="2400" spc="-9" dirty="0">
                <a:solidFill>
                  <a:srgbClr val="FFFFFF"/>
                </a:solidFill>
                <a:latin typeface="Calibri"/>
                <a:cs typeface="Calibri"/>
              </a:rPr>
              <a:t>n</a:t>
            </a:r>
            <a:r>
              <a:rPr sz="2400" spc="-50" dirty="0">
                <a:solidFill>
                  <a:srgbClr val="FFFFFF"/>
                </a:solidFill>
                <a:latin typeface="Calibri"/>
                <a:cs typeface="Calibri"/>
              </a:rPr>
              <a:t>f</a:t>
            </a:r>
            <a:r>
              <a:rPr sz="2400" spc="0" dirty="0">
                <a:solidFill>
                  <a:srgbClr val="FFFFFF"/>
                </a:solidFill>
                <a:latin typeface="Calibri"/>
                <a:cs typeface="Calibri"/>
              </a:rPr>
              <a:t>orm</a:t>
            </a:r>
            <a:r>
              <a:rPr sz="2400" spc="-19" dirty="0">
                <a:solidFill>
                  <a:srgbClr val="FFFFFF"/>
                </a:solidFill>
                <a:latin typeface="Calibri"/>
                <a:cs typeface="Calibri"/>
              </a:rPr>
              <a:t>a</a:t>
            </a:r>
            <a:r>
              <a:rPr sz="2400" spc="0" dirty="0">
                <a:solidFill>
                  <a:srgbClr val="FFFFFF"/>
                </a:solidFill>
                <a:latin typeface="Calibri"/>
                <a:cs typeface="Calibri"/>
              </a:rPr>
              <a:t>tion f</a:t>
            </a:r>
            <a:r>
              <a:rPr sz="2400" spc="-39" dirty="0">
                <a:solidFill>
                  <a:srgbClr val="FFFFFF"/>
                </a:solidFill>
                <a:latin typeface="Calibri"/>
                <a:cs typeface="Calibri"/>
              </a:rPr>
              <a:t>r</a:t>
            </a:r>
            <a:r>
              <a:rPr sz="2400" spc="0" dirty="0">
                <a:solidFill>
                  <a:srgbClr val="FFFFFF"/>
                </a:solidFill>
                <a:latin typeface="Calibri"/>
                <a:cs typeface="Calibri"/>
              </a:rPr>
              <a:t>om the d</a:t>
            </a:r>
            <a:r>
              <a:rPr sz="2400" spc="-19" dirty="0">
                <a:solidFill>
                  <a:srgbClr val="FFFFFF"/>
                </a:solidFill>
                <a:latin typeface="Calibri"/>
                <a:cs typeface="Calibri"/>
              </a:rPr>
              <a:t>a</a:t>
            </a:r>
            <a:r>
              <a:rPr sz="2400" spc="-29" dirty="0">
                <a:solidFill>
                  <a:srgbClr val="FFFFFF"/>
                </a:solidFill>
                <a:latin typeface="Calibri"/>
                <a:cs typeface="Calibri"/>
              </a:rPr>
              <a:t>t</a:t>
            </a:r>
            <a:r>
              <a:rPr sz="2400" spc="0" dirty="0">
                <a:solidFill>
                  <a:srgbClr val="FFFFFF"/>
                </a:solidFill>
                <a:latin typeface="Calibri"/>
                <a:cs typeface="Calibri"/>
              </a:rPr>
              <a:t>as</a:t>
            </a:r>
            <a:r>
              <a:rPr sz="2400" spc="-9" dirty="0">
                <a:solidFill>
                  <a:srgbClr val="FFFFFF"/>
                </a:solidFill>
                <a:latin typeface="Calibri"/>
                <a:cs typeface="Calibri"/>
              </a:rPr>
              <a:t>e</a:t>
            </a:r>
            <a:r>
              <a:rPr sz="2400" spc="0" dirty="0">
                <a:solidFill>
                  <a:srgbClr val="FFFFFF"/>
                </a:solidFill>
                <a:latin typeface="Calibri"/>
                <a:cs typeface="Calibri"/>
              </a:rPr>
              <a:t>ts as the t</a:t>
            </a:r>
            <a:r>
              <a:rPr sz="2400" spc="-50" dirty="0">
                <a:solidFill>
                  <a:srgbClr val="FFFFFF"/>
                </a:solidFill>
                <a:latin typeface="Calibri"/>
                <a:cs typeface="Calibri"/>
              </a:rPr>
              <a:t>r</a:t>
            </a:r>
            <a:r>
              <a:rPr sz="2400" spc="0" dirty="0">
                <a:solidFill>
                  <a:srgbClr val="FFFFFF"/>
                </a:solidFill>
                <a:latin typeface="Calibri"/>
                <a:cs typeface="Calibri"/>
              </a:rPr>
              <a:t>aining occu</a:t>
            </a:r>
            <a:r>
              <a:rPr sz="2400" spc="-39" dirty="0">
                <a:solidFill>
                  <a:srgbClr val="FFFFFF"/>
                </a:solidFill>
                <a:latin typeface="Calibri"/>
                <a:cs typeface="Calibri"/>
              </a:rPr>
              <a:t>r</a:t>
            </a:r>
            <a:r>
              <a:rPr sz="2400" spc="0" dirty="0">
                <a:solidFill>
                  <a:srgbClr val="FFFFFF"/>
                </a:solidFill>
                <a:latin typeface="Calibri"/>
                <a:cs typeface="Calibri"/>
              </a:rPr>
              <a:t>s</a:t>
            </a:r>
            <a:endParaRPr lang="en-US" sz="2400" dirty="0">
              <a:solidFill>
                <a:srgbClr val="FFFFFF"/>
              </a:solidFill>
              <a:latin typeface="Calibri"/>
              <a:cs typeface="Calibri"/>
            </a:endParaRPr>
          </a:p>
          <a:p>
            <a:pPr marL="931515" marR="382688" lvl="1" indent="-342900">
              <a:lnSpc>
                <a:spcPts val="2590"/>
              </a:lnSpc>
              <a:spcBef>
                <a:spcPts val="1001"/>
              </a:spcBef>
              <a:buFont typeface="Arial" panose="020B0604020202020204" pitchFamily="34" charset="0"/>
              <a:buChar char="•"/>
            </a:pPr>
            <a:r>
              <a:rPr lang="en-US" sz="2400" spc="0" dirty="0">
                <a:solidFill>
                  <a:srgbClr val="FFFFFF"/>
                </a:solidFill>
                <a:latin typeface="Calibri"/>
                <a:cs typeface="Calibri"/>
              </a:rPr>
              <a:t>A</a:t>
            </a:r>
            <a:r>
              <a:rPr sz="2400" spc="0" dirty="0">
                <a:solidFill>
                  <a:srgbClr val="FFFFFF"/>
                </a:solidFill>
                <a:latin typeface="Calibri"/>
                <a:cs typeface="Calibri"/>
              </a:rPr>
              <a:t> m</a:t>
            </a:r>
            <a:r>
              <a:rPr sz="2400" spc="-19" dirty="0">
                <a:solidFill>
                  <a:srgbClr val="FFFFFF"/>
                </a:solidFill>
                <a:latin typeface="Calibri"/>
                <a:cs typeface="Calibri"/>
              </a:rPr>
              <a:t>a</a:t>
            </a:r>
            <a:r>
              <a:rPr sz="2400" spc="0" dirty="0">
                <a:solidFill>
                  <a:srgbClr val="FFFFFF"/>
                </a:solidFill>
                <a:latin typeface="Calibri"/>
                <a:cs typeface="Calibri"/>
              </a:rPr>
              <a:t>them</a:t>
            </a:r>
            <a:r>
              <a:rPr sz="2400" spc="-19" dirty="0">
                <a:solidFill>
                  <a:srgbClr val="FFFFFF"/>
                </a:solidFill>
                <a:latin typeface="Calibri"/>
                <a:cs typeface="Calibri"/>
              </a:rPr>
              <a:t>a</a:t>
            </a:r>
            <a:r>
              <a:rPr sz="2400" spc="0" dirty="0">
                <a:solidFill>
                  <a:srgbClr val="FFFFFF"/>
                </a:solidFill>
                <a:latin typeface="Calibri"/>
                <a:cs typeface="Calibri"/>
              </a:rPr>
              <a:t>ti</a:t>
            </a:r>
            <a:r>
              <a:rPr sz="2400" spc="-19" dirty="0">
                <a:solidFill>
                  <a:srgbClr val="FFFFFF"/>
                </a:solidFill>
                <a:latin typeface="Calibri"/>
                <a:cs typeface="Calibri"/>
              </a:rPr>
              <a:t>c</a:t>
            </a:r>
            <a:r>
              <a:rPr sz="2400" spc="0" dirty="0">
                <a:solidFill>
                  <a:srgbClr val="FFFFFF"/>
                </a:solidFill>
                <a:latin typeface="Calibri"/>
                <a:cs typeface="Calibri"/>
              </a:rPr>
              <a:t>al </a:t>
            </a:r>
            <a:r>
              <a:rPr sz="2400" spc="-29" dirty="0">
                <a:solidFill>
                  <a:srgbClr val="FFFFFF"/>
                </a:solidFill>
                <a:latin typeface="Calibri"/>
                <a:cs typeface="Calibri"/>
              </a:rPr>
              <a:t>r</a:t>
            </a:r>
            <a:r>
              <a:rPr sz="2400" spc="0" dirty="0">
                <a:solidFill>
                  <a:srgbClr val="FFFFFF"/>
                </a:solidFill>
                <a:latin typeface="Calibri"/>
                <a:cs typeface="Calibri"/>
              </a:rPr>
              <a:t>ep</a:t>
            </a:r>
            <a:r>
              <a:rPr sz="2400" spc="-29" dirty="0">
                <a:solidFill>
                  <a:srgbClr val="FFFFFF"/>
                </a:solidFill>
                <a:latin typeface="Calibri"/>
                <a:cs typeface="Calibri"/>
              </a:rPr>
              <a:t>r</a:t>
            </a:r>
            <a:r>
              <a:rPr sz="2400" spc="0" dirty="0">
                <a:solidFill>
                  <a:srgbClr val="FFFFFF"/>
                </a:solidFill>
                <a:latin typeface="Calibri"/>
                <a:cs typeface="Calibri"/>
              </a:rPr>
              <a:t>ese</a:t>
            </a:r>
            <a:r>
              <a:rPr sz="2400" spc="-19" dirty="0">
                <a:solidFill>
                  <a:srgbClr val="FFFFFF"/>
                </a:solidFill>
                <a:latin typeface="Calibri"/>
                <a:cs typeface="Calibri"/>
              </a:rPr>
              <a:t>n</a:t>
            </a:r>
            <a:r>
              <a:rPr sz="2400" spc="-29" dirty="0">
                <a:solidFill>
                  <a:srgbClr val="FFFFFF"/>
                </a:solidFill>
                <a:latin typeface="Calibri"/>
                <a:cs typeface="Calibri"/>
              </a:rPr>
              <a:t>t</a:t>
            </a:r>
            <a:r>
              <a:rPr sz="2400" spc="-19" dirty="0">
                <a:solidFill>
                  <a:srgbClr val="FFFFFF"/>
                </a:solidFill>
                <a:latin typeface="Calibri"/>
                <a:cs typeface="Calibri"/>
              </a:rPr>
              <a:t>a</a:t>
            </a:r>
            <a:r>
              <a:rPr sz="2400" spc="0" dirty="0">
                <a:solidFill>
                  <a:srgbClr val="FFFFFF"/>
                </a:solidFill>
                <a:latin typeface="Calibri"/>
                <a:cs typeface="Calibri"/>
              </a:rPr>
              <a:t>tion of a s</a:t>
            </a:r>
            <a:r>
              <a:rPr sz="2400" spc="-9" dirty="0">
                <a:solidFill>
                  <a:srgbClr val="FFFFFF"/>
                </a:solidFill>
                <a:latin typeface="Calibri"/>
                <a:cs typeface="Calibri"/>
              </a:rPr>
              <a:t>e</a:t>
            </a:r>
            <a:r>
              <a:rPr sz="2400" spc="0" dirty="0">
                <a:solidFill>
                  <a:srgbClr val="FFFFFF"/>
                </a:solidFill>
                <a:latin typeface="Calibri"/>
                <a:cs typeface="Calibri"/>
              </a:rPr>
              <a:t>t of d</a:t>
            </a:r>
            <a:r>
              <a:rPr sz="2400" spc="-19" dirty="0">
                <a:solidFill>
                  <a:srgbClr val="FFFFFF"/>
                </a:solidFill>
                <a:latin typeface="Calibri"/>
                <a:cs typeface="Calibri"/>
              </a:rPr>
              <a:t>a</a:t>
            </a:r>
            <a:r>
              <a:rPr sz="2400" spc="-29" dirty="0">
                <a:solidFill>
                  <a:srgbClr val="FFFFFF"/>
                </a:solidFill>
                <a:latin typeface="Calibri"/>
                <a:cs typeface="Calibri"/>
              </a:rPr>
              <a:t>t</a:t>
            </a:r>
            <a:r>
              <a:rPr sz="2400" spc="0" dirty="0">
                <a:solidFill>
                  <a:srgbClr val="FFFFFF"/>
                </a:solidFill>
                <a:latin typeface="Calibri"/>
                <a:cs typeface="Calibri"/>
              </a:rPr>
              <a:t>a th</a:t>
            </a:r>
            <a:r>
              <a:rPr sz="2400" spc="-19" dirty="0">
                <a:solidFill>
                  <a:srgbClr val="FFFFFF"/>
                </a:solidFill>
                <a:latin typeface="Calibri"/>
                <a:cs typeface="Calibri"/>
              </a:rPr>
              <a:t>a</a:t>
            </a:r>
            <a:r>
              <a:rPr sz="2400" spc="0" dirty="0">
                <a:solidFill>
                  <a:srgbClr val="FFFFFF"/>
                </a:solidFill>
                <a:latin typeface="Calibri"/>
                <a:cs typeface="Calibri"/>
              </a:rPr>
              <a:t>t </a:t>
            </a:r>
            <a:r>
              <a:rPr sz="2400" spc="-19" dirty="0">
                <a:solidFill>
                  <a:srgbClr val="FFFFFF"/>
                </a:solidFill>
                <a:latin typeface="Calibri"/>
                <a:cs typeface="Calibri"/>
              </a:rPr>
              <a:t>c</a:t>
            </a:r>
            <a:r>
              <a:rPr sz="2400" spc="0" dirty="0">
                <a:solidFill>
                  <a:srgbClr val="FFFFFF"/>
                </a:solidFill>
                <a:latin typeface="Calibri"/>
                <a:cs typeface="Calibri"/>
              </a:rPr>
              <a:t>a</a:t>
            </a:r>
            <a:r>
              <a:rPr sz="2400" spc="-9" dirty="0">
                <a:solidFill>
                  <a:srgbClr val="FFFFFF"/>
                </a:solidFill>
                <a:latin typeface="Calibri"/>
                <a:cs typeface="Calibri"/>
              </a:rPr>
              <a:t>p</a:t>
            </a:r>
            <a:r>
              <a:rPr sz="2400" spc="0" dirty="0">
                <a:solidFill>
                  <a:srgbClr val="FFFFFF"/>
                </a:solidFill>
                <a:latin typeface="Calibri"/>
                <a:cs typeface="Calibri"/>
              </a:rPr>
              <a:t>tu</a:t>
            </a:r>
            <a:r>
              <a:rPr sz="2400" spc="-29" dirty="0">
                <a:solidFill>
                  <a:srgbClr val="FFFFFF"/>
                </a:solidFill>
                <a:latin typeface="Calibri"/>
                <a:cs typeface="Calibri"/>
              </a:rPr>
              <a:t>r</a:t>
            </a:r>
            <a:r>
              <a:rPr sz="2400" spc="0" dirty="0">
                <a:solidFill>
                  <a:srgbClr val="FFFFFF"/>
                </a:solidFill>
                <a:latin typeface="Calibri"/>
                <a:cs typeface="Calibri"/>
              </a:rPr>
              <a:t>es  underlying </a:t>
            </a:r>
            <a:r>
              <a:rPr sz="2400" spc="-29" dirty="0">
                <a:solidFill>
                  <a:srgbClr val="FFFFFF"/>
                </a:solidFill>
                <a:latin typeface="Calibri"/>
                <a:cs typeface="Calibri"/>
              </a:rPr>
              <a:t>r</a:t>
            </a:r>
            <a:r>
              <a:rPr sz="2400" spc="0" dirty="0">
                <a:solidFill>
                  <a:srgbClr val="FFFFFF"/>
                </a:solidFill>
                <a:latin typeface="Calibri"/>
                <a:cs typeface="Calibri"/>
              </a:rPr>
              <a:t>el</a:t>
            </a:r>
            <a:r>
              <a:rPr sz="2400" spc="-19" dirty="0">
                <a:solidFill>
                  <a:srgbClr val="FFFFFF"/>
                </a:solidFill>
                <a:latin typeface="Calibri"/>
                <a:cs typeface="Calibri"/>
              </a:rPr>
              <a:t>a</a:t>
            </a:r>
            <a:r>
              <a:rPr sz="2400" spc="0" dirty="0">
                <a:solidFill>
                  <a:srgbClr val="FFFFFF"/>
                </a:solidFill>
                <a:latin typeface="Calibri"/>
                <a:cs typeface="Calibri"/>
              </a:rPr>
              <a:t>tionshi</a:t>
            </a:r>
            <a:r>
              <a:rPr sz="2400" spc="-9" dirty="0">
                <a:solidFill>
                  <a:srgbClr val="FFFFFF"/>
                </a:solidFill>
                <a:latin typeface="Calibri"/>
                <a:cs typeface="Calibri"/>
              </a:rPr>
              <a:t>p</a:t>
            </a:r>
            <a:r>
              <a:rPr sz="2400" spc="0" dirty="0">
                <a:solidFill>
                  <a:srgbClr val="FFFFFF"/>
                </a:solidFill>
                <a:latin typeface="Calibri"/>
                <a:cs typeface="Calibri"/>
              </a:rPr>
              <a:t>s and p</a:t>
            </a:r>
            <a:r>
              <a:rPr sz="2400" spc="-19" dirty="0">
                <a:solidFill>
                  <a:srgbClr val="FFFFFF"/>
                </a:solidFill>
                <a:latin typeface="Calibri"/>
                <a:cs typeface="Calibri"/>
              </a:rPr>
              <a:t>a</a:t>
            </a:r>
            <a:r>
              <a:rPr sz="2400" spc="-34" dirty="0">
                <a:solidFill>
                  <a:srgbClr val="FFFFFF"/>
                </a:solidFill>
                <a:latin typeface="Calibri"/>
                <a:cs typeface="Calibri"/>
              </a:rPr>
              <a:t>t</a:t>
            </a:r>
            <a:r>
              <a:rPr sz="2400" spc="-25" dirty="0">
                <a:solidFill>
                  <a:srgbClr val="FFFFFF"/>
                </a:solidFill>
                <a:latin typeface="Calibri"/>
                <a:cs typeface="Calibri"/>
              </a:rPr>
              <a:t>t</a:t>
            </a:r>
            <a:r>
              <a:rPr sz="2400" spc="0" dirty="0">
                <a:solidFill>
                  <a:srgbClr val="FFFFFF"/>
                </a:solidFill>
                <a:latin typeface="Calibri"/>
                <a:cs typeface="Calibri"/>
              </a:rPr>
              <a:t>erns in the d</a:t>
            </a:r>
            <a:r>
              <a:rPr sz="2400" spc="-19" dirty="0">
                <a:solidFill>
                  <a:srgbClr val="FFFFFF"/>
                </a:solidFill>
                <a:latin typeface="Calibri"/>
                <a:cs typeface="Calibri"/>
              </a:rPr>
              <a:t>a</a:t>
            </a:r>
            <a:r>
              <a:rPr sz="2400" spc="-29" dirty="0">
                <a:solidFill>
                  <a:srgbClr val="FFFFFF"/>
                </a:solidFill>
                <a:latin typeface="Calibri"/>
                <a:cs typeface="Calibri"/>
              </a:rPr>
              <a:t>t</a:t>
            </a:r>
            <a:r>
              <a:rPr sz="2400" spc="0" dirty="0">
                <a:solidFill>
                  <a:srgbClr val="FFFFFF"/>
                </a:solidFill>
                <a:latin typeface="Calibri"/>
                <a:cs typeface="Calibri"/>
              </a:rPr>
              <a:t>a</a:t>
            </a:r>
            <a:endParaRPr sz="2400" dirty="0">
              <a:latin typeface="Calibri"/>
              <a:cs typeface="Calibri"/>
            </a:endParaRPr>
          </a:p>
          <a:p>
            <a:pPr marL="474315" indent="-342900">
              <a:lnSpc>
                <a:spcPct val="101725"/>
              </a:lnSpc>
              <a:spcBef>
                <a:spcPts val="614"/>
              </a:spcBef>
              <a:buFont typeface="Arial" panose="020B0604020202020204" pitchFamily="34" charset="0"/>
              <a:buChar char="•"/>
            </a:pPr>
            <a:r>
              <a:rPr sz="2400" spc="-3" dirty="0">
                <a:solidFill>
                  <a:srgbClr val="FFFFFF"/>
                </a:solidFill>
                <a:latin typeface="Calibri"/>
                <a:cs typeface="Calibri"/>
              </a:rPr>
              <a:t>Model may not include a copy of the content</a:t>
            </a:r>
            <a:endParaRPr sz="2400" dirty="0">
              <a:latin typeface="Calibri"/>
              <a:cs typeface="Calibri"/>
            </a:endParaRPr>
          </a:p>
        </p:txBody>
      </p:sp>
    </p:spTree>
  </p:cSld>
  <p:clrMapOvr>
    <a:masterClrMapping/>
  </p:clrMapOvr>
</p:sld>
</file>

<file path=ppt/theme/theme1.xml><?xml version="1.0" encoding="utf-8"?>
<a:theme xmlns:a="http://schemas.openxmlformats.org/drawingml/2006/main" name="Modern Blue Presentation Templat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Modern Blue Presentation Template</Template>
  <TotalTime>3037</TotalTime>
  <Words>2496</Words>
  <Application>Microsoft Office PowerPoint</Application>
  <PresentationFormat>Widescreen</PresentationFormat>
  <Paragraphs>223</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Arial</vt:lpstr>
      <vt:lpstr>Calibri</vt:lpstr>
      <vt:lpstr>Palatino Linotype</vt:lpstr>
      <vt:lpstr>Times New Roman</vt:lpstr>
      <vt:lpstr>Trade Gothic LT Pro</vt:lpstr>
      <vt:lpstr>Trebuchet MS</vt:lpstr>
      <vt:lpstr>Modern Blue Presentation Template</vt:lpstr>
      <vt:lpstr>Contemporary Issues In IP Law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michelle</dc:creator>
  <cp:lastModifiedBy>Michelle Gross</cp:lastModifiedBy>
  <cp:revision>5</cp:revision>
  <dcterms:modified xsi:type="dcterms:W3CDTF">2025-10-24T00:11:36Z</dcterms:modified>
</cp:coreProperties>
</file>