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5"/>
  </p:notesMasterIdLst>
  <p:sldIdLst>
    <p:sldId id="256" r:id="rId2"/>
    <p:sldId id="257" r:id="rId3"/>
    <p:sldId id="258" r:id="rId4"/>
    <p:sldId id="262" r:id="rId5"/>
    <p:sldId id="260" r:id="rId6"/>
    <p:sldId id="266" r:id="rId7"/>
    <p:sldId id="267" r:id="rId8"/>
    <p:sldId id="268" r:id="rId9"/>
    <p:sldId id="269" r:id="rId10"/>
    <p:sldId id="270" r:id="rId11"/>
    <p:sldId id="271" r:id="rId12"/>
    <p:sldId id="272" r:id="rId13"/>
    <p:sldId id="273" r:id="rId14"/>
    <p:sldId id="283" r:id="rId15"/>
    <p:sldId id="284" r:id="rId16"/>
    <p:sldId id="285" r:id="rId17"/>
    <p:sldId id="286" r:id="rId18"/>
    <p:sldId id="264" r:id="rId19"/>
    <p:sldId id="288" r:id="rId20"/>
    <p:sldId id="287" r:id="rId21"/>
    <p:sldId id="291" r:id="rId22"/>
    <p:sldId id="292" r:id="rId23"/>
    <p:sldId id="293" r:id="rId24"/>
    <p:sldId id="294" r:id="rId25"/>
    <p:sldId id="274" r:id="rId26"/>
    <p:sldId id="282" r:id="rId27"/>
    <p:sldId id="275" r:id="rId28"/>
    <p:sldId id="276" r:id="rId29"/>
    <p:sldId id="277" r:id="rId30"/>
    <p:sldId id="278" r:id="rId31"/>
    <p:sldId id="295" r:id="rId32"/>
    <p:sldId id="296" r:id="rId33"/>
    <p:sldId id="297" r:id="rId34"/>
    <p:sldId id="298" r:id="rId35"/>
    <p:sldId id="299" r:id="rId36"/>
    <p:sldId id="300" r:id="rId37"/>
    <p:sldId id="301" r:id="rId38"/>
    <p:sldId id="302" r:id="rId39"/>
    <p:sldId id="303" r:id="rId40"/>
    <p:sldId id="304" r:id="rId41"/>
    <p:sldId id="306" r:id="rId42"/>
    <p:sldId id="307" r:id="rId43"/>
    <p:sldId id="308" r:id="rId44"/>
    <p:sldId id="309" r:id="rId45"/>
    <p:sldId id="310" r:id="rId46"/>
    <p:sldId id="311" r:id="rId47"/>
    <p:sldId id="312" r:id="rId48"/>
    <p:sldId id="313" r:id="rId49"/>
    <p:sldId id="314" r:id="rId50"/>
    <p:sldId id="315" r:id="rId51"/>
    <p:sldId id="316" r:id="rId52"/>
    <p:sldId id="318" r:id="rId53"/>
    <p:sldId id="322" r:id="rId5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332" autoAdjust="0"/>
    <p:restoredTop sz="94681" autoAdjust="0"/>
  </p:normalViewPr>
  <p:slideViewPr>
    <p:cSldViewPr snapToGrid="0" snapToObjects="1">
      <p:cViewPr varScale="1">
        <p:scale>
          <a:sx n="201" d="100"/>
          <a:sy n="201" d="100"/>
        </p:scale>
        <p:origin x="2048" y="4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BAA962-AEA5-DA49-AB81-C5D998145496}" type="datetimeFigureOut">
              <a:rPr lang="en-US" smtClean="0"/>
              <a:t>5/22/25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54F6CE-29FA-4444-8170-C9D6F7589EB7}" type="slidenum">
              <a:rPr lang="en-US" smtClean="0"/>
              <a:t>‹#›</a:t>
            </a:fld>
            <a:endParaRPr lang="en-US"/>
          </a:p>
        </p:txBody>
      </p:sp>
    </p:spTree>
    <p:extLst>
      <p:ext uri="{BB962C8B-B14F-4D97-AF65-F5344CB8AC3E}">
        <p14:creationId xmlns:p14="http://schemas.microsoft.com/office/powerpoint/2010/main" val="1784107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Navigating the complexities of U.S. immigration law can be daunting, especially when it comes to understanding the various visa categories and paths to permanent residency. The F-1 and J-1 visas are specifically designed for students and exchange visitors, allowing them to engage in academic and cultural programs in the United States. For professionals, the H-1B visa offers a path for specialty workers with specialized knowledge, while the L-1 visa caters to intracompany transferees, facilitating the transfer of employees within multinational companies. The B-1 visa is often utilized for business visitors who need to engage in professional activities temporarily.</a:t>
            </a:r>
          </a:p>
          <a:p>
            <a:r>
              <a:rPr lang="en-US" sz="1200" b="0" i="0" u="none" strike="noStrike" kern="1200" dirty="0">
                <a:solidFill>
                  <a:schemeClr val="tx1"/>
                </a:solidFill>
                <a:effectLst/>
                <a:latin typeface="+mn-lt"/>
                <a:ea typeface="+mn-ea"/>
                <a:cs typeface="+mn-cs"/>
              </a:rPr>
              <a:t>For those aiming for permanent residency, the Green Card process can involve several pathways. The Extraordinary Ability and Outstanding Researcher categories are tailored for individuals with exceptional skills and contributions in their fields. Similarly, Multinational Managers can apply for residency based on their executive roles across borders. The National Interest Waiver provides an avenue for individuals whose work benefits the U.S. significantly, bypassing the labor certification process. The PERM process, or Labor Certification, is a prerequisite for certain employment-based Green Cards, ensuring that no qualified U.S. workers are displaced. Throughout these processes, applicants may receive Requests for Evidence, requiring them to provide additional documentation to support their petitions. Understanding these options and requirements is crucial for anyone navigating the U.S. immigration system.</a:t>
            </a:r>
          </a:p>
          <a:p>
            <a:endParaRPr lang="en-US" dirty="0"/>
          </a:p>
        </p:txBody>
      </p:sp>
      <p:sp>
        <p:nvSpPr>
          <p:cNvPr id="4" name="Slide Number Placeholder 3"/>
          <p:cNvSpPr>
            <a:spLocks noGrp="1"/>
          </p:cNvSpPr>
          <p:nvPr>
            <p:ph type="sldNum" sz="quarter" idx="5"/>
          </p:nvPr>
        </p:nvSpPr>
        <p:spPr/>
        <p:txBody>
          <a:bodyPr/>
          <a:lstStyle/>
          <a:p>
            <a:fld id="{8F54F6CE-29FA-4444-8170-C9D6F7589EB7}" type="slidenum">
              <a:rPr lang="en-US" smtClean="0"/>
              <a:t>4</a:t>
            </a:fld>
            <a:endParaRPr lang="en-US"/>
          </a:p>
        </p:txBody>
      </p:sp>
    </p:spTree>
    <p:extLst>
      <p:ext uri="{BB962C8B-B14F-4D97-AF65-F5344CB8AC3E}">
        <p14:creationId xmlns:p14="http://schemas.microsoft.com/office/powerpoint/2010/main" val="1026712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34D8DEE8-7A87-4E01-8ADE-4C49CDD43F74}" type="datetime1">
              <a:rPr lang="en-US" smtClean="0"/>
              <a:pPr/>
              <a:t>5/22/25</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pPr algn="r"/>
            <a:fld id="{F7886C9C-DC18-4195-8FD5-A50AA931D419}" type="slidenum">
              <a:rPr lang="en-US" smtClean="0"/>
              <a:pPr algn="r"/>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8F9461-E3EB-40CD-B93F-E5CBBBD8E0BA}" type="datetimeFigureOut">
              <a:rPr lang="en-US" smtClean="0"/>
              <a:pPr/>
              <a:t>5/22/25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EA7543-9AAE-4E9F-B28C-4FCCFD07D4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0578FA3-38AD-400D-A4D2-18E8EF129E5F}" type="datetime1">
              <a:rPr lang="en-US" smtClean="0"/>
              <a:pPr/>
              <a:t>5/22/25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F7886C9C-DC18-4195-8FD5-A50AA931D41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EFF424-F111-43CB-9C75-D52325012943}" type="datetime1">
              <a:rPr lang="en-US" smtClean="0"/>
              <a:pPr/>
              <a:t>5/22/25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886C9C-DC18-4195-8FD5-A50AA931D419}"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74A8BBF0-342D-409A-9C0A-B1B451E92883}" type="datetime1">
              <a:rPr lang="en-US" smtClean="0"/>
              <a:pPr/>
              <a:t>5/22/25</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pPr algn="r"/>
            <a:fld id="{F7886C9C-DC18-4195-8FD5-A50AA931D419}" type="slidenum">
              <a:rPr lang="en-US" smtClean="0"/>
              <a:pPr algn="r"/>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45DA190-4BDC-4D39-B5BB-A14B3E8B1B3D}" type="datetime1">
              <a:rPr lang="en-US" smtClean="0"/>
              <a:pPr/>
              <a:t>5/22/25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886C9C-DC18-4195-8FD5-A50AA931D419}" type="slidenum">
              <a:rPr lang="en-US" smtClean="0"/>
              <a:pPr/>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81D52F2-9B11-4FC0-9217-7D20B3AC9849}" type="datetime1">
              <a:rPr lang="en-US" smtClean="0"/>
              <a:pPr/>
              <a:t>5/22/25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886C9C-DC18-4195-8FD5-A50AA931D419}" type="slidenum">
              <a:rPr lang="en-US" smtClean="0"/>
              <a:pPr/>
              <a:t>‹#›</a:t>
            </a:fld>
            <a:endParaRPr lang="en-US"/>
          </a:p>
        </p:txBody>
      </p:sp>
      <p:sp>
        <p:nvSpPr>
          <p:cNvPr id="10" name="Title 9"/>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CF13737-8506-438E-ABC0-0BE7E06DCCA6}" type="datetime1">
              <a:rPr lang="en-US" smtClean="0"/>
              <a:pPr/>
              <a:t>5/22/25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886C9C-DC18-4195-8FD5-A50AA931D419}" type="slidenum">
              <a:rPr lang="en-US" smtClean="0"/>
              <a:pPr/>
              <a:t>‹#›</a:t>
            </a:fld>
            <a:endParaRPr lang="en-US"/>
          </a:p>
        </p:txBody>
      </p:sp>
      <p:sp>
        <p:nvSpPr>
          <p:cNvPr id="6" name="Title 5"/>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941D58AA-1C84-40C9-BFEE-631CCB17636C}" type="datetime1">
              <a:rPr lang="en-US" smtClean="0"/>
              <a:pPr/>
              <a:t>5/22/25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886C9C-DC18-4195-8FD5-A50AA931D41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36542C1-4E96-413B-B72E-6C4B39D85C9D}" type="datetime1">
              <a:rPr lang="en-US" smtClean="0"/>
              <a:pPr/>
              <a:t>5/22/25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F7886C9C-DC18-4195-8FD5-A50AA931D419}" type="slidenum">
              <a:rPr lang="en-US" smtClean="0"/>
              <a:pPr/>
              <a:t>‹#›</a:t>
            </a:fld>
            <a:endParaRPr lang="en-US" dirty="0"/>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542AA2-D442-471A-9D69-80392E1E581D}" type="datetime1">
              <a:rPr lang="en-US" smtClean="0"/>
              <a:pPr/>
              <a:t>5/22/25</a:t>
            </a:fld>
            <a:endParaRPr lang="en-US" dirty="0"/>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886C9C-DC18-4195-8FD5-A50AA931D419}" type="slidenum">
              <a:rPr lang="en-US" smtClean="0"/>
              <a:pPr/>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EC43563C-D9B3-4432-B336-144C997D6215}" type="datetime1">
              <a:rPr lang="en-US" smtClean="0"/>
              <a:pPr/>
              <a:t>5/22/25</a:t>
            </a:fld>
            <a:endParaRPr lang="en-US" dirty="0"/>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algn="r"/>
            <a:fld id="{F7886C9C-DC18-4195-8FD5-A50AA931D419}" type="slidenum">
              <a:rPr lang="en-US" smtClean="0"/>
              <a:pPr algn="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lnSpcReduction="10000"/>
          </a:bodyPr>
          <a:lstStyle/>
          <a:p>
            <a:r>
              <a:rPr lang="en-US" dirty="0"/>
              <a:t>Mala Bajpai Esq.</a:t>
            </a:r>
          </a:p>
          <a:p>
            <a:endParaRPr lang="en-US" dirty="0"/>
          </a:p>
          <a:p>
            <a:r>
              <a:rPr lang="en-US" dirty="0"/>
              <a:t>Immigration</a:t>
            </a:r>
          </a:p>
          <a:p>
            <a:r>
              <a:rPr lang="en-US" dirty="0"/>
              <a:t>Law Office of Mala Bajpai</a:t>
            </a:r>
          </a:p>
        </p:txBody>
      </p:sp>
      <p:sp>
        <p:nvSpPr>
          <p:cNvPr id="3" name="Title 2"/>
          <p:cNvSpPr>
            <a:spLocks noGrp="1"/>
          </p:cNvSpPr>
          <p:nvPr>
            <p:ph type="title"/>
          </p:nvPr>
        </p:nvSpPr>
        <p:spPr/>
        <p:txBody>
          <a:bodyPr/>
          <a:lstStyle/>
          <a:p>
            <a:r>
              <a:rPr lang="en-US" altLang="en-US" sz="4400" dirty="0"/>
              <a:t>Employment-Based Immigration Matters</a:t>
            </a:r>
            <a:endParaRPr lang="en-US" dirty="0"/>
          </a:p>
        </p:txBody>
      </p:sp>
    </p:spTree>
    <p:extLst>
      <p:ext uri="{BB962C8B-B14F-4D97-AF65-F5344CB8AC3E}">
        <p14:creationId xmlns:p14="http://schemas.microsoft.com/office/powerpoint/2010/main" val="7641335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1D442-91E0-594C-1017-CE100B64F6ED}"/>
              </a:ext>
            </a:extLst>
          </p:cNvPr>
          <p:cNvSpPr>
            <a:spLocks noGrp="1"/>
          </p:cNvSpPr>
          <p:nvPr>
            <p:ph type="title"/>
          </p:nvPr>
        </p:nvSpPr>
        <p:spPr/>
        <p:txBody>
          <a:bodyPr/>
          <a:lstStyle/>
          <a:p>
            <a:r>
              <a:rPr lang="en-US" altLang="en-US" dirty="0"/>
              <a:t>Optional Practical Training</a:t>
            </a:r>
            <a:endParaRPr lang="en-US" dirty="0"/>
          </a:p>
        </p:txBody>
      </p:sp>
      <p:sp>
        <p:nvSpPr>
          <p:cNvPr id="3" name="Content Placeholder 2">
            <a:extLst>
              <a:ext uri="{FF2B5EF4-FFF2-40B4-BE49-F238E27FC236}">
                <a16:creationId xmlns:a16="http://schemas.microsoft.com/office/drawing/2014/main" id="{1DBF53C4-83EF-CCB1-5698-5AD0E9E4129F}"/>
              </a:ext>
            </a:extLst>
          </p:cNvPr>
          <p:cNvSpPr txBox="1">
            <a:spLocks/>
          </p:cNvSpPr>
          <p:nvPr/>
        </p:nvSpPr>
        <p:spPr>
          <a:xfrm>
            <a:off x="685430" y="2286000"/>
            <a:ext cx="7772400" cy="4572000"/>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n-US" altLang="en-US"/>
              <a:t>24-month (STEM) OPT Extension: For students who majored in designated Science, Technology, Engineering, and Math (STEM) degrees approved by DHS. This type of OPT is a 24-month extension of OPT.</a:t>
            </a:r>
          </a:p>
          <a:p>
            <a:r>
              <a:rPr lang="en-US" altLang="en-US"/>
              <a:t>Cap-Gap OPT Extension: For students whose prospective employers filed a qualifying H-1B-cap subject petition.</a:t>
            </a:r>
          </a:p>
          <a:p>
            <a:endParaRPr lang="en-US" altLang="en-US" dirty="0"/>
          </a:p>
        </p:txBody>
      </p:sp>
    </p:spTree>
    <p:extLst>
      <p:ext uri="{BB962C8B-B14F-4D97-AF65-F5344CB8AC3E}">
        <p14:creationId xmlns:p14="http://schemas.microsoft.com/office/powerpoint/2010/main" val="3037835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F2088-7990-F61B-97FE-80CAFB761FE2}"/>
              </a:ext>
            </a:extLst>
          </p:cNvPr>
          <p:cNvSpPr>
            <a:spLocks noGrp="1"/>
          </p:cNvSpPr>
          <p:nvPr>
            <p:ph type="title"/>
          </p:nvPr>
        </p:nvSpPr>
        <p:spPr/>
        <p:txBody>
          <a:bodyPr/>
          <a:lstStyle/>
          <a:p>
            <a:r>
              <a:rPr lang="en-US" altLang="en-US" dirty="0"/>
              <a:t>J-1 Visas</a:t>
            </a:r>
            <a:endParaRPr lang="en-US" dirty="0"/>
          </a:p>
        </p:txBody>
      </p:sp>
      <p:sp>
        <p:nvSpPr>
          <p:cNvPr id="3" name="Content Placeholder 2">
            <a:extLst>
              <a:ext uri="{FF2B5EF4-FFF2-40B4-BE49-F238E27FC236}">
                <a16:creationId xmlns:a16="http://schemas.microsoft.com/office/drawing/2014/main" id="{3D70ADF1-38FD-CD70-84CC-D81E798858CE}"/>
              </a:ext>
            </a:extLst>
          </p:cNvPr>
          <p:cNvSpPr txBox="1">
            <a:spLocks/>
          </p:cNvSpPr>
          <p:nvPr/>
        </p:nvSpPr>
        <p:spPr>
          <a:xfrm>
            <a:off x="593888" y="2003981"/>
            <a:ext cx="7772400" cy="4572000"/>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n-US" altLang="en-US"/>
              <a:t>Students are eligible to apply for J-1 status only if they meet one of the following criteria:</a:t>
            </a:r>
          </a:p>
          <a:p>
            <a:endParaRPr lang="en-US" altLang="en-US"/>
          </a:p>
          <a:p>
            <a:r>
              <a:rPr lang="en-US" altLang="en-US"/>
              <a:t>They are financed by either the U.S. government, or home country government or an international organization</a:t>
            </a:r>
          </a:p>
          <a:p>
            <a:r>
              <a:rPr lang="en-US" altLang="en-US"/>
              <a:t>The program is carried out under a written agreement between the U.S. government, foreign government, foreign educational institution or state/local government</a:t>
            </a:r>
          </a:p>
          <a:p>
            <a:r>
              <a:rPr lang="en-US" altLang="en-US"/>
              <a:t>Exchange visitor is supported substantially by funding from sources other than personal or family funds</a:t>
            </a:r>
            <a:endParaRPr lang="en-US" altLang="en-US" dirty="0"/>
          </a:p>
        </p:txBody>
      </p:sp>
    </p:spTree>
    <p:extLst>
      <p:ext uri="{BB962C8B-B14F-4D97-AF65-F5344CB8AC3E}">
        <p14:creationId xmlns:p14="http://schemas.microsoft.com/office/powerpoint/2010/main" val="3034083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3B156-0BE4-CEF2-2315-7766A924BCE1}"/>
              </a:ext>
            </a:extLst>
          </p:cNvPr>
          <p:cNvSpPr>
            <a:spLocks noGrp="1"/>
          </p:cNvSpPr>
          <p:nvPr>
            <p:ph type="title"/>
          </p:nvPr>
        </p:nvSpPr>
        <p:spPr/>
        <p:txBody>
          <a:bodyPr/>
          <a:lstStyle/>
          <a:p>
            <a:r>
              <a:rPr lang="en-US" altLang="en-US" dirty="0"/>
              <a:t>J-1: Home Residency Requirement</a:t>
            </a:r>
            <a:endParaRPr lang="en-US" dirty="0"/>
          </a:p>
        </p:txBody>
      </p:sp>
      <p:sp>
        <p:nvSpPr>
          <p:cNvPr id="5" name="Content Placeholder 2">
            <a:extLst>
              <a:ext uri="{FF2B5EF4-FFF2-40B4-BE49-F238E27FC236}">
                <a16:creationId xmlns:a16="http://schemas.microsoft.com/office/drawing/2014/main" id="{5E05B319-FAA7-1EE8-028D-FA06D067C8FF}"/>
              </a:ext>
            </a:extLst>
          </p:cNvPr>
          <p:cNvSpPr txBox="1">
            <a:spLocks/>
          </p:cNvSpPr>
          <p:nvPr/>
        </p:nvSpPr>
        <p:spPr>
          <a:xfrm>
            <a:off x="791852" y="2069969"/>
            <a:ext cx="7772400" cy="4572000"/>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n-US" altLang="en-US" dirty="0"/>
              <a:t>Certain J-1 exchange visitors are required to spend two years in their home country at the end of their J-1 program. </a:t>
            </a:r>
          </a:p>
          <a:p>
            <a:r>
              <a:rPr lang="en-US" altLang="en-US" dirty="0"/>
              <a:t>J-1 exchange visitors subject to this requirement cannot apply for H, L, or immigrant status unless they either return to their country of nationality for two years or obtain a waiver of the requirement.</a:t>
            </a:r>
          </a:p>
        </p:txBody>
      </p:sp>
    </p:spTree>
    <p:extLst>
      <p:ext uri="{BB962C8B-B14F-4D97-AF65-F5344CB8AC3E}">
        <p14:creationId xmlns:p14="http://schemas.microsoft.com/office/powerpoint/2010/main" val="1653140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2775B-8BE2-52CD-11D0-B257D2569C3D}"/>
              </a:ext>
            </a:extLst>
          </p:cNvPr>
          <p:cNvSpPr>
            <a:spLocks noGrp="1"/>
          </p:cNvSpPr>
          <p:nvPr>
            <p:ph type="title"/>
          </p:nvPr>
        </p:nvSpPr>
        <p:spPr/>
        <p:txBody>
          <a:bodyPr/>
          <a:lstStyle/>
          <a:p>
            <a:r>
              <a:rPr lang="en-US" altLang="en-US" dirty="0"/>
              <a:t>2-Year Requirement Waivers</a:t>
            </a:r>
            <a:endParaRPr lang="en-US" dirty="0"/>
          </a:p>
        </p:txBody>
      </p:sp>
      <p:sp>
        <p:nvSpPr>
          <p:cNvPr id="3" name="Content Placeholder 2">
            <a:extLst>
              <a:ext uri="{FF2B5EF4-FFF2-40B4-BE49-F238E27FC236}">
                <a16:creationId xmlns:a16="http://schemas.microsoft.com/office/drawing/2014/main" id="{845CD6CE-41F7-6201-6B30-D73BB3456130}"/>
              </a:ext>
            </a:extLst>
          </p:cNvPr>
          <p:cNvSpPr txBox="1">
            <a:spLocks/>
          </p:cNvSpPr>
          <p:nvPr/>
        </p:nvSpPr>
        <p:spPr>
          <a:xfrm>
            <a:off x="772998" y="1930153"/>
            <a:ext cx="7772400" cy="4572000"/>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n-US" altLang="en-US" dirty="0"/>
              <a:t>Statement of "No Objection" from your home country.</a:t>
            </a:r>
          </a:p>
          <a:p>
            <a:r>
              <a:rPr lang="en-US" altLang="en-US" dirty="0"/>
              <a:t>Interested U.S. government agency. </a:t>
            </a:r>
          </a:p>
          <a:p>
            <a:r>
              <a:rPr lang="en-US" altLang="en-US" dirty="0"/>
              <a:t>Persecution. </a:t>
            </a:r>
          </a:p>
          <a:p>
            <a:r>
              <a:rPr lang="en-US" altLang="en-US" dirty="0"/>
              <a:t>Exceptional hardship to a U.S. citizen or permanent resident spouse or child. </a:t>
            </a:r>
          </a:p>
          <a:p>
            <a:r>
              <a:rPr lang="en-US" altLang="en-US" dirty="0"/>
              <a:t>Request by a designated state department of health. </a:t>
            </a:r>
            <a:r>
              <a:rPr lang="en-US" altLang="en-US" i="1" dirty="0"/>
              <a:t>Available only to medical doctors</a:t>
            </a:r>
            <a:r>
              <a:rPr lang="en-US" altLang="en-US" dirty="0"/>
              <a:t>.</a:t>
            </a:r>
          </a:p>
        </p:txBody>
      </p:sp>
    </p:spTree>
    <p:extLst>
      <p:ext uri="{BB962C8B-B14F-4D97-AF65-F5344CB8AC3E}">
        <p14:creationId xmlns:p14="http://schemas.microsoft.com/office/powerpoint/2010/main" val="26855007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15359-93D4-6B0C-FB26-70E5511CC5B1}"/>
              </a:ext>
            </a:extLst>
          </p:cNvPr>
          <p:cNvSpPr>
            <a:spLocks noGrp="1"/>
          </p:cNvSpPr>
          <p:nvPr>
            <p:ph type="title"/>
          </p:nvPr>
        </p:nvSpPr>
        <p:spPr/>
        <p:txBody>
          <a:bodyPr/>
          <a:lstStyle/>
          <a:p>
            <a:r>
              <a:rPr lang="en-US" dirty="0"/>
              <a:t>H-1B Specialty occupations</a:t>
            </a:r>
          </a:p>
        </p:txBody>
      </p:sp>
      <p:sp>
        <p:nvSpPr>
          <p:cNvPr id="4" name="Rectangle 3">
            <a:extLst>
              <a:ext uri="{FF2B5EF4-FFF2-40B4-BE49-F238E27FC236}">
                <a16:creationId xmlns:a16="http://schemas.microsoft.com/office/drawing/2014/main" id="{F013868D-5893-B041-9FF2-37A7DBBA05FE}"/>
              </a:ext>
            </a:extLst>
          </p:cNvPr>
          <p:cNvSpPr txBox="1">
            <a:spLocks/>
          </p:cNvSpPr>
          <p:nvPr/>
        </p:nvSpPr>
        <p:spPr>
          <a:xfrm>
            <a:off x="754145" y="2117104"/>
            <a:ext cx="7772400" cy="4572000"/>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lnSpc>
                <a:spcPct val="90000"/>
              </a:lnSpc>
            </a:pPr>
            <a:r>
              <a:rPr lang="en-US" altLang="en-US" sz="2400"/>
              <a:t>Regulatory Authority: 8 CFR </a:t>
            </a:r>
            <a:r>
              <a:rPr lang="en-US" altLang="en-US" sz="2400">
                <a:cs typeface="Tahoma" panose="020B0604030504040204" pitchFamily="34" charset="0"/>
              </a:rPr>
              <a:t>§214.2(h)</a:t>
            </a:r>
          </a:p>
          <a:p>
            <a:pPr>
              <a:lnSpc>
                <a:spcPct val="90000"/>
              </a:lnSpc>
            </a:pPr>
            <a:r>
              <a:rPr lang="en-US" altLang="en-US" sz="2400">
                <a:cs typeface="Tahoma" panose="020B0604030504040204" pitchFamily="34" charset="0"/>
              </a:rPr>
              <a:t>Jobs which professional workers in a “specialty occupation” is required.</a:t>
            </a:r>
          </a:p>
          <a:p>
            <a:pPr lvl="1">
              <a:lnSpc>
                <a:spcPct val="90000"/>
              </a:lnSpc>
            </a:pPr>
            <a:r>
              <a:rPr lang="en-US" altLang="en-US" sz="2000">
                <a:cs typeface="Tahoma" panose="020B0604030504040204" pitchFamily="34" charset="0"/>
              </a:rPr>
              <a:t>University (bachelors) degree or equivalent</a:t>
            </a:r>
          </a:p>
          <a:p>
            <a:pPr>
              <a:lnSpc>
                <a:spcPct val="90000"/>
              </a:lnSpc>
            </a:pPr>
            <a:r>
              <a:rPr lang="en-US" altLang="en-US" sz="2400">
                <a:cs typeface="Tahoma" panose="020B0604030504040204" pitchFamily="34" charset="0"/>
              </a:rPr>
              <a:t>Beneficiary must have a 4-year college/university degree or equivalent experience in the field.</a:t>
            </a:r>
          </a:p>
          <a:p>
            <a:pPr lvl="1">
              <a:lnSpc>
                <a:spcPct val="90000"/>
              </a:lnSpc>
            </a:pPr>
            <a:r>
              <a:rPr lang="en-US" altLang="en-US" sz="2000">
                <a:cs typeface="Tahoma" panose="020B0604030504040204" pitchFamily="34" charset="0"/>
              </a:rPr>
              <a:t>“3 for 1” rule</a:t>
            </a:r>
          </a:p>
          <a:p>
            <a:pPr lvl="1">
              <a:lnSpc>
                <a:spcPct val="90000"/>
              </a:lnSpc>
            </a:pPr>
            <a:r>
              <a:rPr lang="en-US" altLang="en-US" sz="2000">
                <a:cs typeface="Tahoma" panose="020B0604030504040204" pitchFamily="34" charset="0"/>
              </a:rPr>
              <a:t>Credential Evaluations</a:t>
            </a:r>
          </a:p>
          <a:p>
            <a:pPr>
              <a:lnSpc>
                <a:spcPct val="90000"/>
              </a:lnSpc>
            </a:pPr>
            <a:r>
              <a:rPr lang="en-US" altLang="en-US" sz="2400">
                <a:cs typeface="Tahoma" panose="020B0604030504040204" pitchFamily="34" charset="0"/>
              </a:rPr>
              <a:t>H-4 Dependents</a:t>
            </a:r>
            <a:endParaRPr lang="en-US" altLang="en-US" sz="2400" dirty="0">
              <a:cs typeface="Tahoma" panose="020B0604030504040204" pitchFamily="34" charset="0"/>
            </a:endParaRPr>
          </a:p>
        </p:txBody>
      </p:sp>
    </p:spTree>
    <p:extLst>
      <p:ext uri="{BB962C8B-B14F-4D97-AF65-F5344CB8AC3E}">
        <p14:creationId xmlns:p14="http://schemas.microsoft.com/office/powerpoint/2010/main" val="710933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B5839-C2DC-15AD-9FD3-7669BBF57246}"/>
              </a:ext>
            </a:extLst>
          </p:cNvPr>
          <p:cNvSpPr>
            <a:spLocks noGrp="1"/>
          </p:cNvSpPr>
          <p:nvPr>
            <p:ph type="title"/>
          </p:nvPr>
        </p:nvSpPr>
        <p:spPr/>
        <p:txBody>
          <a:bodyPr/>
          <a:lstStyle/>
          <a:p>
            <a:r>
              <a:rPr lang="en-US" dirty="0"/>
              <a:t>H-1B Specialty occupations</a:t>
            </a:r>
          </a:p>
        </p:txBody>
      </p:sp>
      <p:sp>
        <p:nvSpPr>
          <p:cNvPr id="3" name="Rectangle 3">
            <a:extLst>
              <a:ext uri="{FF2B5EF4-FFF2-40B4-BE49-F238E27FC236}">
                <a16:creationId xmlns:a16="http://schemas.microsoft.com/office/drawing/2014/main" id="{09E75BE6-838D-9632-8A9F-EC2103D39511}"/>
              </a:ext>
            </a:extLst>
          </p:cNvPr>
          <p:cNvSpPr txBox="1">
            <a:spLocks/>
          </p:cNvSpPr>
          <p:nvPr/>
        </p:nvSpPr>
        <p:spPr>
          <a:xfrm>
            <a:off x="848413" y="2263367"/>
            <a:ext cx="7772400" cy="4572000"/>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lnSpc>
                <a:spcPct val="90000"/>
              </a:lnSpc>
            </a:pPr>
            <a:r>
              <a:rPr lang="en-US" altLang="en-US" sz="2800"/>
              <a:t>Six-year limit per person</a:t>
            </a:r>
          </a:p>
          <a:p>
            <a:pPr>
              <a:lnSpc>
                <a:spcPct val="90000"/>
              </a:lnSpc>
            </a:pPr>
            <a:r>
              <a:rPr lang="en-US" altLang="en-US" sz="2800"/>
              <a:t>Can get extensions beyond six-years if:</a:t>
            </a:r>
          </a:p>
          <a:p>
            <a:pPr lvl="1">
              <a:lnSpc>
                <a:spcPct val="90000"/>
              </a:lnSpc>
            </a:pPr>
            <a:r>
              <a:rPr lang="en-US" altLang="en-US"/>
              <a:t>Candidate has accumulated 365 days in employer-based green card process (1 year extensions), or </a:t>
            </a:r>
          </a:p>
          <a:p>
            <a:pPr lvl="1">
              <a:lnSpc>
                <a:spcPct val="90000"/>
              </a:lnSpc>
            </a:pPr>
            <a:r>
              <a:rPr lang="en-US" altLang="en-US"/>
              <a:t>I-140 Petition (petition for alien worker) has been approved but immigrant quota is oversubscribed (3-year extensions).</a:t>
            </a:r>
          </a:p>
          <a:p>
            <a:pPr>
              <a:lnSpc>
                <a:spcPct val="90000"/>
              </a:lnSpc>
            </a:pPr>
            <a:r>
              <a:rPr lang="en-US" altLang="en-US" sz="2800"/>
              <a:t>Six-year limit is aggregate of all positions on H-1B (with multiple employers).  </a:t>
            </a:r>
          </a:p>
          <a:p>
            <a:pPr lvl="1">
              <a:lnSpc>
                <a:spcPct val="90000"/>
              </a:lnSpc>
            </a:pPr>
            <a:r>
              <a:rPr lang="en-US" altLang="en-US"/>
              <a:t>Remember: Portability</a:t>
            </a:r>
            <a:endParaRPr lang="en-US" altLang="en-US" dirty="0"/>
          </a:p>
        </p:txBody>
      </p:sp>
    </p:spTree>
    <p:extLst>
      <p:ext uri="{BB962C8B-B14F-4D97-AF65-F5344CB8AC3E}">
        <p14:creationId xmlns:p14="http://schemas.microsoft.com/office/powerpoint/2010/main" val="24292233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E2E16-DE34-70EB-0F6E-651B1FC6DE91}"/>
              </a:ext>
            </a:extLst>
          </p:cNvPr>
          <p:cNvSpPr>
            <a:spLocks noGrp="1"/>
          </p:cNvSpPr>
          <p:nvPr>
            <p:ph type="title"/>
          </p:nvPr>
        </p:nvSpPr>
        <p:spPr/>
        <p:txBody>
          <a:bodyPr/>
          <a:lstStyle/>
          <a:p>
            <a:r>
              <a:rPr lang="en-US" dirty="0"/>
              <a:t>H-1B Specialty occupations</a:t>
            </a:r>
          </a:p>
        </p:txBody>
      </p:sp>
      <p:sp>
        <p:nvSpPr>
          <p:cNvPr id="3" name="Rectangle 3">
            <a:extLst>
              <a:ext uri="{FF2B5EF4-FFF2-40B4-BE49-F238E27FC236}">
                <a16:creationId xmlns:a16="http://schemas.microsoft.com/office/drawing/2014/main" id="{998FED4A-89E2-865F-E87D-9F5255655180}"/>
              </a:ext>
            </a:extLst>
          </p:cNvPr>
          <p:cNvSpPr txBox="1">
            <a:spLocks/>
          </p:cNvSpPr>
          <p:nvPr/>
        </p:nvSpPr>
        <p:spPr>
          <a:xfrm>
            <a:off x="593888" y="1930153"/>
            <a:ext cx="7772400" cy="4572000"/>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lnSpc>
                <a:spcPct val="80000"/>
              </a:lnSpc>
            </a:pPr>
            <a:r>
              <a:rPr lang="en-US" altLang="en-US" sz="2400"/>
              <a:t>Fiscal year cap of 65,000</a:t>
            </a:r>
          </a:p>
          <a:p>
            <a:pPr lvl="1">
              <a:lnSpc>
                <a:spcPct val="80000"/>
              </a:lnSpc>
            </a:pPr>
            <a:r>
              <a:rPr lang="en-US" altLang="en-US" sz="2000"/>
              <a:t>Applies to all new H-1B petitions, with exceptions for institutions of higher education, not-for-profit organizations affiliated with institutions of higher education, and government research organizations.</a:t>
            </a:r>
          </a:p>
          <a:p>
            <a:pPr>
              <a:lnSpc>
                <a:spcPct val="80000"/>
              </a:lnSpc>
            </a:pPr>
            <a:r>
              <a:rPr lang="en-US" altLang="en-US" sz="2400"/>
              <a:t>20,000 additional visas for graduates of U.S. Master’s (or higher) degree programs</a:t>
            </a:r>
          </a:p>
          <a:p>
            <a:pPr>
              <a:lnSpc>
                <a:spcPct val="80000"/>
              </a:lnSpc>
            </a:pPr>
            <a:r>
              <a:rPr lang="en-US" altLang="en-US" sz="2400"/>
              <a:t>Separate quota allocation for nationals of Chile (1,400) and Singapore (5,400)- H-1B1 (see next slide)</a:t>
            </a:r>
          </a:p>
          <a:p>
            <a:pPr>
              <a:lnSpc>
                <a:spcPct val="80000"/>
              </a:lnSpc>
            </a:pPr>
            <a:r>
              <a:rPr lang="en-US" altLang="en-US" sz="2400"/>
              <a:t>H-1B Lottery: March of each year</a:t>
            </a:r>
          </a:p>
          <a:p>
            <a:pPr>
              <a:lnSpc>
                <a:spcPct val="80000"/>
              </a:lnSpc>
            </a:pPr>
            <a:r>
              <a:rPr lang="en-US" altLang="en-US" sz="2400"/>
              <a:t>If selected and approved, cap-subject H-1B’s are valid from Oct.1 </a:t>
            </a:r>
          </a:p>
          <a:p>
            <a:pPr>
              <a:lnSpc>
                <a:spcPct val="80000"/>
              </a:lnSpc>
            </a:pPr>
            <a:r>
              <a:rPr lang="en-US" altLang="en-US" sz="2400"/>
              <a:t>Some Petitioners are Cap Exempt</a:t>
            </a:r>
            <a:endParaRPr lang="en-US" altLang="en-US" sz="2400" dirty="0"/>
          </a:p>
        </p:txBody>
      </p:sp>
    </p:spTree>
    <p:extLst>
      <p:ext uri="{BB962C8B-B14F-4D97-AF65-F5344CB8AC3E}">
        <p14:creationId xmlns:p14="http://schemas.microsoft.com/office/powerpoint/2010/main" val="5252177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37B54-36C8-6E0E-7372-957734BA1EF2}"/>
              </a:ext>
            </a:extLst>
          </p:cNvPr>
          <p:cNvSpPr>
            <a:spLocks noGrp="1"/>
          </p:cNvSpPr>
          <p:nvPr>
            <p:ph type="title"/>
          </p:nvPr>
        </p:nvSpPr>
        <p:spPr/>
        <p:txBody>
          <a:bodyPr/>
          <a:lstStyle/>
          <a:p>
            <a:r>
              <a:rPr lang="en-US" altLang="en-US" dirty="0"/>
              <a:t>H-1B Cap-exempt Employers</a:t>
            </a:r>
            <a:endParaRPr lang="en-US" dirty="0"/>
          </a:p>
        </p:txBody>
      </p:sp>
      <p:sp>
        <p:nvSpPr>
          <p:cNvPr id="4" name="Content Placeholder 2">
            <a:extLst>
              <a:ext uri="{FF2B5EF4-FFF2-40B4-BE49-F238E27FC236}">
                <a16:creationId xmlns:a16="http://schemas.microsoft.com/office/drawing/2014/main" id="{30D806E9-BD65-6A9A-F206-E5823D68BA0C}"/>
              </a:ext>
            </a:extLst>
          </p:cNvPr>
          <p:cNvSpPr txBox="1">
            <a:spLocks/>
          </p:cNvSpPr>
          <p:nvPr/>
        </p:nvSpPr>
        <p:spPr>
          <a:xfrm>
            <a:off x="527901" y="1740030"/>
            <a:ext cx="7772400" cy="4572000"/>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n-US" altLang="en-US" sz="1800" b="1" u="sng" dirty="0"/>
              <a:t>Institutions of higher education</a:t>
            </a:r>
            <a:r>
              <a:rPr lang="en-US" altLang="en-US" sz="1800" dirty="0"/>
              <a:t>: Universities and colleges are examples of cap-exempt employers. </a:t>
            </a:r>
          </a:p>
          <a:p>
            <a:r>
              <a:rPr lang="en-US" altLang="en-US" sz="1800" b="1" u="sng" dirty="0"/>
              <a:t>Nonprofit entities affiliated with institutions of higher education</a:t>
            </a:r>
            <a:r>
              <a:rPr lang="en-US" altLang="en-US" sz="1800" dirty="0"/>
              <a:t>: These include nonprofits that are related to or affiliated with universities.</a:t>
            </a:r>
          </a:p>
          <a:p>
            <a:r>
              <a:rPr lang="en-US" altLang="en-US" sz="1800" b="1" u="sng" dirty="0"/>
              <a:t>Nonprofit research organizations</a:t>
            </a:r>
            <a:r>
              <a:rPr lang="en-US" altLang="en-US" sz="1800" dirty="0"/>
              <a:t>: These include nonprofits that conduct research. </a:t>
            </a:r>
          </a:p>
          <a:p>
            <a:r>
              <a:rPr lang="en-US" altLang="en-US" sz="1800" b="1" u="sng" dirty="0"/>
              <a:t>Government research organizations</a:t>
            </a:r>
            <a:r>
              <a:rPr lang="en-US" altLang="en-US" sz="1800" dirty="0"/>
              <a:t>: These include government-funded research organizations. </a:t>
            </a:r>
          </a:p>
          <a:p>
            <a:r>
              <a:rPr lang="en-US" altLang="en-US" sz="1800" b="1" u="sng" dirty="0"/>
              <a:t>For-profit companies (concurrent employment)</a:t>
            </a:r>
            <a:r>
              <a:rPr lang="en-US" altLang="en-US" sz="1800" dirty="0"/>
              <a:t>: If the employee will work at an approved nonprofit or qualifying institution.</a:t>
            </a:r>
          </a:p>
          <a:p>
            <a:r>
              <a:rPr lang="en-US" altLang="en-US" sz="1800" dirty="0"/>
              <a:t>Existing H-1B visa holders who wish to change employers (AC 21)</a:t>
            </a:r>
          </a:p>
          <a:p>
            <a:r>
              <a:rPr lang="en-US" altLang="en-US" sz="1800" dirty="0"/>
              <a:t>Cap-exempt petitions can be submitted throughout the year</a:t>
            </a:r>
          </a:p>
          <a:p>
            <a:r>
              <a:rPr lang="en-US" altLang="en-US" sz="1800" dirty="0"/>
              <a:t>Special Circumstances: Chile, Singapore, Australia, Guam</a:t>
            </a:r>
          </a:p>
          <a:p>
            <a:endParaRPr lang="en-US" altLang="en-US" dirty="0"/>
          </a:p>
        </p:txBody>
      </p:sp>
    </p:spTree>
    <p:extLst>
      <p:ext uri="{BB962C8B-B14F-4D97-AF65-F5344CB8AC3E}">
        <p14:creationId xmlns:p14="http://schemas.microsoft.com/office/powerpoint/2010/main" val="14855829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a:t>OPT/ OPT (3 years for STEM)</a:t>
            </a:r>
          </a:p>
          <a:p>
            <a:r>
              <a:rPr lang="en-US" dirty="0"/>
              <a:t>Family-Based Options (</a:t>
            </a:r>
            <a:r>
              <a:rPr lang="en-US" dirty="0" err="1"/>
              <a:t>Covid</a:t>
            </a:r>
            <a:r>
              <a:rPr lang="en-US" dirty="0"/>
              <a:t>- AZ/UT Zoom Weddings Acceptable)</a:t>
            </a:r>
          </a:p>
          <a:p>
            <a:r>
              <a:rPr lang="en-US" dirty="0"/>
              <a:t>F-1 Student Visa (Return to School)</a:t>
            </a:r>
          </a:p>
          <a:p>
            <a:r>
              <a:rPr lang="en-US" dirty="0"/>
              <a:t>Find a employment with a cap-exempt employer</a:t>
            </a:r>
          </a:p>
          <a:p>
            <a:pPr lvl="1"/>
            <a:r>
              <a:rPr lang="en-US" dirty="0"/>
              <a:t>Institutes of Higher Education</a:t>
            </a:r>
          </a:p>
          <a:p>
            <a:pPr lvl="1"/>
            <a:r>
              <a:rPr lang="en-US" dirty="0"/>
              <a:t>Nonprofits Affiliated with Institutes of Higher Education</a:t>
            </a:r>
          </a:p>
          <a:p>
            <a:pPr lvl="1"/>
            <a:r>
              <a:rPr lang="en-US" dirty="0"/>
              <a:t>Government Research Entities</a:t>
            </a:r>
          </a:p>
          <a:p>
            <a:r>
              <a:rPr lang="en-US" dirty="0"/>
              <a:t>Newly restored “International Entrepreneur Parole” for Startups</a:t>
            </a:r>
          </a:p>
          <a:p>
            <a:pPr lvl="1"/>
            <a:r>
              <a:rPr lang="en-US" dirty="0"/>
              <a:t>People with a Startup Idea without their own funding</a:t>
            </a:r>
          </a:p>
          <a:p>
            <a:pPr lvl="1"/>
            <a:r>
              <a:rPr lang="en-US" dirty="0"/>
              <a:t>$250,000 from a US Investor or grants of $100,000</a:t>
            </a:r>
          </a:p>
          <a:p>
            <a:pPr lvl="1"/>
            <a:r>
              <a:rPr lang="en-US" dirty="0"/>
              <a:t>Helps with non-treaty countries like India</a:t>
            </a:r>
          </a:p>
          <a:p>
            <a:pPr lvl="1"/>
            <a:r>
              <a:rPr lang="en-US" dirty="0"/>
              <a:t>Form I-941; $1200, biometric fees</a:t>
            </a:r>
          </a:p>
          <a:p>
            <a:r>
              <a:rPr lang="en-US" dirty="0"/>
              <a:t>Canada</a:t>
            </a:r>
          </a:p>
          <a:p>
            <a:r>
              <a:rPr lang="en-US" dirty="0"/>
              <a:t>J-1 Visitor Visa through a Department of State sponsorship agency</a:t>
            </a:r>
          </a:p>
          <a:p>
            <a:r>
              <a:rPr lang="en-US" dirty="0"/>
              <a:t>Self-petition EB1 or O-visa (top of your field)</a:t>
            </a:r>
          </a:p>
        </p:txBody>
      </p:sp>
      <p:sp>
        <p:nvSpPr>
          <p:cNvPr id="3" name="Title 2"/>
          <p:cNvSpPr>
            <a:spLocks noGrp="1"/>
          </p:cNvSpPr>
          <p:nvPr>
            <p:ph type="title"/>
          </p:nvPr>
        </p:nvSpPr>
        <p:spPr/>
        <p:txBody>
          <a:bodyPr/>
          <a:lstStyle/>
          <a:p>
            <a:r>
              <a:rPr lang="en-US" dirty="0" err="1"/>
              <a:t>OptIONS</a:t>
            </a:r>
            <a:r>
              <a:rPr lang="en-US" dirty="0"/>
              <a:t> IF NOT SELECTED IN H-1B Lottery</a:t>
            </a:r>
          </a:p>
        </p:txBody>
      </p:sp>
    </p:spTree>
    <p:extLst>
      <p:ext uri="{BB962C8B-B14F-4D97-AF65-F5344CB8AC3E}">
        <p14:creationId xmlns:p14="http://schemas.microsoft.com/office/powerpoint/2010/main" val="7566276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A01BA22-DF83-5408-FF3A-99BDE9210F2D}"/>
              </a:ext>
            </a:extLst>
          </p:cNvPr>
          <p:cNvSpPr>
            <a:spLocks noGrp="1"/>
          </p:cNvSpPr>
          <p:nvPr>
            <p:ph idx="1"/>
          </p:nvPr>
        </p:nvSpPr>
        <p:spPr/>
        <p:txBody>
          <a:bodyPr/>
          <a:lstStyle/>
          <a:p>
            <a:r>
              <a:rPr lang="en-US" dirty="0"/>
              <a:t>Step 1: Prevailing Wage</a:t>
            </a:r>
          </a:p>
        </p:txBody>
      </p:sp>
      <p:sp>
        <p:nvSpPr>
          <p:cNvPr id="3" name="Title 2">
            <a:extLst>
              <a:ext uri="{FF2B5EF4-FFF2-40B4-BE49-F238E27FC236}">
                <a16:creationId xmlns:a16="http://schemas.microsoft.com/office/drawing/2014/main" id="{F697A71B-4252-88D5-CFA1-287E1326687C}"/>
              </a:ext>
            </a:extLst>
          </p:cNvPr>
          <p:cNvSpPr>
            <a:spLocks noGrp="1"/>
          </p:cNvSpPr>
          <p:nvPr>
            <p:ph type="title"/>
          </p:nvPr>
        </p:nvSpPr>
        <p:spPr/>
        <p:txBody>
          <a:bodyPr/>
          <a:lstStyle/>
          <a:p>
            <a:r>
              <a:rPr lang="en-US" dirty="0"/>
              <a:t>H-1B Process</a:t>
            </a:r>
          </a:p>
        </p:txBody>
      </p:sp>
      <p:sp>
        <p:nvSpPr>
          <p:cNvPr id="4" name="Rectangle 3">
            <a:extLst>
              <a:ext uri="{FF2B5EF4-FFF2-40B4-BE49-F238E27FC236}">
                <a16:creationId xmlns:a16="http://schemas.microsoft.com/office/drawing/2014/main" id="{E315C824-60C2-DC92-6266-195279CF4F91}"/>
              </a:ext>
            </a:extLst>
          </p:cNvPr>
          <p:cNvSpPr txBox="1">
            <a:spLocks/>
          </p:cNvSpPr>
          <p:nvPr/>
        </p:nvSpPr>
        <p:spPr>
          <a:xfrm>
            <a:off x="1371600" y="2946662"/>
            <a:ext cx="7772400" cy="4572000"/>
          </a:xfrm>
          <a:prstGeom prst="rect">
            <a:avLst/>
          </a:prstGeom>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lnSpc>
                <a:spcPct val="90000"/>
              </a:lnSpc>
            </a:pPr>
            <a:r>
              <a:rPr lang="en-US" altLang="en-US" sz="2800"/>
              <a:t>Before proceeding the Labor Condition Application, you must first get the Prevailing Wage.</a:t>
            </a:r>
          </a:p>
          <a:p>
            <a:pPr>
              <a:lnSpc>
                <a:spcPct val="90000"/>
              </a:lnSpc>
            </a:pPr>
            <a:r>
              <a:rPr lang="en-US" altLang="en-US" sz="2800"/>
              <a:t>Go to O*Net: </a:t>
            </a:r>
          </a:p>
          <a:p>
            <a:pPr lvl="1">
              <a:lnSpc>
                <a:spcPct val="90000"/>
              </a:lnSpc>
            </a:pPr>
            <a:r>
              <a:rPr lang="en-US" altLang="en-US" sz="2200"/>
              <a:t>Search for job description/job title</a:t>
            </a:r>
          </a:p>
          <a:p>
            <a:pPr>
              <a:lnSpc>
                <a:spcPct val="90000"/>
              </a:lnSpc>
            </a:pPr>
            <a:r>
              <a:rPr lang="en-US" altLang="en-US" sz="2800"/>
              <a:t>Use FLAG Portal:</a:t>
            </a:r>
          </a:p>
          <a:p>
            <a:pPr>
              <a:lnSpc>
                <a:spcPct val="90000"/>
              </a:lnSpc>
              <a:buFont typeface="Wingdings" pitchFamily="2" charset="2"/>
              <a:buNone/>
            </a:pPr>
            <a:r>
              <a:rPr lang="en-US" altLang="en-US" sz="2800"/>
              <a:t>https://flag.dol.gov/</a:t>
            </a:r>
            <a:endParaRPr lang="en-US" altLang="en-US" sz="2800" dirty="0"/>
          </a:p>
        </p:txBody>
      </p:sp>
    </p:spTree>
    <p:extLst>
      <p:ext uri="{BB962C8B-B14F-4D97-AF65-F5344CB8AC3E}">
        <p14:creationId xmlns:p14="http://schemas.microsoft.com/office/powerpoint/2010/main" val="1477927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lgn="ctr">
              <a:buNone/>
            </a:pPr>
            <a:endParaRPr lang="en-US" dirty="0"/>
          </a:p>
          <a:p>
            <a:pPr marL="45720" indent="0" algn="ctr">
              <a:buNone/>
            </a:pPr>
            <a:endParaRPr lang="en-US" dirty="0"/>
          </a:p>
          <a:p>
            <a:pPr marL="45720" indent="0" algn="ctr">
              <a:buNone/>
            </a:pPr>
            <a:r>
              <a:rPr lang="en-US" dirty="0"/>
              <a:t>ALL INFORMATION PROVIDED TODAY IS STRICTLY INFORMATIONAL AND DOES NOT CONSTITUTE LEGAL ADVICE NOR SHOULD IT BE RELIED UPON.</a:t>
            </a:r>
          </a:p>
          <a:p>
            <a:pPr marL="45720" indent="0" algn="ctr">
              <a:buNone/>
            </a:pPr>
            <a:endParaRPr lang="en-US" dirty="0"/>
          </a:p>
          <a:p>
            <a:pPr marL="45720" indent="0" algn="ctr">
              <a:buNone/>
            </a:pPr>
            <a:endParaRPr lang="en-US" dirty="0"/>
          </a:p>
          <a:p>
            <a:pPr marL="45720" indent="0" algn="ctr">
              <a:buNone/>
            </a:pPr>
            <a:r>
              <a:rPr lang="en-US" dirty="0"/>
              <a:t>THERE ARE MANY NUANCES TO EACH INDIVIDUAL CASE AND SITUTATION.  TO DELVE INTO A SPECIFIC QUESTION OR MATTER, PLEASE SCHEDULE A PAID CONSULTATION $75/30 MIN</a:t>
            </a:r>
          </a:p>
        </p:txBody>
      </p:sp>
      <p:sp>
        <p:nvSpPr>
          <p:cNvPr id="3" name="Title 2"/>
          <p:cNvSpPr>
            <a:spLocks noGrp="1"/>
          </p:cNvSpPr>
          <p:nvPr>
            <p:ph type="title"/>
          </p:nvPr>
        </p:nvSpPr>
        <p:spPr/>
        <p:txBody>
          <a:bodyPr/>
          <a:lstStyle/>
          <a:p>
            <a:r>
              <a:rPr lang="en-US" dirty="0"/>
              <a:t>Disclaimer</a:t>
            </a:r>
          </a:p>
        </p:txBody>
      </p:sp>
    </p:spTree>
    <p:extLst>
      <p:ext uri="{BB962C8B-B14F-4D97-AF65-F5344CB8AC3E}">
        <p14:creationId xmlns:p14="http://schemas.microsoft.com/office/powerpoint/2010/main" val="4397390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74AAA2E-416B-4319-C54C-066143708305}"/>
              </a:ext>
            </a:extLst>
          </p:cNvPr>
          <p:cNvSpPr>
            <a:spLocks noGrp="1"/>
          </p:cNvSpPr>
          <p:nvPr>
            <p:ph idx="1"/>
          </p:nvPr>
        </p:nvSpPr>
        <p:spPr/>
        <p:txBody>
          <a:bodyPr/>
          <a:lstStyle/>
          <a:p>
            <a:r>
              <a:rPr lang="en-US" dirty="0"/>
              <a:t>Step 2: Labor Condition Application (LCA)</a:t>
            </a:r>
          </a:p>
        </p:txBody>
      </p:sp>
      <p:sp>
        <p:nvSpPr>
          <p:cNvPr id="3" name="Title 2">
            <a:extLst>
              <a:ext uri="{FF2B5EF4-FFF2-40B4-BE49-F238E27FC236}">
                <a16:creationId xmlns:a16="http://schemas.microsoft.com/office/drawing/2014/main" id="{FE171057-FA9F-8F9E-22AC-F8F280A7255A}"/>
              </a:ext>
            </a:extLst>
          </p:cNvPr>
          <p:cNvSpPr>
            <a:spLocks noGrp="1"/>
          </p:cNvSpPr>
          <p:nvPr>
            <p:ph type="title"/>
          </p:nvPr>
        </p:nvSpPr>
        <p:spPr/>
        <p:txBody>
          <a:bodyPr/>
          <a:lstStyle/>
          <a:p>
            <a:r>
              <a:rPr lang="en-US" dirty="0"/>
              <a:t>H-1B Process</a:t>
            </a:r>
          </a:p>
        </p:txBody>
      </p:sp>
      <p:sp>
        <p:nvSpPr>
          <p:cNvPr id="4" name="Rectangle 3">
            <a:extLst>
              <a:ext uri="{FF2B5EF4-FFF2-40B4-BE49-F238E27FC236}">
                <a16:creationId xmlns:a16="http://schemas.microsoft.com/office/drawing/2014/main" id="{FA11B724-9E26-81A9-00AF-F47C37672432}"/>
              </a:ext>
            </a:extLst>
          </p:cNvPr>
          <p:cNvSpPr txBox="1">
            <a:spLocks/>
          </p:cNvSpPr>
          <p:nvPr/>
        </p:nvSpPr>
        <p:spPr>
          <a:xfrm>
            <a:off x="685430" y="2390481"/>
            <a:ext cx="7772400" cy="4572000"/>
          </a:xfrm>
          <a:prstGeom prst="rect">
            <a:avLst/>
          </a:prstGeom>
        </p:spPr>
        <p:txBody>
          <a:bodyPr vert="horz" lIns="91440" tIns="45720" rIns="91440" bIns="45720" rtlCol="0">
            <a:normAutofit/>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lnSpc>
                <a:spcPct val="90000"/>
              </a:lnSpc>
            </a:pPr>
            <a:r>
              <a:rPr lang="en-US" altLang="en-US" sz="2400"/>
              <a:t>The U.S. employer must guarantee to the Department of Labor in a Labor Condition Application (LCA) that:</a:t>
            </a:r>
          </a:p>
          <a:p>
            <a:pPr lvl="1">
              <a:lnSpc>
                <a:spcPct val="90000"/>
              </a:lnSpc>
            </a:pPr>
            <a:r>
              <a:rPr lang="en-US" altLang="en-US" sz="2000"/>
              <a:t>The foreign-born professional will be paid at or above the rate paid for a similar position at the employer’s own offices or at those of their local competitors (i.e. prevailing wage or actual wage, whichever is higher); </a:t>
            </a:r>
          </a:p>
          <a:p>
            <a:pPr lvl="1">
              <a:lnSpc>
                <a:spcPct val="90000"/>
              </a:lnSpc>
            </a:pPr>
            <a:r>
              <a:rPr lang="en-US" altLang="en-US" sz="2000"/>
              <a:t>The foreign worker will not “adversely affect” the working conditions of his or her U.S. colleagues;</a:t>
            </a:r>
          </a:p>
          <a:p>
            <a:pPr lvl="1">
              <a:lnSpc>
                <a:spcPct val="90000"/>
              </a:lnSpc>
            </a:pPr>
            <a:r>
              <a:rPr lang="en-US" altLang="en-US" sz="2000"/>
              <a:t>U.S. colleagues will be given notice of the foreign worker’s presence among them (10 Day Posted Notice in 2 Conspicuous Locations); and</a:t>
            </a:r>
          </a:p>
          <a:p>
            <a:pPr lvl="1">
              <a:lnSpc>
                <a:spcPct val="90000"/>
              </a:lnSpc>
            </a:pPr>
            <a:r>
              <a:rPr lang="en-US" altLang="en-US" sz="2000"/>
              <a:t>There is no strike or lockout at the worksite. </a:t>
            </a:r>
            <a:endParaRPr lang="en-US" altLang="en-US" sz="2000" dirty="0"/>
          </a:p>
        </p:txBody>
      </p:sp>
    </p:spTree>
    <p:extLst>
      <p:ext uri="{BB962C8B-B14F-4D97-AF65-F5344CB8AC3E}">
        <p14:creationId xmlns:p14="http://schemas.microsoft.com/office/powerpoint/2010/main" val="37413832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D62E0BA-6497-2755-FCFF-F4D139C55337}"/>
              </a:ext>
            </a:extLst>
          </p:cNvPr>
          <p:cNvSpPr>
            <a:spLocks noGrp="1"/>
          </p:cNvSpPr>
          <p:nvPr>
            <p:ph type="title"/>
          </p:nvPr>
        </p:nvSpPr>
        <p:spPr/>
        <p:txBody>
          <a:bodyPr/>
          <a:lstStyle/>
          <a:p>
            <a:endParaRPr lang="en-US"/>
          </a:p>
        </p:txBody>
      </p:sp>
      <p:sp>
        <p:nvSpPr>
          <p:cNvPr id="4" name="Rectangle 3">
            <a:extLst>
              <a:ext uri="{FF2B5EF4-FFF2-40B4-BE49-F238E27FC236}">
                <a16:creationId xmlns:a16="http://schemas.microsoft.com/office/drawing/2014/main" id="{B52D11A0-9D5E-4622-CB57-8CB76AEA65F1}"/>
              </a:ext>
            </a:extLst>
          </p:cNvPr>
          <p:cNvSpPr>
            <a:spLocks noGrp="1"/>
          </p:cNvSpPr>
          <p:nvPr>
            <p:ph idx="1"/>
          </p:nvPr>
        </p:nvSpPr>
        <p:spPr/>
        <p:txBody>
          <a:bodyPr>
            <a:normAutofit fontScale="92500"/>
          </a:bodyPr>
          <a:lstStyle/>
          <a:p>
            <a:pPr eaLnBrk="1" hangingPunct="1"/>
            <a:r>
              <a:rPr lang="en-US" altLang="en-US" sz="2800" dirty="0"/>
              <a:t>LCA Violations</a:t>
            </a:r>
          </a:p>
          <a:p>
            <a:pPr eaLnBrk="1" hangingPunct="1"/>
            <a:r>
              <a:rPr lang="en-US" altLang="en-US" sz="2800" dirty="0"/>
              <a:t>Employers must follow through on these attestations (wage rate, notice, etc.) or they will be in violation of the law and could be subject to civil penalties and pay back wages or be debarred from the H-1B program altogether!  </a:t>
            </a:r>
          </a:p>
          <a:p>
            <a:pPr eaLnBrk="1" hangingPunct="1"/>
            <a:r>
              <a:rPr lang="en-US" altLang="en-US" sz="2800" dirty="0"/>
              <a:t>The DOL will begin an investigation of employer practices through both a formal complaint and its own investigation/audit mechanisms. </a:t>
            </a:r>
          </a:p>
          <a:p>
            <a:pPr eaLnBrk="1" hangingPunct="1"/>
            <a:r>
              <a:rPr lang="en-US" altLang="en-US" sz="2800" dirty="0"/>
              <a:t>Public Access File</a:t>
            </a:r>
          </a:p>
        </p:txBody>
      </p:sp>
    </p:spTree>
    <p:extLst>
      <p:ext uri="{BB962C8B-B14F-4D97-AF65-F5344CB8AC3E}">
        <p14:creationId xmlns:p14="http://schemas.microsoft.com/office/powerpoint/2010/main" val="40138738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668C6CD-09D6-E6C6-1B6D-4CE56D24CC6F}"/>
              </a:ext>
            </a:extLst>
          </p:cNvPr>
          <p:cNvSpPr>
            <a:spLocks noGrp="1"/>
          </p:cNvSpPr>
          <p:nvPr>
            <p:ph type="title"/>
          </p:nvPr>
        </p:nvSpPr>
        <p:spPr/>
        <p:txBody>
          <a:bodyPr/>
          <a:lstStyle/>
          <a:p>
            <a:r>
              <a:rPr lang="en-US" dirty="0"/>
              <a:t>Step #3: I-129 PETITION</a:t>
            </a:r>
          </a:p>
        </p:txBody>
      </p:sp>
      <p:sp>
        <p:nvSpPr>
          <p:cNvPr id="4" name="Rectangle 3">
            <a:extLst>
              <a:ext uri="{FF2B5EF4-FFF2-40B4-BE49-F238E27FC236}">
                <a16:creationId xmlns:a16="http://schemas.microsoft.com/office/drawing/2014/main" id="{9D1215E2-61A7-181C-5BDE-6183CD63C38D}"/>
              </a:ext>
            </a:extLst>
          </p:cNvPr>
          <p:cNvSpPr>
            <a:spLocks noGrp="1"/>
          </p:cNvSpPr>
          <p:nvPr>
            <p:ph idx="1"/>
          </p:nvPr>
        </p:nvSpPr>
        <p:spPr>
          <a:xfrm>
            <a:off x="354367" y="2020729"/>
            <a:ext cx="8407893" cy="4407408"/>
          </a:xfrm>
        </p:spPr>
        <p:txBody>
          <a:bodyPr>
            <a:normAutofit lnSpcReduction="10000"/>
          </a:bodyPr>
          <a:lstStyle/>
          <a:p>
            <a:pPr eaLnBrk="1" hangingPunct="1">
              <a:lnSpc>
                <a:spcPct val="80000"/>
              </a:lnSpc>
            </a:pPr>
            <a:r>
              <a:rPr lang="en-US" altLang="en-US" sz="1600" dirty="0"/>
              <a:t>Application is filed to U.S. Citizenship &amp; Immigration Service (U.S. CIS)</a:t>
            </a:r>
          </a:p>
          <a:p>
            <a:pPr eaLnBrk="1" hangingPunct="1">
              <a:lnSpc>
                <a:spcPct val="80000"/>
              </a:lnSpc>
            </a:pPr>
            <a:r>
              <a:rPr lang="en-US" altLang="en-US" sz="1600" dirty="0"/>
              <a:t>Filing Fee for I-129 (varies depending on company size, non-profit status, </a:t>
            </a:r>
            <a:r>
              <a:rPr lang="en-US" altLang="en-US" sz="1600" dirty="0" err="1"/>
              <a:t>etc</a:t>
            </a:r>
            <a:r>
              <a:rPr lang="en-US" altLang="en-US" sz="1600" dirty="0"/>
              <a:t>)</a:t>
            </a:r>
          </a:p>
          <a:p>
            <a:pPr eaLnBrk="1" hangingPunct="1">
              <a:lnSpc>
                <a:spcPct val="80000"/>
              </a:lnSpc>
            </a:pPr>
            <a:r>
              <a:rPr lang="en-US" altLang="en-US" sz="1600" dirty="0"/>
              <a:t>Asylum Fee (either nothing, $300 or $600)</a:t>
            </a:r>
          </a:p>
          <a:p>
            <a:pPr eaLnBrk="1" hangingPunct="1">
              <a:lnSpc>
                <a:spcPct val="80000"/>
              </a:lnSpc>
            </a:pPr>
            <a:r>
              <a:rPr lang="en-US" altLang="en-US" sz="1600" dirty="0"/>
              <a:t>$500 Fraud Fee- There is no exemptions to this fee.  It is used to “combat fraud” in the H-1B and L-1 categories.  1/3 of the account will be given to the DOS, 1/3 to the DHS and 1/3 to the DOL.</a:t>
            </a:r>
          </a:p>
          <a:p>
            <a:pPr eaLnBrk="1" hangingPunct="1">
              <a:lnSpc>
                <a:spcPct val="80000"/>
              </a:lnSpc>
            </a:pPr>
            <a:r>
              <a:rPr lang="en-US" altLang="en-US" sz="1600" dirty="0"/>
              <a:t>$750 or $1,500 Training Fee- There are exemptions to this fee (e.g. non-profits, institutions of higher education, 2nd extensions), but the training fee for most employers is $1,500.  For any employer that has 25 or fewer full-time employees, the fee is $750.  </a:t>
            </a:r>
          </a:p>
          <a:p>
            <a:pPr eaLnBrk="1" hangingPunct="1">
              <a:lnSpc>
                <a:spcPct val="80000"/>
              </a:lnSpc>
            </a:pPr>
            <a:r>
              <a:rPr lang="en-US" altLang="en-US" sz="1600" dirty="0"/>
              <a:t>$2,805 Premium Processing Fee (optional) Form I-907 for Premium Processing (optional)</a:t>
            </a:r>
          </a:p>
          <a:p>
            <a:pPr eaLnBrk="1" hangingPunct="1">
              <a:lnSpc>
                <a:spcPct val="80000"/>
              </a:lnSpc>
            </a:pPr>
            <a:r>
              <a:rPr lang="en-US" altLang="en-US" sz="1600" dirty="0"/>
              <a:t>Form I-129H Classification Supplement</a:t>
            </a:r>
          </a:p>
          <a:p>
            <a:pPr eaLnBrk="1" hangingPunct="1">
              <a:lnSpc>
                <a:spcPct val="80000"/>
              </a:lnSpc>
            </a:pPr>
            <a:r>
              <a:rPr lang="en-US" altLang="en-US" sz="1600" dirty="0"/>
              <a:t>Form I-129H-1B Data Collection and Filing Fee Exemption Supplement</a:t>
            </a:r>
          </a:p>
          <a:p>
            <a:pPr eaLnBrk="1" hangingPunct="1">
              <a:lnSpc>
                <a:spcPct val="80000"/>
              </a:lnSpc>
            </a:pPr>
            <a:r>
              <a:rPr lang="en-US" altLang="en-US" sz="1600" dirty="0"/>
              <a:t>G-28 (if attorney representation)</a:t>
            </a:r>
          </a:p>
          <a:p>
            <a:pPr eaLnBrk="1" hangingPunct="1">
              <a:lnSpc>
                <a:spcPct val="80000"/>
              </a:lnSpc>
            </a:pPr>
            <a:r>
              <a:rPr lang="en-US" altLang="en-US" sz="1600" dirty="0"/>
              <a:t>Diploma/Resume/Transcript of Beneficiary and degree evaluation if necessary</a:t>
            </a:r>
          </a:p>
          <a:p>
            <a:pPr eaLnBrk="1" hangingPunct="1">
              <a:lnSpc>
                <a:spcPct val="80000"/>
              </a:lnSpc>
            </a:pPr>
            <a:r>
              <a:rPr lang="en-US" altLang="en-US" sz="1600" dirty="0"/>
              <a:t>Letter from Employer (supporting the application)</a:t>
            </a:r>
          </a:p>
          <a:p>
            <a:pPr eaLnBrk="1" hangingPunct="1">
              <a:lnSpc>
                <a:spcPct val="80000"/>
              </a:lnSpc>
            </a:pPr>
            <a:r>
              <a:rPr lang="en-US" altLang="en-US" sz="1600" dirty="0"/>
              <a:t>Evidence of Maintenance of Status (if beneficiary is present in the U.S.)</a:t>
            </a:r>
          </a:p>
          <a:p>
            <a:pPr eaLnBrk="1" hangingPunct="1">
              <a:lnSpc>
                <a:spcPct val="80000"/>
              </a:lnSpc>
            </a:pPr>
            <a:r>
              <a:rPr lang="en-US" altLang="en-US" sz="1600" dirty="0"/>
              <a:t>Any other Documentation from Employer (brochures, catalogs, website info)</a:t>
            </a:r>
          </a:p>
        </p:txBody>
      </p:sp>
    </p:spTree>
    <p:extLst>
      <p:ext uri="{BB962C8B-B14F-4D97-AF65-F5344CB8AC3E}">
        <p14:creationId xmlns:p14="http://schemas.microsoft.com/office/powerpoint/2010/main" val="32508732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A131547-1624-DFD2-75EE-3AB413C5C5D3}"/>
              </a:ext>
            </a:extLst>
          </p:cNvPr>
          <p:cNvSpPr>
            <a:spLocks noGrp="1"/>
          </p:cNvSpPr>
          <p:nvPr>
            <p:ph type="title"/>
          </p:nvPr>
        </p:nvSpPr>
        <p:spPr/>
        <p:txBody>
          <a:bodyPr/>
          <a:lstStyle/>
          <a:p>
            <a:r>
              <a:rPr lang="en-US" altLang="en-US" dirty="0"/>
              <a:t>Additional Considerations</a:t>
            </a:r>
            <a:endParaRPr lang="en-US" dirty="0"/>
          </a:p>
        </p:txBody>
      </p:sp>
      <p:sp>
        <p:nvSpPr>
          <p:cNvPr id="4" name="Rectangle 3">
            <a:extLst>
              <a:ext uri="{FF2B5EF4-FFF2-40B4-BE49-F238E27FC236}">
                <a16:creationId xmlns:a16="http://schemas.microsoft.com/office/drawing/2014/main" id="{D160BB44-62C8-6303-4E8F-066034AE39BA}"/>
              </a:ext>
            </a:extLst>
          </p:cNvPr>
          <p:cNvSpPr>
            <a:spLocks noGrp="1"/>
          </p:cNvSpPr>
          <p:nvPr>
            <p:ph idx="1"/>
          </p:nvPr>
        </p:nvSpPr>
        <p:spPr/>
        <p:txBody>
          <a:bodyPr/>
          <a:lstStyle/>
          <a:p>
            <a:pPr eaLnBrk="1" hangingPunct="1">
              <a:lnSpc>
                <a:spcPct val="80000"/>
              </a:lnSpc>
            </a:pPr>
            <a:r>
              <a:rPr lang="en-US" altLang="en-US" sz="2800" dirty="0"/>
              <a:t>USCIS must approve the I-129 before Visa can be issued (at consulate).  </a:t>
            </a:r>
          </a:p>
          <a:p>
            <a:pPr lvl="1" eaLnBrk="1" hangingPunct="1">
              <a:lnSpc>
                <a:spcPct val="80000"/>
              </a:lnSpc>
            </a:pPr>
            <a:r>
              <a:rPr lang="en-US" altLang="en-US" dirty="0"/>
              <a:t>Security delays, standard wait times at consul</a:t>
            </a:r>
          </a:p>
          <a:p>
            <a:pPr lvl="1" eaLnBrk="1" hangingPunct="1">
              <a:lnSpc>
                <a:spcPct val="80000"/>
              </a:lnSpc>
            </a:pPr>
            <a:r>
              <a:rPr lang="en-US" altLang="en-US" dirty="0"/>
              <a:t>DS-160 must be submitted online by the applicant</a:t>
            </a:r>
          </a:p>
          <a:p>
            <a:pPr eaLnBrk="1" hangingPunct="1">
              <a:lnSpc>
                <a:spcPct val="80000"/>
              </a:lnSpc>
            </a:pPr>
            <a:r>
              <a:rPr lang="en-US" altLang="en-US" sz="2800" dirty="0"/>
              <a:t>All new H-1Bs (e.g. new graduates, hired from abroad or changing status from one visa to H-1B) are subject to the annual quota.</a:t>
            </a:r>
          </a:p>
          <a:p>
            <a:pPr eaLnBrk="1" hangingPunct="1">
              <a:lnSpc>
                <a:spcPct val="80000"/>
              </a:lnSpc>
            </a:pPr>
            <a:r>
              <a:rPr lang="en-US" altLang="en-US" sz="2800" dirty="0"/>
              <a:t>Change of employer – H-1B petition is filed with paystubs from previous employer. </a:t>
            </a:r>
          </a:p>
        </p:txBody>
      </p:sp>
    </p:spTree>
    <p:extLst>
      <p:ext uri="{BB962C8B-B14F-4D97-AF65-F5344CB8AC3E}">
        <p14:creationId xmlns:p14="http://schemas.microsoft.com/office/powerpoint/2010/main" val="12615817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779D9DF-2504-1F2C-9D6B-A9DB106AD622}"/>
              </a:ext>
            </a:extLst>
          </p:cNvPr>
          <p:cNvSpPr>
            <a:spLocks noGrp="1"/>
          </p:cNvSpPr>
          <p:nvPr>
            <p:ph type="title"/>
          </p:nvPr>
        </p:nvSpPr>
        <p:spPr/>
        <p:txBody>
          <a:bodyPr/>
          <a:lstStyle/>
          <a:p>
            <a:r>
              <a:rPr lang="en-US" dirty="0"/>
              <a:t>Derivative family members</a:t>
            </a:r>
          </a:p>
        </p:txBody>
      </p:sp>
      <p:sp>
        <p:nvSpPr>
          <p:cNvPr id="4" name="Rectangle 3">
            <a:extLst>
              <a:ext uri="{FF2B5EF4-FFF2-40B4-BE49-F238E27FC236}">
                <a16:creationId xmlns:a16="http://schemas.microsoft.com/office/drawing/2014/main" id="{B0B2D758-DA53-B88B-5AA5-B98D4BCCEB7F}"/>
              </a:ext>
            </a:extLst>
          </p:cNvPr>
          <p:cNvSpPr>
            <a:spLocks noGrp="1"/>
          </p:cNvSpPr>
          <p:nvPr>
            <p:ph idx="1"/>
          </p:nvPr>
        </p:nvSpPr>
        <p:spPr/>
        <p:txBody>
          <a:bodyPr/>
          <a:lstStyle/>
          <a:p>
            <a:pPr eaLnBrk="1" hangingPunct="1">
              <a:lnSpc>
                <a:spcPct val="80000"/>
              </a:lnSpc>
            </a:pPr>
            <a:r>
              <a:rPr lang="en-US" altLang="en-US" sz="2800" dirty="0"/>
              <a:t>Can get visa abroad based on H-1B approval.  Status is H-4.</a:t>
            </a:r>
          </a:p>
          <a:p>
            <a:pPr eaLnBrk="1" hangingPunct="1">
              <a:lnSpc>
                <a:spcPct val="80000"/>
              </a:lnSpc>
            </a:pPr>
            <a:r>
              <a:rPr lang="en-US" altLang="en-US" sz="2800" dirty="0"/>
              <a:t>Spouse and children can attend school on H-4.</a:t>
            </a:r>
          </a:p>
          <a:p>
            <a:pPr eaLnBrk="1" hangingPunct="1">
              <a:lnSpc>
                <a:spcPct val="80000"/>
              </a:lnSpc>
            </a:pPr>
            <a:r>
              <a:rPr lang="en-US" altLang="en-US" sz="2800" dirty="0"/>
              <a:t>Spouse can receive employment authorization, but only if:</a:t>
            </a:r>
          </a:p>
          <a:p>
            <a:pPr lvl="1" eaLnBrk="1" hangingPunct="1">
              <a:lnSpc>
                <a:spcPct val="80000"/>
              </a:lnSpc>
            </a:pPr>
            <a:r>
              <a:rPr lang="en-US" altLang="en-US" dirty="0"/>
              <a:t>Principal H-1B worker is the beneficiary of approved I-140; or</a:t>
            </a:r>
          </a:p>
          <a:p>
            <a:pPr lvl="1" eaLnBrk="1" hangingPunct="1">
              <a:lnSpc>
                <a:spcPct val="80000"/>
              </a:lnSpc>
            </a:pPr>
            <a:r>
              <a:rPr lang="en-US" altLang="en-US" dirty="0"/>
              <a:t>The H-1B status has been expanded beyond 6 years based on AC-21</a:t>
            </a:r>
          </a:p>
          <a:p>
            <a:pPr eaLnBrk="1" hangingPunct="1">
              <a:lnSpc>
                <a:spcPct val="80000"/>
              </a:lnSpc>
            </a:pPr>
            <a:r>
              <a:rPr lang="en-US" altLang="en-US" sz="2800" dirty="0"/>
              <a:t>Child will age out at 21 years.</a:t>
            </a:r>
          </a:p>
          <a:p>
            <a:pPr eaLnBrk="1" hangingPunct="1">
              <a:lnSpc>
                <a:spcPct val="80000"/>
              </a:lnSpc>
            </a:pPr>
            <a:r>
              <a:rPr lang="en-US" altLang="en-US" sz="2800" dirty="0"/>
              <a:t>Application for extension is on I-539</a:t>
            </a:r>
            <a:endParaRPr lang="en-US" altLang="en-US" dirty="0"/>
          </a:p>
        </p:txBody>
      </p:sp>
    </p:spTree>
    <p:extLst>
      <p:ext uri="{BB962C8B-B14F-4D97-AF65-F5344CB8AC3E}">
        <p14:creationId xmlns:p14="http://schemas.microsoft.com/office/powerpoint/2010/main" val="26157798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AE54F-EB87-3F97-BF6F-3BAD40598BF2}"/>
              </a:ext>
            </a:extLst>
          </p:cNvPr>
          <p:cNvSpPr>
            <a:spLocks noGrp="1"/>
          </p:cNvSpPr>
          <p:nvPr>
            <p:ph type="title"/>
          </p:nvPr>
        </p:nvSpPr>
        <p:spPr/>
        <p:txBody>
          <a:bodyPr/>
          <a:lstStyle/>
          <a:p>
            <a:r>
              <a:rPr lang="en-US" dirty="0"/>
              <a:t>L-1 Intracompany transfer</a:t>
            </a:r>
          </a:p>
        </p:txBody>
      </p:sp>
      <p:sp>
        <p:nvSpPr>
          <p:cNvPr id="3" name="Rectangle 3">
            <a:extLst>
              <a:ext uri="{FF2B5EF4-FFF2-40B4-BE49-F238E27FC236}">
                <a16:creationId xmlns:a16="http://schemas.microsoft.com/office/drawing/2014/main" id="{72782926-A8C6-320D-167F-FDC27A96E817}"/>
              </a:ext>
            </a:extLst>
          </p:cNvPr>
          <p:cNvSpPr txBox="1">
            <a:spLocks/>
          </p:cNvSpPr>
          <p:nvPr/>
        </p:nvSpPr>
        <p:spPr>
          <a:xfrm>
            <a:off x="867266" y="2253940"/>
            <a:ext cx="7772400" cy="4572000"/>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n-US" altLang="en-US" dirty="0"/>
              <a:t>The L-1 Visa is available to:</a:t>
            </a:r>
          </a:p>
          <a:p>
            <a:pPr lvl="1"/>
            <a:r>
              <a:rPr lang="en-US" altLang="en-US" dirty="0"/>
              <a:t>Executive;</a:t>
            </a:r>
          </a:p>
          <a:p>
            <a:pPr lvl="1"/>
            <a:r>
              <a:rPr lang="en-US" altLang="en-US" dirty="0"/>
              <a:t>Manager; or</a:t>
            </a:r>
          </a:p>
          <a:p>
            <a:pPr lvl="1"/>
            <a:r>
              <a:rPr lang="en-US" altLang="en-US" dirty="0"/>
              <a:t>Employee having “specialized knowledge” of a company’s business activities</a:t>
            </a:r>
          </a:p>
          <a:p>
            <a:r>
              <a:rPr lang="en-US" altLang="en-US" dirty="0"/>
              <a:t>“coming to the U.S. to provide services in a similar capacity to the same company, a branch office, a subsidiary or an affiliate.”</a:t>
            </a:r>
          </a:p>
          <a:p>
            <a:r>
              <a:rPr lang="en-US" altLang="en-US" dirty="0">
                <a:cs typeface="Times New Roman" panose="02020603050405020304" pitchFamily="18" charset="0"/>
              </a:rPr>
              <a:t>Candidate must have been employed abroad for at least one year within the previous three years by foreign parent, subsidiary, affiliate or branch office.</a:t>
            </a:r>
          </a:p>
          <a:p>
            <a:endParaRPr lang="en-US" altLang="en-US" dirty="0"/>
          </a:p>
        </p:txBody>
      </p:sp>
    </p:spTree>
    <p:extLst>
      <p:ext uri="{BB962C8B-B14F-4D97-AF65-F5344CB8AC3E}">
        <p14:creationId xmlns:p14="http://schemas.microsoft.com/office/powerpoint/2010/main" val="10316607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CAA11-D833-625F-C89E-AFB9767710DB}"/>
              </a:ext>
            </a:extLst>
          </p:cNvPr>
          <p:cNvSpPr>
            <a:spLocks noGrp="1"/>
          </p:cNvSpPr>
          <p:nvPr>
            <p:ph type="title"/>
          </p:nvPr>
        </p:nvSpPr>
        <p:spPr/>
        <p:txBody>
          <a:bodyPr/>
          <a:lstStyle/>
          <a:p>
            <a:r>
              <a:rPr lang="en-US" altLang="en-US" dirty="0"/>
              <a:t>L-1 Visa</a:t>
            </a:r>
            <a:endParaRPr lang="en-US" dirty="0"/>
          </a:p>
        </p:txBody>
      </p:sp>
      <p:sp>
        <p:nvSpPr>
          <p:cNvPr id="7" name="Rectangle 3">
            <a:extLst>
              <a:ext uri="{FF2B5EF4-FFF2-40B4-BE49-F238E27FC236}">
                <a16:creationId xmlns:a16="http://schemas.microsoft.com/office/drawing/2014/main" id="{3D60D96F-6BDD-2E84-D699-C062BD18747D}"/>
              </a:ext>
            </a:extLst>
          </p:cNvPr>
          <p:cNvSpPr txBox="1">
            <a:spLocks/>
          </p:cNvSpPr>
          <p:nvPr/>
        </p:nvSpPr>
        <p:spPr>
          <a:xfrm>
            <a:off x="575035" y="1930153"/>
            <a:ext cx="7772400" cy="4572000"/>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n-US" altLang="en-US" dirty="0"/>
              <a:t>No annual quota like H-1B</a:t>
            </a:r>
          </a:p>
          <a:p>
            <a:r>
              <a:rPr lang="en-US" altLang="en-US" dirty="0"/>
              <a:t>Payroll may be based in U.S. or abroad</a:t>
            </a:r>
          </a:p>
          <a:p>
            <a:r>
              <a:rPr lang="en-US" altLang="en-US" dirty="0"/>
              <a:t>L-2 dependent spouses may work </a:t>
            </a:r>
          </a:p>
          <a:p>
            <a:pPr>
              <a:lnSpc>
                <a:spcPct val="80000"/>
              </a:lnSpc>
            </a:pPr>
            <a:r>
              <a:rPr lang="en-US" altLang="en-US" sz="1800" dirty="0"/>
              <a:t>Evidence of Parent/Subsidiary Relationship- One entity must own more than 50% of the shares of the other, and must also be able to control it.  This is demonstrated through Articles of Incorporation or Association.</a:t>
            </a:r>
          </a:p>
          <a:p>
            <a:pPr>
              <a:lnSpc>
                <a:spcPct val="80000"/>
              </a:lnSpc>
            </a:pPr>
            <a:r>
              <a:rPr lang="en-US" altLang="en-US" sz="1800" dirty="0"/>
              <a:t>Evidence of Affiliation- Also demonstrated by Incorporation paperwork and other legal documents.</a:t>
            </a:r>
          </a:p>
          <a:p>
            <a:pPr>
              <a:lnSpc>
                <a:spcPct val="80000"/>
              </a:lnSpc>
            </a:pPr>
            <a:r>
              <a:rPr lang="en-US" altLang="en-US" sz="1800" dirty="0"/>
              <a:t>Evidence of Employee working in an executive, managerial or specialized knowledge capacity for the foreign entity at least one year in the past three years.</a:t>
            </a:r>
          </a:p>
          <a:p>
            <a:pPr lvl="1">
              <a:lnSpc>
                <a:spcPct val="80000"/>
              </a:lnSpc>
            </a:pPr>
            <a:r>
              <a:rPr lang="en-US" altLang="en-US" sz="1600" dirty="0"/>
              <a:t>Specialized knowledge is a higher level of knowledge than can be commonly found within the same type of position in the same industry/company, i.e. proprietary knowledge specifically applicable to the employer’s unique products which also distinguishes the L-1 employee from other employees.</a:t>
            </a:r>
          </a:p>
          <a:p>
            <a:endParaRPr lang="en-US" altLang="en-US" dirty="0"/>
          </a:p>
        </p:txBody>
      </p:sp>
    </p:spTree>
    <p:extLst>
      <p:ext uri="{BB962C8B-B14F-4D97-AF65-F5344CB8AC3E}">
        <p14:creationId xmlns:p14="http://schemas.microsoft.com/office/powerpoint/2010/main" val="23008568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7D6E0-D0AB-F807-D9B4-5228F92F5DA3}"/>
              </a:ext>
            </a:extLst>
          </p:cNvPr>
          <p:cNvSpPr>
            <a:spLocks noGrp="1"/>
          </p:cNvSpPr>
          <p:nvPr>
            <p:ph type="title"/>
          </p:nvPr>
        </p:nvSpPr>
        <p:spPr/>
        <p:txBody>
          <a:bodyPr/>
          <a:lstStyle/>
          <a:p>
            <a:r>
              <a:rPr lang="en-US" dirty="0"/>
              <a:t>L-1 Time limits</a:t>
            </a:r>
          </a:p>
        </p:txBody>
      </p:sp>
      <p:sp>
        <p:nvSpPr>
          <p:cNvPr id="3" name="Rectangle 3">
            <a:extLst>
              <a:ext uri="{FF2B5EF4-FFF2-40B4-BE49-F238E27FC236}">
                <a16:creationId xmlns:a16="http://schemas.microsoft.com/office/drawing/2014/main" id="{B68EBC5D-ADFB-9344-0043-BD247D791935}"/>
              </a:ext>
            </a:extLst>
          </p:cNvPr>
          <p:cNvSpPr txBox="1">
            <a:spLocks noChangeArrowheads="1"/>
          </p:cNvSpPr>
          <p:nvPr/>
        </p:nvSpPr>
        <p:spPr>
          <a:xfrm>
            <a:off x="685430" y="1898093"/>
            <a:ext cx="7772400" cy="4572000"/>
          </a:xfrm>
          <a:prstGeom prst="rect">
            <a:avLst/>
          </a:prstGeom>
        </p:spPr>
        <p:txBody>
          <a:bodyPr>
            <a:normAutofit lnSpcReduction="10000"/>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indent="-274320">
              <a:spcBef>
                <a:spcPts val="580"/>
              </a:spcBef>
              <a:buFont typeface="Wingdings 2"/>
              <a:buChar char=""/>
              <a:defRPr/>
            </a:pPr>
            <a:r>
              <a:rPr lang="en-US" altLang="en-US" sz="2800"/>
              <a:t>7-year limit for L-1A</a:t>
            </a:r>
          </a:p>
          <a:p>
            <a:pPr indent="-274320">
              <a:spcBef>
                <a:spcPts val="580"/>
              </a:spcBef>
              <a:buFont typeface="Wingdings 2"/>
              <a:buChar char=""/>
              <a:defRPr/>
            </a:pPr>
            <a:r>
              <a:rPr lang="en-US" altLang="en-US" sz="2800"/>
              <a:t>5-year limit for L-1B</a:t>
            </a:r>
          </a:p>
          <a:p>
            <a:pPr lvl="1">
              <a:spcBef>
                <a:spcPts val="370"/>
              </a:spcBef>
              <a:buFont typeface="Wingdings 2"/>
              <a:buChar char=""/>
              <a:defRPr/>
            </a:pPr>
            <a:r>
              <a:rPr lang="en-US" altLang="en-US"/>
              <a:t>Unless candidate changes status to H-1B and has accumulated 365 days in employer-based permanent residence process, or when I-140 petition has been approved but immigrant quota is oversubscribed.</a:t>
            </a:r>
          </a:p>
          <a:p>
            <a:pPr indent="-274320">
              <a:spcBef>
                <a:spcPts val="580"/>
              </a:spcBef>
              <a:buFont typeface="Wingdings 2"/>
              <a:buChar char=""/>
              <a:defRPr/>
            </a:pPr>
            <a:r>
              <a:rPr lang="en-US" altLang="en-US" sz="2800"/>
              <a:t>Time spent in H or L status with another employer counts toward 5 or 7 year limit</a:t>
            </a:r>
          </a:p>
          <a:p>
            <a:pPr indent="-274320">
              <a:spcBef>
                <a:spcPts val="580"/>
              </a:spcBef>
              <a:buFont typeface="Wingdings 2"/>
              <a:buChar char=""/>
              <a:defRPr/>
            </a:pPr>
            <a:r>
              <a:rPr lang="en-US" altLang="en-US" sz="2800"/>
              <a:t>Recapture Time</a:t>
            </a:r>
          </a:p>
          <a:p>
            <a:pPr indent="-274320">
              <a:spcBef>
                <a:spcPts val="580"/>
              </a:spcBef>
              <a:buFont typeface="Wingdings 2"/>
              <a:buChar char=""/>
              <a:defRPr/>
            </a:pPr>
            <a:r>
              <a:rPr lang="en-US" altLang="en-US" sz="2800"/>
              <a:t>No quota = unlimited availability</a:t>
            </a:r>
          </a:p>
          <a:p>
            <a:pPr indent="-274320">
              <a:spcBef>
                <a:spcPts val="580"/>
              </a:spcBef>
              <a:buFont typeface="Wingdings 2"/>
              <a:buChar char=""/>
              <a:defRPr/>
            </a:pPr>
            <a:r>
              <a:rPr lang="en-US" altLang="en-US" sz="2800"/>
              <a:t>Premium Processing (I-907) is available</a:t>
            </a:r>
            <a:endParaRPr lang="en-US" altLang="en-US" sz="2800" dirty="0"/>
          </a:p>
        </p:txBody>
      </p:sp>
    </p:spTree>
    <p:extLst>
      <p:ext uri="{BB962C8B-B14F-4D97-AF65-F5344CB8AC3E}">
        <p14:creationId xmlns:p14="http://schemas.microsoft.com/office/powerpoint/2010/main" val="32030808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FA53D9-0B85-D0A0-42BF-141CB9D2C9BD}"/>
              </a:ext>
            </a:extLst>
          </p:cNvPr>
          <p:cNvSpPr>
            <a:spLocks noGrp="1"/>
          </p:cNvSpPr>
          <p:nvPr>
            <p:ph type="title"/>
          </p:nvPr>
        </p:nvSpPr>
        <p:spPr/>
        <p:txBody>
          <a:bodyPr/>
          <a:lstStyle/>
          <a:p>
            <a:r>
              <a:rPr lang="en-US" dirty="0"/>
              <a:t>PERMANENT GREEN CARD OPTIONS</a:t>
            </a:r>
            <a:br>
              <a:rPr lang="en-US" dirty="0"/>
            </a:br>
            <a:r>
              <a:rPr lang="en-US" dirty="0"/>
              <a:t>(IMMIGRANT VISAS)</a:t>
            </a:r>
          </a:p>
        </p:txBody>
      </p:sp>
      <p:sp>
        <p:nvSpPr>
          <p:cNvPr id="3" name="Rectangle 3">
            <a:extLst>
              <a:ext uri="{FF2B5EF4-FFF2-40B4-BE49-F238E27FC236}">
                <a16:creationId xmlns:a16="http://schemas.microsoft.com/office/drawing/2014/main" id="{D6ACC393-8587-8D97-D23E-312A04DF0D16}"/>
              </a:ext>
            </a:extLst>
          </p:cNvPr>
          <p:cNvSpPr txBox="1">
            <a:spLocks/>
          </p:cNvSpPr>
          <p:nvPr/>
        </p:nvSpPr>
        <p:spPr>
          <a:xfrm>
            <a:off x="685430" y="1711751"/>
            <a:ext cx="7772400" cy="4572000"/>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a:lnSpc>
                <a:spcPct val="80000"/>
              </a:lnSpc>
            </a:pPr>
            <a:r>
              <a:rPr lang="en-US" altLang="en-US" dirty="0"/>
              <a:t>Obtaining an immigrant visa (green card) by securing an offer of permanent employment.  </a:t>
            </a:r>
          </a:p>
          <a:p>
            <a:pPr lvl="1">
              <a:lnSpc>
                <a:spcPct val="80000"/>
              </a:lnSpc>
            </a:pPr>
            <a:r>
              <a:rPr lang="en-US" altLang="en-US" dirty="0"/>
              <a:t>An immigrant visa gives a foreigner the right to permanently live and work in the United States.  </a:t>
            </a:r>
          </a:p>
          <a:p>
            <a:pPr lvl="1">
              <a:lnSpc>
                <a:spcPct val="80000"/>
              </a:lnSpc>
            </a:pPr>
            <a:r>
              <a:rPr lang="en-US" altLang="en-US" dirty="0"/>
              <a:t>Employer sponsorship (labor certification)</a:t>
            </a:r>
          </a:p>
          <a:p>
            <a:pPr lvl="1">
              <a:lnSpc>
                <a:spcPct val="80000"/>
              </a:lnSpc>
            </a:pPr>
            <a:r>
              <a:rPr lang="en-US" altLang="en-US" dirty="0"/>
              <a:t>Self petition (highly skilled/talented individuals)</a:t>
            </a:r>
          </a:p>
          <a:p>
            <a:pPr lvl="1">
              <a:lnSpc>
                <a:spcPct val="80000"/>
              </a:lnSpc>
              <a:buFontTx/>
              <a:buNone/>
            </a:pPr>
            <a:r>
              <a:rPr lang="en-US" altLang="en-US" dirty="0"/>
              <a:t>  </a:t>
            </a:r>
          </a:p>
          <a:p>
            <a:pPr>
              <a:lnSpc>
                <a:spcPct val="80000"/>
              </a:lnSpc>
            </a:pPr>
            <a:r>
              <a:rPr lang="en-US" altLang="en-US" dirty="0"/>
              <a:t>For many, the employment-based (EB) method can be a lengthy process.  Often for H-1B holders and skilled workers, labor certification from the U.S. Department of Labor is required before proceeding onto the I-140 petition. </a:t>
            </a:r>
          </a:p>
          <a:p>
            <a:pPr>
              <a:lnSpc>
                <a:spcPct val="80000"/>
              </a:lnSpc>
              <a:buFont typeface="Wingdings" pitchFamily="2" charset="2"/>
              <a:buNone/>
            </a:pPr>
            <a:endParaRPr lang="en-US" altLang="en-US" dirty="0"/>
          </a:p>
          <a:p>
            <a:pPr>
              <a:lnSpc>
                <a:spcPct val="80000"/>
              </a:lnSpc>
            </a:pPr>
            <a:r>
              <a:rPr lang="en-US" altLang="en-US" dirty="0"/>
              <a:t>The U.S. Government uses quotas and a preference system to allocate these immigrant visas.</a:t>
            </a:r>
          </a:p>
          <a:p>
            <a:pPr>
              <a:lnSpc>
                <a:spcPct val="80000"/>
              </a:lnSpc>
            </a:pPr>
            <a:endParaRPr lang="en-US" altLang="en-US" dirty="0"/>
          </a:p>
          <a:p>
            <a:pPr>
              <a:lnSpc>
                <a:spcPct val="80000"/>
              </a:lnSpc>
            </a:pPr>
            <a:r>
              <a:rPr lang="en-US" altLang="en-US" dirty="0"/>
              <a:t>Regulatory Authority: 8 CFR §204.5</a:t>
            </a:r>
          </a:p>
        </p:txBody>
      </p:sp>
    </p:spTree>
    <p:extLst>
      <p:ext uri="{BB962C8B-B14F-4D97-AF65-F5344CB8AC3E}">
        <p14:creationId xmlns:p14="http://schemas.microsoft.com/office/powerpoint/2010/main" val="42627343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25292-B791-D00D-4972-FE8EA64BD7A0}"/>
              </a:ext>
            </a:extLst>
          </p:cNvPr>
          <p:cNvSpPr>
            <a:spLocks noGrp="1"/>
          </p:cNvSpPr>
          <p:nvPr>
            <p:ph type="title"/>
          </p:nvPr>
        </p:nvSpPr>
        <p:spPr/>
        <p:txBody>
          <a:bodyPr/>
          <a:lstStyle/>
          <a:p>
            <a:r>
              <a:rPr lang="en-US" dirty="0" err="1"/>
              <a:t>QUOta</a:t>
            </a:r>
            <a:r>
              <a:rPr lang="en-US" dirty="0"/>
              <a:t> system</a:t>
            </a:r>
          </a:p>
        </p:txBody>
      </p:sp>
      <p:sp>
        <p:nvSpPr>
          <p:cNvPr id="3" name="Rectangle 3">
            <a:extLst>
              <a:ext uri="{FF2B5EF4-FFF2-40B4-BE49-F238E27FC236}">
                <a16:creationId xmlns:a16="http://schemas.microsoft.com/office/drawing/2014/main" id="{E51D1C90-A56A-1AFF-55F6-D294296137CB}"/>
              </a:ext>
            </a:extLst>
          </p:cNvPr>
          <p:cNvSpPr txBox="1">
            <a:spLocks/>
          </p:cNvSpPr>
          <p:nvPr/>
        </p:nvSpPr>
        <p:spPr>
          <a:xfrm>
            <a:off x="810705" y="2088823"/>
            <a:ext cx="7772400" cy="4572000"/>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n-US" altLang="en-US" dirty="0"/>
              <a:t>Worldwide Level- INA §201(d)</a:t>
            </a:r>
          </a:p>
          <a:p>
            <a:r>
              <a:rPr lang="en-US" altLang="en-US" dirty="0"/>
              <a:t>Numerical Limitations per country- INA §202</a:t>
            </a:r>
          </a:p>
          <a:p>
            <a:r>
              <a:rPr lang="en-US" altLang="en-US" dirty="0"/>
              <a:t>Backlogs: Oversubscription by country/category</a:t>
            </a:r>
          </a:p>
          <a:p>
            <a:r>
              <a:rPr lang="en-US" altLang="en-US" dirty="0"/>
              <a:t>See the Visa Bulletin (enclosed in materials)</a:t>
            </a:r>
          </a:p>
          <a:p>
            <a:pPr>
              <a:lnSpc>
                <a:spcPct val="90000"/>
              </a:lnSpc>
            </a:pPr>
            <a:r>
              <a:rPr lang="en-US" altLang="en-US" dirty="0"/>
              <a:t>To be eligible for an available Immigrant Visa, an applicant’s priority date in the particular employment based visa category must be current.</a:t>
            </a:r>
          </a:p>
          <a:p>
            <a:pPr lvl="1">
              <a:lnSpc>
                <a:spcPct val="90000"/>
              </a:lnSpc>
            </a:pPr>
            <a:r>
              <a:rPr lang="en-US" altLang="en-US" sz="2000" dirty="0"/>
              <a:t>Based on country of birth</a:t>
            </a:r>
          </a:p>
          <a:p>
            <a:pPr lvl="1"/>
            <a:endParaRPr lang="en-US" altLang="en-US" dirty="0"/>
          </a:p>
        </p:txBody>
      </p:sp>
    </p:spTree>
    <p:extLst>
      <p:ext uri="{BB962C8B-B14F-4D97-AF65-F5344CB8AC3E}">
        <p14:creationId xmlns:p14="http://schemas.microsoft.com/office/powerpoint/2010/main" val="1408639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186518994_10165072226840277_3033574361180194590_n.jpg"/>
          <p:cNvPicPr>
            <a:picLocks noGrp="1" noChangeAspect="1"/>
          </p:cNvPicPr>
          <p:nvPr>
            <p:ph idx="1"/>
          </p:nvPr>
        </p:nvPicPr>
        <p:blipFill>
          <a:blip r:embed="rId2">
            <a:extLst>
              <a:ext uri="{28A0092B-C50C-407E-A947-70E740481C1C}">
                <a14:useLocalDpi xmlns:a14="http://schemas.microsoft.com/office/drawing/2010/main" val="0"/>
              </a:ext>
            </a:extLst>
          </a:blip>
          <a:srcRect t="15815" b="15815"/>
          <a:stretch>
            <a:fillRect/>
          </a:stretch>
        </p:blipFill>
        <p:spPr>
          <a:xfrm>
            <a:off x="4027573" y="3913331"/>
            <a:ext cx="4708893" cy="2468396"/>
          </a:xfrm>
        </p:spPr>
      </p:pic>
      <p:sp>
        <p:nvSpPr>
          <p:cNvPr id="3" name="Title 2"/>
          <p:cNvSpPr>
            <a:spLocks noGrp="1"/>
          </p:cNvSpPr>
          <p:nvPr>
            <p:ph type="title"/>
          </p:nvPr>
        </p:nvSpPr>
        <p:spPr/>
        <p:txBody>
          <a:bodyPr/>
          <a:lstStyle/>
          <a:p>
            <a:r>
              <a:rPr lang="en-US" dirty="0"/>
              <a:t>MY IMMIGRANT STORY</a:t>
            </a:r>
          </a:p>
        </p:txBody>
      </p:sp>
      <p:pic>
        <p:nvPicPr>
          <p:cNvPr id="5" name="Picture 4" descr="187475543_10165071356915277_7638974089997418771_n.jp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5778" y="1883330"/>
            <a:ext cx="2946559" cy="4498397"/>
          </a:xfrm>
          <a:prstGeom prst="rect">
            <a:avLst/>
          </a:prstGeom>
        </p:spPr>
      </p:pic>
      <p:sp>
        <p:nvSpPr>
          <p:cNvPr id="6" name="TextBox 5"/>
          <p:cNvSpPr txBox="1"/>
          <p:nvPr/>
        </p:nvSpPr>
        <p:spPr>
          <a:xfrm>
            <a:off x="4027573" y="1998571"/>
            <a:ext cx="4662732" cy="369332"/>
          </a:xfrm>
          <a:prstGeom prst="rect">
            <a:avLst/>
          </a:prstGeom>
          <a:noFill/>
        </p:spPr>
        <p:txBody>
          <a:bodyPr wrap="square" rtlCol="0">
            <a:spAutoFit/>
          </a:bodyPr>
          <a:lstStyle/>
          <a:p>
            <a:r>
              <a:rPr lang="en-US" dirty="0"/>
              <a:t>In 1960s, my parents came to Arizona.</a:t>
            </a:r>
          </a:p>
        </p:txBody>
      </p:sp>
    </p:spTree>
    <p:extLst>
      <p:ext uri="{BB962C8B-B14F-4D97-AF65-F5344CB8AC3E}">
        <p14:creationId xmlns:p14="http://schemas.microsoft.com/office/powerpoint/2010/main" val="2713340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table with numbers and letters&#10;&#10;AI-generated content may be incorrect.">
            <a:extLst>
              <a:ext uri="{FF2B5EF4-FFF2-40B4-BE49-F238E27FC236}">
                <a16:creationId xmlns:a16="http://schemas.microsoft.com/office/drawing/2014/main" id="{9F079C3F-47B5-162C-1120-7B7F7D400D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470155"/>
            <a:ext cx="6705600" cy="5917690"/>
          </a:xfrm>
          <a:prstGeom prst="rect">
            <a:avLst/>
          </a:prstGeom>
          <a:noFill/>
        </p:spPr>
      </p:pic>
      <p:sp>
        <p:nvSpPr>
          <p:cNvPr id="11" name="Text Placeholder 2">
            <a:extLst>
              <a:ext uri="{FF2B5EF4-FFF2-40B4-BE49-F238E27FC236}">
                <a16:creationId xmlns:a16="http://schemas.microsoft.com/office/drawing/2014/main" id="{81E1B549-9B4A-F099-B1B5-D94FECFA217D}"/>
              </a:ext>
            </a:extLst>
          </p:cNvPr>
          <p:cNvSpPr>
            <a:spLocks noGrp="1"/>
          </p:cNvSpPr>
          <p:nvPr>
            <p:ph type="body" sz="half" idx="2"/>
          </p:nvPr>
        </p:nvSpPr>
        <p:spPr>
          <a:xfrm>
            <a:off x="7162800" y="2133600"/>
            <a:ext cx="1676400" cy="2971800"/>
          </a:xfrm>
        </p:spPr>
        <p:txBody>
          <a:bodyPr/>
          <a:lstStyle/>
          <a:p>
            <a:r>
              <a:rPr lang="en-US" dirty="0"/>
              <a:t>June 2025</a:t>
            </a:r>
          </a:p>
        </p:txBody>
      </p:sp>
      <p:sp>
        <p:nvSpPr>
          <p:cNvPr id="2" name="Title 1">
            <a:extLst>
              <a:ext uri="{FF2B5EF4-FFF2-40B4-BE49-F238E27FC236}">
                <a16:creationId xmlns:a16="http://schemas.microsoft.com/office/drawing/2014/main" id="{66F66870-7EFD-FFFE-2F70-31A3536013C9}"/>
              </a:ext>
            </a:extLst>
          </p:cNvPr>
          <p:cNvSpPr>
            <a:spLocks noGrp="1"/>
          </p:cNvSpPr>
          <p:nvPr>
            <p:ph type="title"/>
          </p:nvPr>
        </p:nvSpPr>
        <p:spPr>
          <a:xfrm>
            <a:off x="7162800" y="460248"/>
            <a:ext cx="1676400" cy="1673352"/>
          </a:xfrm>
        </p:spPr>
        <p:txBody>
          <a:bodyPr anchor="b">
            <a:normAutofit/>
          </a:bodyPr>
          <a:lstStyle/>
          <a:p>
            <a:r>
              <a:rPr lang="en-US" dirty="0"/>
              <a:t>Visa bulletin</a:t>
            </a:r>
          </a:p>
        </p:txBody>
      </p:sp>
    </p:spTree>
    <p:extLst>
      <p:ext uri="{BB962C8B-B14F-4D97-AF65-F5344CB8AC3E}">
        <p14:creationId xmlns:p14="http://schemas.microsoft.com/office/powerpoint/2010/main" val="20549582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a:extLst>
              <a:ext uri="{FF2B5EF4-FFF2-40B4-BE49-F238E27FC236}">
                <a16:creationId xmlns:a16="http://schemas.microsoft.com/office/drawing/2014/main" id="{F3D15EF2-4C50-5011-14D9-19D5C4BC9B63}"/>
              </a:ext>
            </a:extLst>
          </p:cNvPr>
          <p:cNvSpPr>
            <a:spLocks noGrp="1"/>
          </p:cNvSpPr>
          <p:nvPr>
            <p:ph type="title"/>
          </p:nvPr>
        </p:nvSpPr>
        <p:spPr/>
        <p:txBody>
          <a:bodyPr/>
          <a:lstStyle/>
          <a:p>
            <a:pPr eaLnBrk="1" hangingPunct="1"/>
            <a:r>
              <a:rPr lang="en-US" altLang="en-US"/>
              <a:t>EB-1: Priority Workers</a:t>
            </a:r>
          </a:p>
        </p:txBody>
      </p:sp>
      <p:sp>
        <p:nvSpPr>
          <p:cNvPr id="51202" name="Rectangle 3">
            <a:extLst>
              <a:ext uri="{FF2B5EF4-FFF2-40B4-BE49-F238E27FC236}">
                <a16:creationId xmlns:a16="http://schemas.microsoft.com/office/drawing/2014/main" id="{CB44D2FD-DB95-72BF-E8DB-F849660E1AC7}"/>
              </a:ext>
            </a:extLst>
          </p:cNvPr>
          <p:cNvSpPr>
            <a:spLocks noGrp="1"/>
          </p:cNvSpPr>
          <p:nvPr>
            <p:ph type="body" idx="1"/>
          </p:nvPr>
        </p:nvSpPr>
        <p:spPr/>
        <p:txBody>
          <a:bodyPr/>
          <a:lstStyle/>
          <a:p>
            <a:pPr eaLnBrk="1" hangingPunct="1"/>
            <a:r>
              <a:rPr lang="en-US" altLang="en-US"/>
              <a:t>Labor certification is not required for EB-1's. Priority workers include:</a:t>
            </a:r>
          </a:p>
          <a:p>
            <a:pPr lvl="1" eaLnBrk="1" hangingPunct="1"/>
            <a:r>
              <a:rPr lang="en-US" altLang="en-US"/>
              <a:t>Individuals of extraordinary ability in the arts, sciences, business, education and athletics.</a:t>
            </a:r>
          </a:p>
          <a:p>
            <a:pPr lvl="1" eaLnBrk="1" hangingPunct="1"/>
            <a:r>
              <a:rPr lang="en-US" altLang="en-US"/>
              <a:t>Managers and executives of international companies being transferred permanently to the U.S.</a:t>
            </a:r>
          </a:p>
          <a:p>
            <a:pPr lvl="1" eaLnBrk="1" hangingPunct="1"/>
            <a:r>
              <a:rPr lang="en-US" altLang="en-US"/>
              <a:t>Outstanding professors and researchers.</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a:extLst>
              <a:ext uri="{FF2B5EF4-FFF2-40B4-BE49-F238E27FC236}">
                <a16:creationId xmlns:a16="http://schemas.microsoft.com/office/drawing/2014/main" id="{11209C86-79E7-C7E3-35C4-03A0B2FF20F4}"/>
              </a:ext>
            </a:extLst>
          </p:cNvPr>
          <p:cNvSpPr>
            <a:spLocks noGrp="1"/>
          </p:cNvSpPr>
          <p:nvPr>
            <p:ph type="title"/>
          </p:nvPr>
        </p:nvSpPr>
        <p:spPr/>
        <p:txBody>
          <a:bodyPr/>
          <a:lstStyle/>
          <a:p>
            <a:pPr eaLnBrk="1" hangingPunct="1"/>
            <a:r>
              <a:rPr lang="en-US" altLang="en-US"/>
              <a:t>Extraordinary Ability </a:t>
            </a:r>
          </a:p>
        </p:txBody>
      </p:sp>
      <p:sp>
        <p:nvSpPr>
          <p:cNvPr id="52226" name="Rectangle 3">
            <a:extLst>
              <a:ext uri="{FF2B5EF4-FFF2-40B4-BE49-F238E27FC236}">
                <a16:creationId xmlns:a16="http://schemas.microsoft.com/office/drawing/2014/main" id="{1F45F30B-D448-6D27-3C77-371646501E1C}"/>
              </a:ext>
            </a:extLst>
          </p:cNvPr>
          <p:cNvSpPr>
            <a:spLocks noGrp="1"/>
          </p:cNvSpPr>
          <p:nvPr>
            <p:ph type="body" idx="1"/>
          </p:nvPr>
        </p:nvSpPr>
        <p:spPr/>
        <p:txBody>
          <a:bodyPr/>
          <a:lstStyle/>
          <a:p>
            <a:pPr eaLnBrk="1" hangingPunct="1">
              <a:lnSpc>
                <a:spcPct val="80000"/>
              </a:lnSpc>
            </a:pPr>
            <a:r>
              <a:rPr lang="en-US" altLang="en-US" sz="2400"/>
              <a:t>Regulatory Authority: 8 CFR §204.5(h)</a:t>
            </a:r>
          </a:p>
          <a:p>
            <a:pPr eaLnBrk="1" hangingPunct="1">
              <a:lnSpc>
                <a:spcPct val="80000"/>
              </a:lnSpc>
            </a:pPr>
            <a:r>
              <a:rPr lang="en-US" altLang="en-US" sz="2400"/>
              <a:t>In order to qualify for this sub-category, an individual must show extraordinary ability in the sciences, arts, education, business or athletics.  The petitioner must show a sustained national or international acclaim with recognized achievements.  In order to win an EB-1 case the foreigner must submit extensive documentation to back up his/her claim as an individual with extraordinary ability.  </a:t>
            </a:r>
          </a:p>
          <a:p>
            <a:pPr eaLnBrk="1" hangingPunct="1">
              <a:lnSpc>
                <a:spcPct val="80000"/>
              </a:lnSpc>
            </a:pPr>
            <a:r>
              <a:rPr lang="en-US" altLang="en-US" sz="2400"/>
              <a:t>The individual needs to show receipt of major internationally recognized award (Nobel Prize) OR</a:t>
            </a:r>
          </a:p>
          <a:p>
            <a:pPr eaLnBrk="1" hangingPunct="1">
              <a:lnSpc>
                <a:spcPct val="80000"/>
              </a:lnSpc>
            </a:pPr>
            <a:r>
              <a:rPr lang="en-US" altLang="en-US" sz="2400"/>
              <a:t>Exhibit at least 3 of 10 criteria listed.</a:t>
            </a:r>
          </a:p>
          <a:p>
            <a:pPr eaLnBrk="1" hangingPunct="1">
              <a:lnSpc>
                <a:spcPct val="80000"/>
              </a:lnSpc>
            </a:pPr>
            <a:r>
              <a:rPr lang="en-US" altLang="en-US" sz="2400"/>
              <a:t>O-1 visa holders might qualify</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a:extLst>
              <a:ext uri="{FF2B5EF4-FFF2-40B4-BE49-F238E27FC236}">
                <a16:creationId xmlns:a16="http://schemas.microsoft.com/office/drawing/2014/main" id="{C845CC17-B6DD-5CFB-8835-58A9EB06FDC5}"/>
              </a:ext>
            </a:extLst>
          </p:cNvPr>
          <p:cNvSpPr>
            <a:spLocks noGrp="1"/>
          </p:cNvSpPr>
          <p:nvPr>
            <p:ph type="title"/>
          </p:nvPr>
        </p:nvSpPr>
        <p:spPr/>
        <p:txBody>
          <a:bodyPr/>
          <a:lstStyle/>
          <a:p>
            <a:pPr eaLnBrk="1" hangingPunct="1"/>
            <a:r>
              <a:rPr lang="en-US" altLang="en-US"/>
              <a:t>Extraordinary Ability Criteria</a:t>
            </a:r>
          </a:p>
        </p:txBody>
      </p:sp>
      <p:sp>
        <p:nvSpPr>
          <p:cNvPr id="53250" name="Rectangle 3">
            <a:extLst>
              <a:ext uri="{FF2B5EF4-FFF2-40B4-BE49-F238E27FC236}">
                <a16:creationId xmlns:a16="http://schemas.microsoft.com/office/drawing/2014/main" id="{739583D9-9664-1325-C7C4-70A54DA4A541}"/>
              </a:ext>
            </a:extLst>
          </p:cNvPr>
          <p:cNvSpPr>
            <a:spLocks noGrp="1"/>
          </p:cNvSpPr>
          <p:nvPr>
            <p:ph type="body" idx="1"/>
          </p:nvPr>
        </p:nvSpPr>
        <p:spPr/>
        <p:txBody>
          <a:bodyPr>
            <a:normAutofit lnSpcReduction="10000"/>
          </a:bodyPr>
          <a:lstStyle/>
          <a:p>
            <a:pPr marL="609600" indent="-609600" eaLnBrk="1" hangingPunct="1">
              <a:lnSpc>
                <a:spcPct val="80000"/>
              </a:lnSpc>
              <a:buFont typeface="Wingdings" pitchFamily="2" charset="2"/>
              <a:buAutoNum type="arabicPeriod"/>
            </a:pPr>
            <a:r>
              <a:rPr lang="en-US" altLang="en-US" sz="1800"/>
              <a:t>Receipt of lesser nationally or internationally recognized prizes or awards for excellence;</a:t>
            </a:r>
          </a:p>
          <a:p>
            <a:pPr marL="609600" indent="-609600" eaLnBrk="1" hangingPunct="1">
              <a:lnSpc>
                <a:spcPct val="80000"/>
              </a:lnSpc>
              <a:buFont typeface="Wingdings" pitchFamily="2" charset="2"/>
              <a:buAutoNum type="arabicPeriod"/>
            </a:pPr>
            <a:r>
              <a:rPr lang="en-US" altLang="en-US" sz="1800"/>
              <a:t>Membership in associations in the field that demand outstanding achievement of their members;</a:t>
            </a:r>
          </a:p>
          <a:p>
            <a:pPr marL="609600" indent="-609600" eaLnBrk="1" hangingPunct="1">
              <a:lnSpc>
                <a:spcPct val="80000"/>
              </a:lnSpc>
              <a:buFont typeface="Wingdings" pitchFamily="2" charset="2"/>
              <a:buAutoNum type="arabicPeriod"/>
            </a:pPr>
            <a:r>
              <a:rPr lang="en-US" altLang="en-US" sz="1800"/>
              <a:t>Published material about the foreigner;</a:t>
            </a:r>
          </a:p>
          <a:p>
            <a:pPr marL="609600" indent="-609600" eaLnBrk="1" hangingPunct="1">
              <a:lnSpc>
                <a:spcPct val="80000"/>
              </a:lnSpc>
              <a:buFont typeface="Wingdings" pitchFamily="2" charset="2"/>
              <a:buAutoNum type="arabicPeriod"/>
            </a:pPr>
            <a:r>
              <a:rPr lang="en-US" altLang="en-US" sz="1800"/>
              <a:t>Evidence that the foreigner is a judge of the work of others in the field;</a:t>
            </a:r>
          </a:p>
          <a:p>
            <a:pPr marL="609600" indent="-609600" eaLnBrk="1" hangingPunct="1">
              <a:lnSpc>
                <a:spcPct val="80000"/>
              </a:lnSpc>
              <a:buFont typeface="Wingdings" pitchFamily="2" charset="2"/>
              <a:buAutoNum type="arabicPeriod"/>
            </a:pPr>
            <a:r>
              <a:rPr lang="en-US" altLang="en-US" sz="1800"/>
              <a:t>Evidence of the foreigners original contributions of major significance to the field;</a:t>
            </a:r>
          </a:p>
          <a:p>
            <a:pPr marL="609600" indent="-609600" eaLnBrk="1" hangingPunct="1">
              <a:lnSpc>
                <a:spcPct val="80000"/>
              </a:lnSpc>
              <a:buFont typeface="Wingdings" pitchFamily="2" charset="2"/>
              <a:buAutoNum type="arabicPeriod"/>
            </a:pPr>
            <a:r>
              <a:rPr lang="en-US" altLang="en-US" sz="1800"/>
              <a:t>Authorship of scholarly articles;</a:t>
            </a:r>
          </a:p>
          <a:p>
            <a:pPr marL="609600" indent="-609600" eaLnBrk="1" hangingPunct="1">
              <a:lnSpc>
                <a:spcPct val="80000"/>
              </a:lnSpc>
              <a:buFont typeface="Wingdings" pitchFamily="2" charset="2"/>
              <a:buAutoNum type="arabicPeriod"/>
            </a:pPr>
            <a:r>
              <a:rPr lang="en-US" altLang="en-US" sz="1800"/>
              <a:t>Display of the alien's work at artistic exhibitions or showcases;</a:t>
            </a:r>
          </a:p>
          <a:p>
            <a:pPr marL="609600" indent="-609600" eaLnBrk="1" hangingPunct="1">
              <a:lnSpc>
                <a:spcPct val="80000"/>
              </a:lnSpc>
              <a:buFont typeface="Wingdings" pitchFamily="2" charset="2"/>
              <a:buAutoNum type="arabicPeriod"/>
            </a:pPr>
            <a:r>
              <a:rPr lang="en-US" altLang="en-US" sz="1800"/>
              <a:t>Evidence the alien has performed in a leading or critical role for organizations that have a distinguished reputation;</a:t>
            </a:r>
          </a:p>
          <a:p>
            <a:pPr marL="609600" indent="-609600" eaLnBrk="1" hangingPunct="1">
              <a:lnSpc>
                <a:spcPct val="80000"/>
              </a:lnSpc>
              <a:buFont typeface="Wingdings" pitchFamily="2" charset="2"/>
              <a:buAutoNum type="arabicPeriod"/>
            </a:pPr>
            <a:r>
              <a:rPr lang="en-US" altLang="en-US" sz="1800"/>
              <a:t>Evidence that the alien commands high remuneration in relation to others in the field; or</a:t>
            </a:r>
          </a:p>
          <a:p>
            <a:pPr marL="609600" indent="-609600" eaLnBrk="1" hangingPunct="1">
              <a:lnSpc>
                <a:spcPct val="80000"/>
              </a:lnSpc>
              <a:buFont typeface="Wingdings" pitchFamily="2" charset="2"/>
              <a:buAutoNum type="arabicPeriod"/>
            </a:pPr>
            <a:r>
              <a:rPr lang="en-US" altLang="en-US" sz="1800"/>
              <a:t>Evidence of commercial success in the performing arts.</a:t>
            </a:r>
          </a:p>
          <a:p>
            <a:pPr marL="609600" indent="-609600" eaLnBrk="1" hangingPunct="1">
              <a:lnSpc>
                <a:spcPct val="80000"/>
              </a:lnSpc>
              <a:buFont typeface="Wingdings" pitchFamily="2" charset="2"/>
              <a:buNone/>
            </a:pPr>
            <a:r>
              <a:rPr lang="en-US" altLang="en-US" sz="1800"/>
              <a:t>        </a:t>
            </a:r>
          </a:p>
          <a:p>
            <a:pPr marL="609600" indent="-609600" eaLnBrk="1" hangingPunct="1">
              <a:lnSpc>
                <a:spcPct val="80000"/>
              </a:lnSpc>
            </a:pPr>
            <a:r>
              <a:rPr lang="en-US" altLang="en-US" sz="1800"/>
              <a:t>If the above criteria do not apply, the petitioner may submit "other comparable evidence".</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60719D2B-ABFF-00C5-1549-64D1A9A2F231}"/>
              </a:ext>
            </a:extLst>
          </p:cNvPr>
          <p:cNvSpPr>
            <a:spLocks noGrp="1" noChangeArrowheads="1"/>
          </p:cNvSpPr>
          <p:nvPr>
            <p:ph type="title"/>
          </p:nvPr>
        </p:nvSpPr>
        <p:spPr/>
        <p:txBody>
          <a:bodyPr>
            <a:normAutofit fontScale="90000"/>
          </a:bodyPr>
          <a:lstStyle/>
          <a:p>
            <a:pPr eaLnBrk="1" fontAlgn="auto" hangingPunct="1">
              <a:spcAft>
                <a:spcPts val="0"/>
              </a:spcAft>
              <a:defRPr/>
            </a:pPr>
            <a:r>
              <a:rPr lang="en-US" altLang="en-US"/>
              <a:t>Outstanding Professors/Researchers</a:t>
            </a:r>
          </a:p>
        </p:txBody>
      </p:sp>
      <p:sp>
        <p:nvSpPr>
          <p:cNvPr id="54274" name="Rectangle 3">
            <a:extLst>
              <a:ext uri="{FF2B5EF4-FFF2-40B4-BE49-F238E27FC236}">
                <a16:creationId xmlns:a16="http://schemas.microsoft.com/office/drawing/2014/main" id="{55D680EA-9F7A-F7FF-1D67-3D538B29DE3A}"/>
              </a:ext>
            </a:extLst>
          </p:cNvPr>
          <p:cNvSpPr>
            <a:spLocks noGrp="1"/>
          </p:cNvSpPr>
          <p:nvPr>
            <p:ph type="body" idx="1"/>
          </p:nvPr>
        </p:nvSpPr>
        <p:spPr/>
        <p:txBody>
          <a:bodyPr/>
          <a:lstStyle/>
          <a:p>
            <a:pPr eaLnBrk="1" hangingPunct="1">
              <a:lnSpc>
                <a:spcPct val="90000"/>
              </a:lnSpc>
            </a:pPr>
            <a:r>
              <a:rPr lang="en-US" altLang="en-US" sz="2400"/>
              <a:t>Regulatory Authority: 8 CFR §204.5(i)</a:t>
            </a:r>
          </a:p>
          <a:p>
            <a:pPr eaLnBrk="1" hangingPunct="1">
              <a:lnSpc>
                <a:spcPct val="90000"/>
              </a:lnSpc>
            </a:pPr>
            <a:r>
              <a:rPr lang="en-US" altLang="en-US" sz="2400"/>
              <a:t>In order to qualify for this sub-category, a foreigner must show international recognition as being outstanding in a specific academic field.  </a:t>
            </a:r>
          </a:p>
          <a:p>
            <a:pPr eaLnBrk="1" hangingPunct="1">
              <a:lnSpc>
                <a:spcPct val="90000"/>
              </a:lnSpc>
            </a:pPr>
            <a:r>
              <a:rPr lang="en-US" altLang="en-US" sz="2400"/>
              <a:t>The petitioner must also have a minimum of three years of experience in teaching and/or research in that academic field.  </a:t>
            </a:r>
          </a:p>
          <a:p>
            <a:pPr eaLnBrk="1" hangingPunct="1">
              <a:lnSpc>
                <a:spcPct val="90000"/>
              </a:lnSpc>
            </a:pPr>
            <a:r>
              <a:rPr lang="en-US" altLang="en-US" sz="2400"/>
              <a:t>There must be a job offer from a college, university, research institute, or private company.  </a:t>
            </a:r>
          </a:p>
          <a:p>
            <a:pPr eaLnBrk="1" hangingPunct="1">
              <a:lnSpc>
                <a:spcPct val="90000"/>
              </a:lnSpc>
            </a:pPr>
            <a:r>
              <a:rPr lang="en-US" altLang="en-US" sz="2400"/>
              <a:t>College or university teachers must be tenured or on a tenure-track.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EF590A9F-519F-01E3-8869-DF1F4CE079AA}"/>
              </a:ext>
            </a:extLst>
          </p:cNvPr>
          <p:cNvSpPr>
            <a:spLocks noGrp="1" noChangeArrowheads="1"/>
          </p:cNvSpPr>
          <p:nvPr>
            <p:ph type="title"/>
          </p:nvPr>
        </p:nvSpPr>
        <p:spPr/>
        <p:txBody>
          <a:bodyPr>
            <a:normAutofit fontScale="90000"/>
          </a:bodyPr>
          <a:lstStyle/>
          <a:p>
            <a:pPr eaLnBrk="1" fontAlgn="auto" hangingPunct="1">
              <a:spcAft>
                <a:spcPts val="0"/>
              </a:spcAft>
              <a:defRPr/>
            </a:pPr>
            <a:r>
              <a:rPr lang="en-US" altLang="en-US"/>
              <a:t>Outstanding Professors/Researchers: Criteria</a:t>
            </a:r>
          </a:p>
        </p:txBody>
      </p:sp>
      <p:sp>
        <p:nvSpPr>
          <p:cNvPr id="55298" name="Rectangle 3">
            <a:extLst>
              <a:ext uri="{FF2B5EF4-FFF2-40B4-BE49-F238E27FC236}">
                <a16:creationId xmlns:a16="http://schemas.microsoft.com/office/drawing/2014/main" id="{FFDB42A4-7B9D-326D-050A-70EF1FC65496}"/>
              </a:ext>
            </a:extLst>
          </p:cNvPr>
          <p:cNvSpPr>
            <a:spLocks noGrp="1"/>
          </p:cNvSpPr>
          <p:nvPr>
            <p:ph type="body" idx="1"/>
          </p:nvPr>
        </p:nvSpPr>
        <p:spPr/>
        <p:txBody>
          <a:bodyPr/>
          <a:lstStyle/>
          <a:p>
            <a:pPr marL="381000" indent="-381000" eaLnBrk="1" hangingPunct="1">
              <a:lnSpc>
                <a:spcPct val="80000"/>
              </a:lnSpc>
            </a:pPr>
            <a:r>
              <a:rPr lang="en-US" altLang="en-US" sz="2000"/>
              <a:t>The individual must meet at least two of the following criteria:</a:t>
            </a:r>
          </a:p>
          <a:p>
            <a:pPr marL="381000" indent="-381000" eaLnBrk="1" hangingPunct="1">
              <a:lnSpc>
                <a:spcPct val="80000"/>
              </a:lnSpc>
            </a:pPr>
            <a:endParaRPr lang="en-US" altLang="en-US" sz="2000"/>
          </a:p>
          <a:p>
            <a:pPr marL="381000" indent="-381000" eaLnBrk="1" hangingPunct="1">
              <a:lnSpc>
                <a:spcPct val="80000"/>
              </a:lnSpc>
              <a:buFont typeface="Wingdings" pitchFamily="2" charset="2"/>
              <a:buAutoNum type="arabicPeriod"/>
            </a:pPr>
            <a:r>
              <a:rPr lang="en-US" altLang="en-US" sz="2000"/>
              <a:t>Receipt of major prizes or awards;</a:t>
            </a:r>
          </a:p>
          <a:p>
            <a:pPr marL="381000" indent="-381000" eaLnBrk="1" hangingPunct="1">
              <a:lnSpc>
                <a:spcPct val="80000"/>
              </a:lnSpc>
              <a:buFont typeface="Wingdings" pitchFamily="2" charset="2"/>
              <a:buAutoNum type="arabicPeriod"/>
            </a:pPr>
            <a:r>
              <a:rPr lang="en-US" altLang="en-US" sz="2000"/>
              <a:t>Membership in associations that require outstanding achievements;</a:t>
            </a:r>
          </a:p>
          <a:p>
            <a:pPr marL="381000" indent="-381000" eaLnBrk="1" hangingPunct="1">
              <a:lnSpc>
                <a:spcPct val="80000"/>
              </a:lnSpc>
              <a:buFont typeface="Wingdings" pitchFamily="2" charset="2"/>
              <a:buAutoNum type="arabicPeriod"/>
            </a:pPr>
            <a:r>
              <a:rPr lang="en-US" altLang="en-US" sz="2000"/>
              <a:t>Published material in professional journals written by others about the alien's work;</a:t>
            </a:r>
          </a:p>
          <a:p>
            <a:pPr marL="381000" indent="-381000" eaLnBrk="1" hangingPunct="1">
              <a:lnSpc>
                <a:spcPct val="80000"/>
              </a:lnSpc>
              <a:buFont typeface="Wingdings" pitchFamily="2" charset="2"/>
              <a:buAutoNum type="arabicPeriod"/>
            </a:pPr>
            <a:r>
              <a:rPr lang="en-US" altLang="en-US" sz="2000"/>
              <a:t>Participation as a judge of the work of others in the same of an allied field;</a:t>
            </a:r>
          </a:p>
          <a:p>
            <a:pPr marL="381000" indent="-381000" eaLnBrk="1" hangingPunct="1">
              <a:lnSpc>
                <a:spcPct val="80000"/>
              </a:lnSpc>
              <a:buFont typeface="Wingdings" pitchFamily="2" charset="2"/>
              <a:buAutoNum type="arabicPeriod"/>
            </a:pPr>
            <a:r>
              <a:rPr lang="en-US" altLang="en-US" sz="2000"/>
              <a:t>Original scientific or scholarly research contributions to the field; or</a:t>
            </a:r>
          </a:p>
          <a:p>
            <a:pPr marL="381000" indent="-381000" eaLnBrk="1" hangingPunct="1">
              <a:lnSpc>
                <a:spcPct val="80000"/>
              </a:lnSpc>
              <a:buFont typeface="Wingdings" pitchFamily="2" charset="2"/>
              <a:buAutoNum type="arabicPeriod"/>
            </a:pPr>
            <a:r>
              <a:rPr lang="en-US" altLang="en-US" sz="2000"/>
              <a:t>Authorship of scholarly books or articles in scholarly journals with international circulation in the field.</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a:extLst>
              <a:ext uri="{FF2B5EF4-FFF2-40B4-BE49-F238E27FC236}">
                <a16:creationId xmlns:a16="http://schemas.microsoft.com/office/drawing/2014/main" id="{165786D6-3620-EAA1-3A06-7EF99F177105}"/>
              </a:ext>
            </a:extLst>
          </p:cNvPr>
          <p:cNvSpPr>
            <a:spLocks noGrp="1"/>
          </p:cNvSpPr>
          <p:nvPr>
            <p:ph type="title"/>
          </p:nvPr>
        </p:nvSpPr>
        <p:spPr/>
        <p:txBody>
          <a:bodyPr/>
          <a:lstStyle/>
          <a:p>
            <a:pPr eaLnBrk="1" hangingPunct="1"/>
            <a:r>
              <a:rPr lang="en-US" altLang="en-US"/>
              <a:t>Multinational Managers/Executives</a:t>
            </a:r>
          </a:p>
        </p:txBody>
      </p:sp>
      <p:sp>
        <p:nvSpPr>
          <p:cNvPr id="56322" name="Rectangle 3">
            <a:extLst>
              <a:ext uri="{FF2B5EF4-FFF2-40B4-BE49-F238E27FC236}">
                <a16:creationId xmlns:a16="http://schemas.microsoft.com/office/drawing/2014/main" id="{4550C9A0-4451-0A1C-F852-489B6B19B3EA}"/>
              </a:ext>
            </a:extLst>
          </p:cNvPr>
          <p:cNvSpPr>
            <a:spLocks noGrp="1"/>
          </p:cNvSpPr>
          <p:nvPr>
            <p:ph type="body" idx="1"/>
          </p:nvPr>
        </p:nvSpPr>
        <p:spPr/>
        <p:txBody>
          <a:bodyPr/>
          <a:lstStyle/>
          <a:p>
            <a:pPr eaLnBrk="1" hangingPunct="1">
              <a:lnSpc>
                <a:spcPct val="90000"/>
              </a:lnSpc>
            </a:pPr>
            <a:r>
              <a:rPr lang="en-US" altLang="en-US" sz="2400"/>
              <a:t>Regulatory Authority: 8 CFR §204.5(j)</a:t>
            </a:r>
          </a:p>
          <a:p>
            <a:pPr lvl="1" eaLnBrk="1" hangingPunct="1">
              <a:lnSpc>
                <a:spcPct val="90000"/>
              </a:lnSpc>
            </a:pPr>
            <a:r>
              <a:rPr lang="en-US" altLang="en-US" sz="2000"/>
              <a:t>L-1A visa holders might qualify</a:t>
            </a:r>
          </a:p>
          <a:p>
            <a:pPr eaLnBrk="1" hangingPunct="1">
              <a:lnSpc>
                <a:spcPct val="90000"/>
              </a:lnSpc>
            </a:pPr>
            <a:r>
              <a:rPr lang="en-US" altLang="en-US" sz="2400"/>
              <a:t>In order to be eligible for priority worker status, a multinational manager or executive must:</a:t>
            </a:r>
          </a:p>
          <a:p>
            <a:pPr eaLnBrk="1" hangingPunct="1">
              <a:lnSpc>
                <a:spcPct val="90000"/>
              </a:lnSpc>
              <a:buFont typeface="Wingdings" pitchFamily="2" charset="2"/>
              <a:buNone/>
            </a:pPr>
            <a:endParaRPr lang="en-US" altLang="en-US" sz="2400"/>
          </a:p>
          <a:p>
            <a:pPr lvl="1" eaLnBrk="1" hangingPunct="1">
              <a:lnSpc>
                <a:spcPct val="90000"/>
              </a:lnSpc>
            </a:pPr>
            <a:r>
              <a:rPr lang="en-US" altLang="en-US" sz="2000"/>
              <a:t>Been employed outside the U.S. in a managerial or executive capacity for at least one of the three years immediately preceding the filing of the petition.</a:t>
            </a:r>
          </a:p>
          <a:p>
            <a:pPr lvl="1" eaLnBrk="1" hangingPunct="1">
              <a:lnSpc>
                <a:spcPct val="90000"/>
              </a:lnSpc>
            </a:pPr>
            <a:r>
              <a:rPr lang="en-US" altLang="en-US" sz="2000"/>
              <a:t>The past employment must have been with the same employer, an affiliate, or a subsidiary of the employer.</a:t>
            </a:r>
          </a:p>
          <a:p>
            <a:pPr lvl="1" eaLnBrk="1" hangingPunct="1">
              <a:lnSpc>
                <a:spcPct val="90000"/>
              </a:lnSpc>
            </a:pPr>
            <a:r>
              <a:rPr lang="en-US" altLang="en-US" sz="2000"/>
              <a:t>The foreign worker must be coming to work in an executive or managerial capacity.</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CCADC5D9-C594-C113-11A3-69750885A95E}"/>
              </a:ext>
            </a:extLst>
          </p:cNvPr>
          <p:cNvSpPr>
            <a:spLocks noGrp="1" noChangeArrowheads="1"/>
          </p:cNvSpPr>
          <p:nvPr>
            <p:ph type="title"/>
          </p:nvPr>
        </p:nvSpPr>
        <p:spPr/>
        <p:txBody>
          <a:bodyPr>
            <a:normAutofit fontScale="90000"/>
          </a:bodyPr>
          <a:lstStyle/>
          <a:p>
            <a:pPr eaLnBrk="1" fontAlgn="auto" hangingPunct="1">
              <a:spcAft>
                <a:spcPts val="0"/>
              </a:spcAft>
              <a:defRPr/>
            </a:pPr>
            <a:r>
              <a:rPr lang="en-US" altLang="en-US"/>
              <a:t>EB-2: Advanced Degree Holders </a:t>
            </a:r>
            <a:br>
              <a:rPr lang="en-US" altLang="en-US"/>
            </a:br>
            <a:r>
              <a:rPr lang="en-US" altLang="en-US"/>
              <a:t>&amp; Aliens of Exceptional Ability</a:t>
            </a:r>
          </a:p>
        </p:txBody>
      </p:sp>
      <p:sp>
        <p:nvSpPr>
          <p:cNvPr id="57346" name="Rectangle 3">
            <a:extLst>
              <a:ext uri="{FF2B5EF4-FFF2-40B4-BE49-F238E27FC236}">
                <a16:creationId xmlns:a16="http://schemas.microsoft.com/office/drawing/2014/main" id="{E6F06495-31BA-E0B5-84D3-BF8967C34A28}"/>
              </a:ext>
            </a:extLst>
          </p:cNvPr>
          <p:cNvSpPr>
            <a:spLocks noGrp="1"/>
          </p:cNvSpPr>
          <p:nvPr>
            <p:ph type="body" idx="1"/>
          </p:nvPr>
        </p:nvSpPr>
        <p:spPr/>
        <p:txBody>
          <a:bodyPr/>
          <a:lstStyle/>
          <a:p>
            <a:pPr eaLnBrk="1" hangingPunct="1"/>
            <a:r>
              <a:rPr lang="en-US" altLang="en-US" sz="2800"/>
              <a:t>Regulatory Authority: 8 CFR §204.5(k)</a:t>
            </a:r>
          </a:p>
          <a:p>
            <a:pPr eaLnBrk="1" hangingPunct="1"/>
            <a:r>
              <a:rPr lang="en-US" altLang="en-US" sz="2800"/>
              <a:t>Advanced degree: Master’s degree or higher</a:t>
            </a:r>
          </a:p>
          <a:p>
            <a:pPr lvl="1" eaLnBrk="1" hangingPunct="1"/>
            <a:r>
              <a:rPr lang="en-US" altLang="en-US"/>
              <a:t>Certified position must require a Master’s or higher degree or foreign equivalent degree</a:t>
            </a:r>
          </a:p>
          <a:p>
            <a:pPr lvl="1" eaLnBrk="1" hangingPunct="1"/>
            <a:r>
              <a:rPr lang="en-US" altLang="en-US"/>
              <a:t>Master’s equivalence = B.A. plus 5 years progressively responsible experience in the field</a:t>
            </a:r>
          </a:p>
          <a:p>
            <a:pPr lvl="1" eaLnBrk="1" hangingPunct="1"/>
            <a:r>
              <a:rPr lang="en-US" altLang="en-US"/>
              <a:t>H-1B holders might qualify</a:t>
            </a:r>
          </a:p>
          <a:p>
            <a:pPr eaLnBrk="1" hangingPunct="1">
              <a:buFont typeface="Wingdings" pitchFamily="2" charset="2"/>
              <a:buNone/>
            </a:pPr>
            <a:endParaRPr lang="en-US" altLang="en-US" sz="28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a:extLst>
              <a:ext uri="{FF2B5EF4-FFF2-40B4-BE49-F238E27FC236}">
                <a16:creationId xmlns:a16="http://schemas.microsoft.com/office/drawing/2014/main" id="{99725399-3ECA-2CFB-3C0B-3B3253E609C3}"/>
              </a:ext>
            </a:extLst>
          </p:cNvPr>
          <p:cNvSpPr>
            <a:spLocks noGrp="1"/>
          </p:cNvSpPr>
          <p:nvPr>
            <p:ph type="title"/>
          </p:nvPr>
        </p:nvSpPr>
        <p:spPr/>
        <p:txBody>
          <a:bodyPr/>
          <a:lstStyle/>
          <a:p>
            <a:pPr eaLnBrk="1" hangingPunct="1"/>
            <a:r>
              <a:rPr lang="en-US" altLang="en-US"/>
              <a:t>Exceptional Ability</a:t>
            </a:r>
          </a:p>
        </p:txBody>
      </p:sp>
      <p:sp>
        <p:nvSpPr>
          <p:cNvPr id="58370" name="Rectangle 3">
            <a:extLst>
              <a:ext uri="{FF2B5EF4-FFF2-40B4-BE49-F238E27FC236}">
                <a16:creationId xmlns:a16="http://schemas.microsoft.com/office/drawing/2014/main" id="{1727738E-504C-2505-F106-D305CB10214D}"/>
              </a:ext>
            </a:extLst>
          </p:cNvPr>
          <p:cNvSpPr>
            <a:spLocks noGrp="1"/>
          </p:cNvSpPr>
          <p:nvPr>
            <p:ph type="body" idx="1"/>
          </p:nvPr>
        </p:nvSpPr>
        <p:spPr/>
        <p:txBody>
          <a:bodyPr/>
          <a:lstStyle/>
          <a:p>
            <a:pPr eaLnBrk="1" hangingPunct="1">
              <a:lnSpc>
                <a:spcPct val="90000"/>
              </a:lnSpc>
            </a:pPr>
            <a:r>
              <a:rPr lang="en-US" altLang="en-US"/>
              <a:t>Show that the alien is an alien of exceptional ability in the sciences, arts, or business, petition must prove at least 3 of the following:</a:t>
            </a:r>
          </a:p>
          <a:p>
            <a:pPr lvl="1" eaLnBrk="1" hangingPunct="1">
              <a:lnSpc>
                <a:spcPct val="90000"/>
              </a:lnSpc>
            </a:pPr>
            <a:r>
              <a:rPr lang="en-US" altLang="en-US"/>
              <a:t>An official academic record showing that the alien has a degree, diploma, certificate, or similar award from a college, university, school, or other institution of learning relating to the area of exceptional ability.</a:t>
            </a:r>
          </a:p>
          <a:p>
            <a:pPr eaLnBrk="1" hangingPunct="1">
              <a:lnSpc>
                <a:spcPct val="90000"/>
              </a:lnSpc>
            </a:pPr>
            <a:endParaRPr lang="en-US" alt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4C3B168E-6B4B-7477-423D-CDDC891CB2B6}"/>
              </a:ext>
            </a:extLst>
          </p:cNvPr>
          <p:cNvSpPr>
            <a:spLocks noGrp="1" noChangeArrowheads="1"/>
          </p:cNvSpPr>
          <p:nvPr>
            <p:ph type="title"/>
          </p:nvPr>
        </p:nvSpPr>
        <p:spPr/>
        <p:txBody>
          <a:bodyPr>
            <a:normAutofit fontScale="90000"/>
          </a:bodyPr>
          <a:lstStyle/>
          <a:p>
            <a:pPr eaLnBrk="1" fontAlgn="auto" hangingPunct="1">
              <a:spcAft>
                <a:spcPts val="0"/>
              </a:spcAft>
              <a:defRPr/>
            </a:pPr>
            <a:r>
              <a:rPr lang="en-US" altLang="en-US"/>
              <a:t>Exceptional Ability Criteria (continued)</a:t>
            </a:r>
          </a:p>
        </p:txBody>
      </p:sp>
      <p:sp>
        <p:nvSpPr>
          <p:cNvPr id="59394" name="Rectangle 3">
            <a:extLst>
              <a:ext uri="{FF2B5EF4-FFF2-40B4-BE49-F238E27FC236}">
                <a16:creationId xmlns:a16="http://schemas.microsoft.com/office/drawing/2014/main" id="{972D87C3-0B80-6463-373B-0E04D5211740}"/>
              </a:ext>
            </a:extLst>
          </p:cNvPr>
          <p:cNvSpPr>
            <a:spLocks noGrp="1"/>
          </p:cNvSpPr>
          <p:nvPr>
            <p:ph type="body" idx="1"/>
          </p:nvPr>
        </p:nvSpPr>
        <p:spPr/>
        <p:txBody>
          <a:bodyPr/>
          <a:lstStyle/>
          <a:p>
            <a:pPr marL="381000" indent="-381000" eaLnBrk="1" hangingPunct="1">
              <a:lnSpc>
                <a:spcPct val="80000"/>
              </a:lnSpc>
              <a:buFont typeface="Wingdings" pitchFamily="2" charset="2"/>
              <a:buAutoNum type="arabicPeriod"/>
            </a:pPr>
            <a:r>
              <a:rPr lang="en-US" altLang="en-US" sz="1800"/>
              <a:t>Evidence in the form of letter(s) from current or former employer(s) showing that the alien has at least 10 years for full-time experience in the occupation for which he or she is being sought;</a:t>
            </a:r>
          </a:p>
          <a:p>
            <a:pPr marL="381000" indent="-381000" eaLnBrk="1" hangingPunct="1">
              <a:lnSpc>
                <a:spcPct val="80000"/>
              </a:lnSpc>
              <a:buFont typeface="Wingdings" pitchFamily="2" charset="2"/>
              <a:buAutoNum type="arabicPeriod"/>
            </a:pPr>
            <a:r>
              <a:rPr lang="en-US" altLang="en-US" sz="1800"/>
              <a:t>A license to practice the profession or certification for a particular profession or occupation;</a:t>
            </a:r>
          </a:p>
          <a:p>
            <a:pPr marL="381000" indent="-381000" eaLnBrk="1" hangingPunct="1">
              <a:lnSpc>
                <a:spcPct val="80000"/>
              </a:lnSpc>
              <a:buFont typeface="Wingdings" pitchFamily="2" charset="2"/>
              <a:buAutoNum type="arabicPeriod"/>
            </a:pPr>
            <a:r>
              <a:rPr lang="en-US" altLang="en-US" sz="1800"/>
              <a:t>Evidence that the alien has commanded a salary, or other remuneration for services, which demonstrates exceptional ability;</a:t>
            </a:r>
          </a:p>
          <a:p>
            <a:pPr marL="381000" indent="-381000" eaLnBrk="1" hangingPunct="1">
              <a:lnSpc>
                <a:spcPct val="80000"/>
              </a:lnSpc>
              <a:buFont typeface="Wingdings" pitchFamily="2" charset="2"/>
              <a:buAutoNum type="arabicPeriod"/>
            </a:pPr>
            <a:r>
              <a:rPr lang="en-US" altLang="en-US" sz="1800"/>
              <a:t>Evidence of membership in professional associations; or</a:t>
            </a:r>
          </a:p>
          <a:p>
            <a:pPr marL="381000" indent="-381000" eaLnBrk="1" hangingPunct="1">
              <a:lnSpc>
                <a:spcPct val="80000"/>
              </a:lnSpc>
              <a:buFont typeface="Wingdings" pitchFamily="2" charset="2"/>
              <a:buAutoNum type="arabicPeriod"/>
            </a:pPr>
            <a:r>
              <a:rPr lang="en-US" altLang="en-US" sz="1800"/>
              <a:t>Evidence of recognition for achievements and significant contributions to the industry or field by peers, governmental entities, or professional or business organizations.</a:t>
            </a:r>
          </a:p>
          <a:p>
            <a:pPr marL="381000" indent="-381000" eaLnBrk="1" hangingPunct="1">
              <a:lnSpc>
                <a:spcPct val="80000"/>
              </a:lnSpc>
            </a:pPr>
            <a:r>
              <a:rPr lang="en-US" altLang="en-US" sz="1800"/>
              <a:t>If the above standards do not readily apply to the beneficiary’s occupation, the petitioner may submit comparable evidence to establish the beneficiary’s eligibility.</a:t>
            </a:r>
          </a:p>
          <a:p>
            <a:pPr marL="381000" indent="-381000" eaLnBrk="1" hangingPunct="1">
              <a:lnSpc>
                <a:spcPct val="80000"/>
              </a:lnSpc>
            </a:pPr>
            <a:endParaRPr lang="en-US" altLang="en-US" sz="1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p>
        </p:txBody>
      </p:sp>
      <p:sp>
        <p:nvSpPr>
          <p:cNvPr id="3" name="TextBox 2"/>
          <p:cNvSpPr txBox="1"/>
          <p:nvPr/>
        </p:nvSpPr>
        <p:spPr>
          <a:xfrm>
            <a:off x="163116" y="1701029"/>
            <a:ext cx="8790823" cy="4765407"/>
          </a:xfrm>
          <a:prstGeom prst="rect">
            <a:avLst/>
          </a:prstGeom>
          <a:noFill/>
        </p:spPr>
        <p:txBody>
          <a:bodyPr wrap="square" rtlCol="0">
            <a:spAutoFit/>
          </a:bodyPr>
          <a:lstStyle/>
          <a:p>
            <a:pPr marL="731520" lvl="1" indent="-274320">
              <a:spcBef>
                <a:spcPts val="580"/>
              </a:spcBef>
              <a:buFont typeface="Wingdings 2"/>
              <a:buChar char=""/>
              <a:defRPr/>
            </a:pPr>
            <a:r>
              <a:rPr lang="en-US" dirty="0"/>
              <a:t>B-1 Visas</a:t>
            </a:r>
          </a:p>
          <a:p>
            <a:pPr marL="731520" lvl="1" indent="-274320">
              <a:spcBef>
                <a:spcPts val="580"/>
              </a:spcBef>
              <a:buFont typeface="Wingdings 2"/>
              <a:buChar char=""/>
              <a:defRPr/>
            </a:pPr>
            <a:r>
              <a:rPr lang="en-US" dirty="0"/>
              <a:t>F-1 Student &amp; J-1 Visas</a:t>
            </a:r>
          </a:p>
          <a:p>
            <a:pPr marL="731520" lvl="1" indent="-274320">
              <a:spcBef>
                <a:spcPts val="580"/>
              </a:spcBef>
              <a:buFont typeface="Wingdings 2"/>
              <a:buChar char=""/>
              <a:defRPr/>
            </a:pPr>
            <a:r>
              <a:rPr lang="en-US" dirty="0"/>
              <a:t>H-1B Specialty Workers</a:t>
            </a:r>
          </a:p>
          <a:p>
            <a:pPr marL="1188720" lvl="2" indent="-274320">
              <a:spcBef>
                <a:spcPts val="580"/>
              </a:spcBef>
              <a:buFont typeface="Wingdings 2"/>
              <a:buChar char=""/>
              <a:defRPr/>
            </a:pPr>
            <a:r>
              <a:rPr lang="en-US" dirty="0"/>
              <a:t>TN Visas for Mexico/Canada Nationals in Specific Occupations</a:t>
            </a:r>
          </a:p>
          <a:p>
            <a:pPr marL="1188720" lvl="2" indent="-274320">
              <a:spcBef>
                <a:spcPts val="580"/>
              </a:spcBef>
              <a:buFont typeface="Wingdings 2"/>
              <a:buChar char=""/>
              <a:defRPr/>
            </a:pPr>
            <a:r>
              <a:rPr lang="en-US" dirty="0"/>
              <a:t>E-3/ H1B1/ Guam</a:t>
            </a:r>
          </a:p>
          <a:p>
            <a:pPr marL="731520" lvl="1" indent="-274320">
              <a:spcBef>
                <a:spcPts val="580"/>
              </a:spcBef>
              <a:buFont typeface="Wingdings 2"/>
              <a:buChar char=""/>
              <a:defRPr/>
            </a:pPr>
            <a:r>
              <a:rPr lang="en-US" dirty="0"/>
              <a:t>L-1 Intracompany Transferees </a:t>
            </a:r>
          </a:p>
          <a:p>
            <a:pPr marL="731520" lvl="1" indent="-274320">
              <a:spcBef>
                <a:spcPts val="580"/>
              </a:spcBef>
              <a:buFont typeface="Wingdings 2"/>
              <a:buChar char=""/>
              <a:defRPr/>
            </a:pPr>
            <a:r>
              <a:rPr lang="en-US" dirty="0"/>
              <a:t>Green Card/Permanent Residency Processing</a:t>
            </a:r>
          </a:p>
          <a:p>
            <a:pPr marL="1005840" lvl="2">
              <a:spcBef>
                <a:spcPts val="370"/>
              </a:spcBef>
              <a:buFont typeface="Wingdings 2"/>
              <a:buChar char=""/>
              <a:defRPr/>
            </a:pPr>
            <a:r>
              <a:rPr lang="en-US" dirty="0"/>
              <a:t>Extraordinary Ability</a:t>
            </a:r>
          </a:p>
          <a:p>
            <a:pPr marL="1005840" lvl="2">
              <a:spcBef>
                <a:spcPts val="370"/>
              </a:spcBef>
              <a:buFont typeface="Wingdings 2"/>
              <a:buChar char=""/>
              <a:defRPr/>
            </a:pPr>
            <a:r>
              <a:rPr lang="en-US" dirty="0"/>
              <a:t>Outstanding Researcher</a:t>
            </a:r>
          </a:p>
          <a:p>
            <a:pPr marL="1005840" lvl="2">
              <a:spcBef>
                <a:spcPts val="370"/>
              </a:spcBef>
              <a:buFont typeface="Wingdings 2"/>
              <a:buChar char=""/>
              <a:defRPr/>
            </a:pPr>
            <a:r>
              <a:rPr lang="en-US" dirty="0"/>
              <a:t>Multinational Managers</a:t>
            </a:r>
          </a:p>
          <a:p>
            <a:pPr marL="1005840" lvl="2">
              <a:spcBef>
                <a:spcPts val="370"/>
              </a:spcBef>
              <a:buFont typeface="Wingdings 2"/>
              <a:buChar char=""/>
              <a:defRPr/>
            </a:pPr>
            <a:r>
              <a:rPr lang="en-US" dirty="0"/>
              <a:t>National Interest Waiver</a:t>
            </a:r>
          </a:p>
          <a:p>
            <a:pPr marL="1005840" lvl="2">
              <a:spcBef>
                <a:spcPts val="370"/>
              </a:spcBef>
              <a:buFont typeface="Wingdings 2"/>
              <a:buChar char=""/>
              <a:defRPr/>
            </a:pPr>
            <a:r>
              <a:rPr lang="en-US" dirty="0"/>
              <a:t>PERM/Labor Certification</a:t>
            </a:r>
          </a:p>
          <a:p>
            <a:pPr marL="731520" lvl="1" indent="-274320">
              <a:spcBef>
                <a:spcPts val="580"/>
              </a:spcBef>
              <a:buFont typeface="Wingdings 2"/>
              <a:buChar char=""/>
              <a:defRPr/>
            </a:pPr>
            <a:r>
              <a:rPr lang="en-US" dirty="0"/>
              <a:t>Requests for Evidence</a:t>
            </a:r>
          </a:p>
          <a:p>
            <a:pPr marL="742950" lvl="1" indent="-285750">
              <a:buFont typeface="Arial"/>
              <a:buChar char="•"/>
            </a:pPr>
            <a:endParaRPr lang="en-US" dirty="0"/>
          </a:p>
        </p:txBody>
      </p:sp>
    </p:spTree>
    <p:extLst>
      <p:ext uri="{BB962C8B-B14F-4D97-AF65-F5344CB8AC3E}">
        <p14:creationId xmlns:p14="http://schemas.microsoft.com/office/powerpoint/2010/main" val="119807593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xmlns:p14="http://schemas.microsoft.com/office/powerpoint/2010/mai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a:extLst>
              <a:ext uri="{FF2B5EF4-FFF2-40B4-BE49-F238E27FC236}">
                <a16:creationId xmlns:a16="http://schemas.microsoft.com/office/drawing/2014/main" id="{286D71E6-3F84-DBC4-4FF8-DD10B2E19553}"/>
              </a:ext>
            </a:extLst>
          </p:cNvPr>
          <p:cNvSpPr>
            <a:spLocks noGrp="1"/>
          </p:cNvSpPr>
          <p:nvPr>
            <p:ph type="title"/>
          </p:nvPr>
        </p:nvSpPr>
        <p:spPr/>
        <p:txBody>
          <a:bodyPr/>
          <a:lstStyle/>
          <a:p>
            <a:pPr eaLnBrk="1" hangingPunct="1"/>
            <a:r>
              <a:rPr lang="en-US" altLang="en-US"/>
              <a:t>National Interest Waivers</a:t>
            </a:r>
          </a:p>
        </p:txBody>
      </p:sp>
      <p:sp>
        <p:nvSpPr>
          <p:cNvPr id="60418" name="Rectangle 3">
            <a:extLst>
              <a:ext uri="{FF2B5EF4-FFF2-40B4-BE49-F238E27FC236}">
                <a16:creationId xmlns:a16="http://schemas.microsoft.com/office/drawing/2014/main" id="{393EB61D-FD33-B34F-1826-68C377E299A8}"/>
              </a:ext>
            </a:extLst>
          </p:cNvPr>
          <p:cNvSpPr>
            <a:spLocks noGrp="1"/>
          </p:cNvSpPr>
          <p:nvPr>
            <p:ph type="body" idx="1"/>
          </p:nvPr>
        </p:nvSpPr>
        <p:spPr/>
        <p:txBody>
          <a:bodyPr/>
          <a:lstStyle/>
          <a:p>
            <a:pPr eaLnBrk="1" hangingPunct="1">
              <a:lnSpc>
                <a:spcPct val="80000"/>
              </a:lnSpc>
            </a:pPr>
            <a:r>
              <a:rPr lang="en-US" altLang="en-US" sz="2000"/>
              <a:t>The CIS may exempt the requirement of a job offer, and thus of a labor certification, for aliens of exceptional ability in the sciences, arts or business if exemption would be in the national interest.</a:t>
            </a:r>
          </a:p>
          <a:p>
            <a:pPr eaLnBrk="1" hangingPunct="1">
              <a:lnSpc>
                <a:spcPct val="80000"/>
              </a:lnSpc>
            </a:pPr>
            <a:r>
              <a:rPr lang="en-US" altLang="en-US" sz="2000"/>
              <a:t>To apply for the exemption, the petitioner must submit Form ETA-9089, in duplicate, as well as evidence to support the claim that such exemption would be in the national interest.</a:t>
            </a:r>
          </a:p>
          <a:p>
            <a:pPr eaLnBrk="1" hangingPunct="1">
              <a:lnSpc>
                <a:spcPct val="80000"/>
              </a:lnSpc>
            </a:pPr>
            <a:r>
              <a:rPr lang="en-US" altLang="en-US" sz="2000" i="1"/>
              <a:t>Matter of Dhanasar </a:t>
            </a:r>
            <a:r>
              <a:rPr lang="en-US" altLang="en-US" sz="2000"/>
              <a:t>provides that after eligibility for EB-2 classification has been established, USCIS may grant a NIW if the petitioner demonstrates, by a preponderance of the evidence, that:</a:t>
            </a:r>
          </a:p>
          <a:p>
            <a:pPr lvl="1" eaLnBrk="1" hangingPunct="1">
              <a:lnSpc>
                <a:spcPct val="80000"/>
              </a:lnSpc>
            </a:pPr>
            <a:r>
              <a:rPr lang="en-US" altLang="en-US" sz="1800"/>
              <a:t>The foreign national’s proposed endeavor has both substantial merit and national importance.</a:t>
            </a:r>
          </a:p>
          <a:p>
            <a:pPr lvl="1" eaLnBrk="1" hangingPunct="1">
              <a:lnSpc>
                <a:spcPct val="80000"/>
              </a:lnSpc>
            </a:pPr>
            <a:r>
              <a:rPr lang="en-US" altLang="en-US" sz="1800"/>
              <a:t>The foreign national is well positioned to advance the proposed endeavor.</a:t>
            </a:r>
          </a:p>
          <a:p>
            <a:pPr lvl="1" eaLnBrk="1" hangingPunct="1">
              <a:lnSpc>
                <a:spcPct val="80000"/>
              </a:lnSpc>
            </a:pPr>
            <a:r>
              <a:rPr lang="en-US" altLang="en-US" sz="1600"/>
              <a:t>On balance, it would be beneficial to the United States to waive the requirements of a job offer and thus of a labor certification.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a:extLst>
              <a:ext uri="{FF2B5EF4-FFF2-40B4-BE49-F238E27FC236}">
                <a16:creationId xmlns:a16="http://schemas.microsoft.com/office/drawing/2014/main" id="{0FA887C9-3EBC-8237-6291-2BA256D4E941}"/>
              </a:ext>
            </a:extLst>
          </p:cNvPr>
          <p:cNvSpPr>
            <a:spLocks noGrp="1"/>
          </p:cNvSpPr>
          <p:nvPr>
            <p:ph type="title"/>
          </p:nvPr>
        </p:nvSpPr>
        <p:spPr/>
        <p:txBody>
          <a:bodyPr/>
          <a:lstStyle/>
          <a:p>
            <a:pPr eaLnBrk="1" hangingPunct="1"/>
            <a:r>
              <a:rPr lang="en-US" altLang="en-US"/>
              <a:t>PERM (Labor Certification)</a:t>
            </a:r>
          </a:p>
        </p:txBody>
      </p:sp>
      <p:sp>
        <p:nvSpPr>
          <p:cNvPr id="61442" name="Rectangle 3">
            <a:extLst>
              <a:ext uri="{FF2B5EF4-FFF2-40B4-BE49-F238E27FC236}">
                <a16:creationId xmlns:a16="http://schemas.microsoft.com/office/drawing/2014/main" id="{E89BCA17-FD37-B652-4FF7-FC27D0F656E0}"/>
              </a:ext>
            </a:extLst>
          </p:cNvPr>
          <p:cNvSpPr>
            <a:spLocks noGrp="1"/>
          </p:cNvSpPr>
          <p:nvPr>
            <p:ph type="body" idx="1"/>
          </p:nvPr>
        </p:nvSpPr>
        <p:spPr/>
        <p:txBody>
          <a:bodyPr/>
          <a:lstStyle/>
          <a:p>
            <a:pPr eaLnBrk="1" hangingPunct="1">
              <a:lnSpc>
                <a:spcPct val="80000"/>
              </a:lnSpc>
            </a:pPr>
            <a:r>
              <a:rPr lang="en-US" altLang="en-US" sz="2400"/>
              <a:t>Typically, labor certification is a prerequisite for obtaining an employment-based permanent residency.  Beneficiaries that fall into the EB-1 category are exempt from this stage of the process. </a:t>
            </a:r>
          </a:p>
          <a:p>
            <a:pPr eaLnBrk="1" hangingPunct="1">
              <a:lnSpc>
                <a:spcPct val="80000"/>
              </a:lnSpc>
            </a:pPr>
            <a:r>
              <a:rPr lang="en-US" altLang="en-US" sz="2400"/>
              <a:t>PERM is the labor certification system that will allow employers to file labor certification petitions online (http://www.plc.doleta.gov).  </a:t>
            </a:r>
          </a:p>
          <a:p>
            <a:pPr eaLnBrk="1" hangingPunct="1">
              <a:lnSpc>
                <a:spcPct val="80000"/>
              </a:lnSpc>
            </a:pPr>
            <a:r>
              <a:rPr lang="en-US" altLang="en-US" sz="2400"/>
              <a:t>Employers will not need to submit supporting documentation with the cases and will instead retain all documentation for inspection in the case of an audit.  </a:t>
            </a:r>
          </a:p>
          <a:p>
            <a:pPr eaLnBrk="1" hangingPunct="1">
              <a:lnSpc>
                <a:spcPct val="80000"/>
              </a:lnSpc>
            </a:pPr>
            <a:r>
              <a:rPr lang="en-US" altLang="en-US" sz="2400"/>
              <a:t>A percentage of all cases will be flagged for a more extensive supervised recruitment process.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a:extLst>
              <a:ext uri="{FF2B5EF4-FFF2-40B4-BE49-F238E27FC236}">
                <a16:creationId xmlns:a16="http://schemas.microsoft.com/office/drawing/2014/main" id="{1A9A6AF6-323E-62BE-9D15-CD63551FE56D}"/>
              </a:ext>
            </a:extLst>
          </p:cNvPr>
          <p:cNvSpPr>
            <a:spLocks noGrp="1"/>
          </p:cNvSpPr>
          <p:nvPr>
            <p:ph type="title"/>
          </p:nvPr>
        </p:nvSpPr>
        <p:spPr/>
        <p:txBody>
          <a:bodyPr/>
          <a:lstStyle/>
          <a:p>
            <a:pPr eaLnBrk="1" hangingPunct="1"/>
            <a:r>
              <a:rPr lang="en-US" altLang="en-US"/>
              <a:t>Prevailing Wage Determination</a:t>
            </a:r>
          </a:p>
        </p:txBody>
      </p:sp>
      <p:sp>
        <p:nvSpPr>
          <p:cNvPr id="62466" name="Rectangle 3">
            <a:extLst>
              <a:ext uri="{FF2B5EF4-FFF2-40B4-BE49-F238E27FC236}">
                <a16:creationId xmlns:a16="http://schemas.microsoft.com/office/drawing/2014/main" id="{7172AB79-6762-4057-CEC0-B504BED4DC54}"/>
              </a:ext>
            </a:extLst>
          </p:cNvPr>
          <p:cNvSpPr>
            <a:spLocks noGrp="1"/>
          </p:cNvSpPr>
          <p:nvPr>
            <p:ph type="body" idx="1"/>
          </p:nvPr>
        </p:nvSpPr>
        <p:spPr/>
        <p:txBody>
          <a:bodyPr/>
          <a:lstStyle/>
          <a:p>
            <a:pPr eaLnBrk="1" hangingPunct="1">
              <a:lnSpc>
                <a:spcPct val="90000"/>
              </a:lnSpc>
            </a:pPr>
            <a:r>
              <a:rPr lang="en-US" altLang="en-US" sz="2400"/>
              <a:t>Must get PWD and must be at least 100% of the prevailing wage rate. </a:t>
            </a:r>
          </a:p>
          <a:p>
            <a:pPr eaLnBrk="1" hangingPunct="1">
              <a:lnSpc>
                <a:spcPct val="90000"/>
              </a:lnSpc>
            </a:pPr>
            <a:r>
              <a:rPr lang="en-US" altLang="en-US" sz="2400"/>
              <a:t>File prevailing wage request through the Department of Labor portal - icert.  Include job description, minimum requirements, location, other pertinent information, and provide the SOC job code for the proposed position.</a:t>
            </a:r>
          </a:p>
          <a:p>
            <a:pPr eaLnBrk="1" hangingPunct="1">
              <a:lnSpc>
                <a:spcPct val="90000"/>
              </a:lnSpc>
            </a:pPr>
            <a:r>
              <a:rPr lang="en-US" altLang="en-US" sz="2400"/>
              <a:t>The DOL will either agree with your suggested job code or re-categorize the position.  DOL will also use a four tier scale for determining prevailing wages based on education, experience, job requirements, etc.</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a:extLst>
              <a:ext uri="{FF2B5EF4-FFF2-40B4-BE49-F238E27FC236}">
                <a16:creationId xmlns:a16="http://schemas.microsoft.com/office/drawing/2014/main" id="{37B9599F-7DE4-032D-5027-407FD28E02C4}"/>
              </a:ext>
            </a:extLst>
          </p:cNvPr>
          <p:cNvSpPr>
            <a:spLocks noGrp="1"/>
          </p:cNvSpPr>
          <p:nvPr>
            <p:ph type="title"/>
          </p:nvPr>
        </p:nvSpPr>
        <p:spPr/>
        <p:txBody>
          <a:bodyPr/>
          <a:lstStyle/>
          <a:p>
            <a:pPr eaLnBrk="1" hangingPunct="1"/>
            <a:r>
              <a:rPr lang="en-US" altLang="en-US"/>
              <a:t>Recruitment under PERM</a:t>
            </a:r>
          </a:p>
        </p:txBody>
      </p:sp>
      <p:sp>
        <p:nvSpPr>
          <p:cNvPr id="63490" name="Rectangle 3">
            <a:extLst>
              <a:ext uri="{FF2B5EF4-FFF2-40B4-BE49-F238E27FC236}">
                <a16:creationId xmlns:a16="http://schemas.microsoft.com/office/drawing/2014/main" id="{02070ADE-692F-4A57-BF80-3D42890D28EF}"/>
              </a:ext>
            </a:extLst>
          </p:cNvPr>
          <p:cNvSpPr>
            <a:spLocks noGrp="1"/>
          </p:cNvSpPr>
          <p:nvPr>
            <p:ph type="body" idx="1"/>
          </p:nvPr>
        </p:nvSpPr>
        <p:spPr/>
        <p:txBody>
          <a:bodyPr/>
          <a:lstStyle/>
          <a:p>
            <a:pPr eaLnBrk="1" hangingPunct="1">
              <a:lnSpc>
                <a:spcPct val="80000"/>
              </a:lnSpc>
            </a:pPr>
            <a:r>
              <a:rPr lang="en-US" altLang="en-US" sz="2400"/>
              <a:t>Within six months prior to filing an application, employers are required to place a job order with the State Workforce Agency and run two newspaper advertisement in Sunday papers.  </a:t>
            </a:r>
          </a:p>
          <a:p>
            <a:pPr eaLnBrk="1" hangingPunct="1">
              <a:lnSpc>
                <a:spcPct val="80000"/>
              </a:lnSpc>
            </a:pPr>
            <a:r>
              <a:rPr lang="en-US" altLang="en-US" sz="2400"/>
              <a:t>Employers of professionals are also required to conduct three additional types of recruitment from a supplemental list of recruiting methods. Documentation of recruitment is not to be submitted with the application, but must be maintained in a file that will be available to the DOL in the case of a request by a Certifying Officer or an audit. </a:t>
            </a:r>
          </a:p>
          <a:p>
            <a:pPr eaLnBrk="1" hangingPunct="1">
              <a:lnSpc>
                <a:spcPct val="80000"/>
              </a:lnSpc>
            </a:pPr>
            <a:r>
              <a:rPr lang="en-US" altLang="en-US" sz="2400"/>
              <a:t>Recruitment materials must contain dates of posting and other specific contact details.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a:extLst>
              <a:ext uri="{FF2B5EF4-FFF2-40B4-BE49-F238E27FC236}">
                <a16:creationId xmlns:a16="http://schemas.microsoft.com/office/drawing/2014/main" id="{61F38F43-2AFC-5282-6BA5-1734C82B476C}"/>
              </a:ext>
            </a:extLst>
          </p:cNvPr>
          <p:cNvSpPr>
            <a:spLocks noGrp="1"/>
          </p:cNvSpPr>
          <p:nvPr>
            <p:ph type="title"/>
          </p:nvPr>
        </p:nvSpPr>
        <p:spPr/>
        <p:txBody>
          <a:bodyPr/>
          <a:lstStyle/>
          <a:p>
            <a:pPr eaLnBrk="1" hangingPunct="1"/>
            <a:r>
              <a:rPr lang="en-US" altLang="en-US"/>
              <a:t>Additional Forms of Recruitment</a:t>
            </a:r>
          </a:p>
        </p:txBody>
      </p:sp>
      <p:sp>
        <p:nvSpPr>
          <p:cNvPr id="64514" name="Rectangle 3">
            <a:extLst>
              <a:ext uri="{FF2B5EF4-FFF2-40B4-BE49-F238E27FC236}">
                <a16:creationId xmlns:a16="http://schemas.microsoft.com/office/drawing/2014/main" id="{CA716A56-E764-E4ED-D12D-D1407CBED0AF}"/>
              </a:ext>
            </a:extLst>
          </p:cNvPr>
          <p:cNvSpPr>
            <a:spLocks noGrp="1"/>
          </p:cNvSpPr>
          <p:nvPr>
            <p:ph type="body" idx="1"/>
          </p:nvPr>
        </p:nvSpPr>
        <p:spPr/>
        <p:txBody>
          <a:bodyPr/>
          <a:lstStyle/>
          <a:p>
            <a:pPr eaLnBrk="1" hangingPunct="1">
              <a:lnSpc>
                <a:spcPct val="80000"/>
              </a:lnSpc>
              <a:buFont typeface="Wingdings" pitchFamily="2" charset="2"/>
              <a:buNone/>
            </a:pPr>
            <a:r>
              <a:rPr lang="en-US" altLang="en-US" sz="2000"/>
              <a:t>	Employers of professionals are required to conduct three additional types of recruitment based on a list of recruiting methods contained in the rule.  The acceptable additional recruiting methods for professionals include:</a:t>
            </a:r>
          </a:p>
          <a:p>
            <a:pPr eaLnBrk="1" hangingPunct="1">
              <a:lnSpc>
                <a:spcPct val="80000"/>
              </a:lnSpc>
            </a:pPr>
            <a:r>
              <a:rPr lang="en-US" altLang="en-US" sz="2000"/>
              <a:t>job fairs</a:t>
            </a:r>
          </a:p>
          <a:p>
            <a:pPr eaLnBrk="1" hangingPunct="1">
              <a:lnSpc>
                <a:spcPct val="80000"/>
              </a:lnSpc>
            </a:pPr>
            <a:r>
              <a:rPr lang="en-US" altLang="en-US" sz="2000"/>
              <a:t>employer’s web site</a:t>
            </a:r>
          </a:p>
          <a:p>
            <a:pPr eaLnBrk="1" hangingPunct="1">
              <a:lnSpc>
                <a:spcPct val="80000"/>
              </a:lnSpc>
            </a:pPr>
            <a:r>
              <a:rPr lang="en-US" altLang="en-US" sz="2000"/>
              <a:t>job search website other than the employers</a:t>
            </a:r>
          </a:p>
          <a:p>
            <a:pPr eaLnBrk="1" hangingPunct="1">
              <a:lnSpc>
                <a:spcPct val="80000"/>
              </a:lnSpc>
            </a:pPr>
            <a:r>
              <a:rPr lang="en-US" altLang="en-US" sz="2000"/>
              <a:t>on-campus recruiting</a:t>
            </a:r>
          </a:p>
          <a:p>
            <a:pPr eaLnBrk="1" hangingPunct="1">
              <a:lnSpc>
                <a:spcPct val="80000"/>
              </a:lnSpc>
            </a:pPr>
            <a:r>
              <a:rPr lang="en-US" altLang="en-US" sz="2000"/>
              <a:t>trade or professional organizations </a:t>
            </a:r>
          </a:p>
          <a:p>
            <a:pPr eaLnBrk="1" hangingPunct="1">
              <a:lnSpc>
                <a:spcPct val="80000"/>
              </a:lnSpc>
            </a:pPr>
            <a:r>
              <a:rPr lang="en-US" altLang="en-US" sz="2000"/>
              <a:t>private employment firms</a:t>
            </a:r>
          </a:p>
          <a:p>
            <a:pPr eaLnBrk="1" hangingPunct="1">
              <a:lnSpc>
                <a:spcPct val="80000"/>
              </a:lnSpc>
            </a:pPr>
            <a:r>
              <a:rPr lang="en-US" altLang="en-US" sz="2000"/>
              <a:t>employee referral program with incentives</a:t>
            </a:r>
          </a:p>
          <a:p>
            <a:pPr eaLnBrk="1" hangingPunct="1">
              <a:lnSpc>
                <a:spcPct val="80000"/>
              </a:lnSpc>
            </a:pPr>
            <a:r>
              <a:rPr lang="en-US" altLang="en-US" sz="2000"/>
              <a:t>campus placement offices</a:t>
            </a:r>
          </a:p>
          <a:p>
            <a:pPr eaLnBrk="1" hangingPunct="1">
              <a:lnSpc>
                <a:spcPct val="80000"/>
              </a:lnSpc>
            </a:pPr>
            <a:r>
              <a:rPr lang="en-US" altLang="en-US" sz="2000"/>
              <a:t>local ethnic newspapers</a:t>
            </a:r>
          </a:p>
          <a:p>
            <a:pPr eaLnBrk="1" hangingPunct="1">
              <a:lnSpc>
                <a:spcPct val="80000"/>
              </a:lnSpc>
            </a:pPr>
            <a:r>
              <a:rPr lang="en-US" altLang="en-US" sz="2000"/>
              <a:t>radio and television advertising</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a:extLst>
              <a:ext uri="{FF2B5EF4-FFF2-40B4-BE49-F238E27FC236}">
                <a16:creationId xmlns:a16="http://schemas.microsoft.com/office/drawing/2014/main" id="{A686FCAB-C704-9A61-5C3B-1780DF15C0EC}"/>
              </a:ext>
            </a:extLst>
          </p:cNvPr>
          <p:cNvSpPr>
            <a:spLocks noGrp="1"/>
          </p:cNvSpPr>
          <p:nvPr>
            <p:ph type="title"/>
          </p:nvPr>
        </p:nvSpPr>
        <p:spPr/>
        <p:txBody>
          <a:bodyPr/>
          <a:lstStyle/>
          <a:p>
            <a:pPr eaLnBrk="1" hangingPunct="1"/>
            <a:r>
              <a:rPr lang="en-US" altLang="en-US"/>
              <a:t>Wages in Recruitment</a:t>
            </a:r>
          </a:p>
        </p:txBody>
      </p:sp>
      <p:sp>
        <p:nvSpPr>
          <p:cNvPr id="65538" name="Rectangle 3">
            <a:extLst>
              <a:ext uri="{FF2B5EF4-FFF2-40B4-BE49-F238E27FC236}">
                <a16:creationId xmlns:a16="http://schemas.microsoft.com/office/drawing/2014/main" id="{BD249EE1-7EF1-3814-BE79-2E942B29F27F}"/>
              </a:ext>
            </a:extLst>
          </p:cNvPr>
          <p:cNvSpPr>
            <a:spLocks noGrp="1"/>
          </p:cNvSpPr>
          <p:nvPr>
            <p:ph type="body" idx="1"/>
          </p:nvPr>
        </p:nvSpPr>
        <p:spPr/>
        <p:txBody>
          <a:bodyPr/>
          <a:lstStyle/>
          <a:p>
            <a:pPr eaLnBrk="1" hangingPunct="1">
              <a:lnSpc>
                <a:spcPct val="90000"/>
              </a:lnSpc>
            </a:pPr>
            <a:r>
              <a:rPr lang="en-US" altLang="en-US" sz="2400"/>
              <a:t>The DOL has dropped the requirement listed in the proposed rules that the wage offer must be included in the advertisement.  I</a:t>
            </a:r>
          </a:p>
          <a:p>
            <a:pPr eaLnBrk="1" hangingPunct="1">
              <a:lnSpc>
                <a:spcPct val="90000"/>
              </a:lnSpc>
            </a:pPr>
            <a:r>
              <a:rPr lang="en-US" altLang="en-US" sz="2400"/>
              <a:t>If the 30-day job posting requires the offered wage it cannot simply be the prevailing wage.</a:t>
            </a:r>
          </a:p>
          <a:p>
            <a:pPr eaLnBrk="1" hangingPunct="1">
              <a:lnSpc>
                <a:spcPct val="90000"/>
              </a:lnSpc>
            </a:pPr>
            <a:r>
              <a:rPr lang="en-US" altLang="en-US" sz="2400"/>
              <a:t>If a wage is included in the advertisement, it must be the prevailing wage rate or higher. </a:t>
            </a:r>
          </a:p>
          <a:p>
            <a:pPr eaLnBrk="1" hangingPunct="1">
              <a:lnSpc>
                <a:spcPct val="90000"/>
              </a:lnSpc>
            </a:pPr>
            <a:r>
              <a:rPr lang="en-US" altLang="en-US" sz="2400"/>
              <a:t>If a wage range is included, the bottom of the range must be at least as high as the prevailing wage rate.</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a:extLst>
              <a:ext uri="{FF2B5EF4-FFF2-40B4-BE49-F238E27FC236}">
                <a16:creationId xmlns:a16="http://schemas.microsoft.com/office/drawing/2014/main" id="{A19DB6A8-2C6B-DE7F-C191-0E2F99F6B8B4}"/>
              </a:ext>
            </a:extLst>
          </p:cNvPr>
          <p:cNvSpPr>
            <a:spLocks noGrp="1"/>
          </p:cNvSpPr>
          <p:nvPr>
            <p:ph type="title"/>
          </p:nvPr>
        </p:nvSpPr>
        <p:spPr/>
        <p:txBody>
          <a:bodyPr/>
          <a:lstStyle/>
          <a:p>
            <a:pPr eaLnBrk="1" hangingPunct="1"/>
            <a:r>
              <a:rPr lang="en-US" altLang="en-US"/>
              <a:t>Notice of Filing</a:t>
            </a:r>
          </a:p>
        </p:txBody>
      </p:sp>
      <p:sp>
        <p:nvSpPr>
          <p:cNvPr id="66562" name="Rectangle 3">
            <a:extLst>
              <a:ext uri="{FF2B5EF4-FFF2-40B4-BE49-F238E27FC236}">
                <a16:creationId xmlns:a16="http://schemas.microsoft.com/office/drawing/2014/main" id="{42A6CD7D-DF91-3C55-55E7-3B8E62CAC15F}"/>
              </a:ext>
            </a:extLst>
          </p:cNvPr>
          <p:cNvSpPr>
            <a:spLocks noGrp="1"/>
          </p:cNvSpPr>
          <p:nvPr>
            <p:ph type="body" idx="1"/>
          </p:nvPr>
        </p:nvSpPr>
        <p:spPr/>
        <p:txBody>
          <a:bodyPr/>
          <a:lstStyle/>
          <a:p>
            <a:pPr eaLnBrk="1" hangingPunct="1">
              <a:lnSpc>
                <a:spcPct val="80000"/>
              </a:lnSpc>
            </a:pPr>
            <a:r>
              <a:rPr lang="en-US" altLang="en-US" sz="2400"/>
              <a:t>In addition to recruitment, the employer must prepare and post a notice of filing.</a:t>
            </a:r>
          </a:p>
          <a:p>
            <a:pPr eaLnBrk="1" hangingPunct="1">
              <a:lnSpc>
                <a:spcPct val="80000"/>
              </a:lnSpc>
            </a:pPr>
            <a:r>
              <a:rPr lang="en-US" altLang="en-US" sz="2400"/>
              <a:t>The notice of filing directs any inquiries regarding the labor market test to the Department of Labor.</a:t>
            </a:r>
          </a:p>
          <a:p>
            <a:pPr eaLnBrk="1" hangingPunct="1">
              <a:lnSpc>
                <a:spcPct val="80000"/>
              </a:lnSpc>
            </a:pPr>
            <a:r>
              <a:rPr lang="en-US" altLang="en-US" sz="2400"/>
              <a:t>The notice of filing must contain much more specific information than is required in the advertisement, including detailed contact information, work hours, location, etc. Most of the information in the prevailing wage request can also be used in the notice of filing.</a:t>
            </a:r>
          </a:p>
          <a:p>
            <a:pPr eaLnBrk="1" hangingPunct="1">
              <a:lnSpc>
                <a:spcPct val="80000"/>
              </a:lnSpc>
            </a:pPr>
            <a:r>
              <a:rPr lang="en-US" altLang="en-US" sz="2400"/>
              <a:t>The notice of filing must be posted for 10 business days and the dates of filing must be written on the notice along with the signature of the contact person.</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a:extLst>
              <a:ext uri="{FF2B5EF4-FFF2-40B4-BE49-F238E27FC236}">
                <a16:creationId xmlns:a16="http://schemas.microsoft.com/office/drawing/2014/main" id="{356B626D-26BD-7DC3-99CE-8655B1676A8F}"/>
              </a:ext>
            </a:extLst>
          </p:cNvPr>
          <p:cNvSpPr>
            <a:spLocks noGrp="1"/>
          </p:cNvSpPr>
          <p:nvPr>
            <p:ph type="title"/>
          </p:nvPr>
        </p:nvSpPr>
        <p:spPr/>
        <p:txBody>
          <a:bodyPr/>
          <a:lstStyle/>
          <a:p>
            <a:pPr eaLnBrk="1" hangingPunct="1"/>
            <a:r>
              <a:rPr lang="en-US" altLang="en-US"/>
              <a:t>Recruitment Report</a:t>
            </a:r>
          </a:p>
        </p:txBody>
      </p:sp>
      <p:sp>
        <p:nvSpPr>
          <p:cNvPr id="67586" name="Rectangle 3">
            <a:extLst>
              <a:ext uri="{FF2B5EF4-FFF2-40B4-BE49-F238E27FC236}">
                <a16:creationId xmlns:a16="http://schemas.microsoft.com/office/drawing/2014/main" id="{E1D8FE02-2882-58E4-C452-41441F943703}"/>
              </a:ext>
            </a:extLst>
          </p:cNvPr>
          <p:cNvSpPr>
            <a:spLocks noGrp="1"/>
          </p:cNvSpPr>
          <p:nvPr>
            <p:ph type="body" idx="1"/>
          </p:nvPr>
        </p:nvSpPr>
        <p:spPr/>
        <p:txBody>
          <a:bodyPr/>
          <a:lstStyle/>
          <a:p>
            <a:pPr eaLnBrk="1" hangingPunct="1"/>
            <a:r>
              <a:rPr lang="en-US" altLang="en-US" sz="2800"/>
              <a:t>Employers are required to document recruiting results in a recruiting report.  </a:t>
            </a:r>
          </a:p>
          <a:p>
            <a:pPr eaLnBrk="1" hangingPunct="1"/>
            <a:r>
              <a:rPr lang="en-US" altLang="en-US" sz="2800"/>
              <a:t>Employers under PERM will need to prepare a recruiting report that describes:</a:t>
            </a:r>
          </a:p>
          <a:p>
            <a:pPr lvl="1" eaLnBrk="1" hangingPunct="1"/>
            <a:r>
              <a:rPr lang="en-US" altLang="en-US"/>
              <a:t>recruitment steps undertaken including the dates of each advertisement/posting</a:t>
            </a:r>
          </a:p>
          <a:p>
            <a:pPr lvl="1" eaLnBrk="1" hangingPunct="1"/>
            <a:r>
              <a:rPr lang="en-US" altLang="en-US"/>
              <a:t>Results of recruitment including # of resumes received, interview results = lawful job related reason to disqualify candidates.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a:extLst>
              <a:ext uri="{FF2B5EF4-FFF2-40B4-BE49-F238E27FC236}">
                <a16:creationId xmlns:a16="http://schemas.microsoft.com/office/drawing/2014/main" id="{9B21AA8F-3C63-6054-D833-2790F42AADCD}"/>
              </a:ext>
            </a:extLst>
          </p:cNvPr>
          <p:cNvSpPr>
            <a:spLocks noGrp="1"/>
          </p:cNvSpPr>
          <p:nvPr>
            <p:ph type="title"/>
          </p:nvPr>
        </p:nvSpPr>
        <p:spPr/>
        <p:txBody>
          <a:bodyPr/>
          <a:lstStyle/>
          <a:p>
            <a:pPr eaLnBrk="1" hangingPunct="1"/>
            <a:r>
              <a:rPr lang="en-US" altLang="en-US"/>
              <a:t>Submission of PERM Application</a:t>
            </a:r>
          </a:p>
        </p:txBody>
      </p:sp>
      <p:sp>
        <p:nvSpPr>
          <p:cNvPr id="68610" name="Rectangle 3">
            <a:extLst>
              <a:ext uri="{FF2B5EF4-FFF2-40B4-BE49-F238E27FC236}">
                <a16:creationId xmlns:a16="http://schemas.microsoft.com/office/drawing/2014/main" id="{383FE3E8-A623-D86F-66E9-35C7C506105D}"/>
              </a:ext>
            </a:extLst>
          </p:cNvPr>
          <p:cNvSpPr>
            <a:spLocks noGrp="1"/>
          </p:cNvSpPr>
          <p:nvPr>
            <p:ph type="body" idx="1"/>
          </p:nvPr>
        </p:nvSpPr>
        <p:spPr/>
        <p:txBody>
          <a:bodyPr/>
          <a:lstStyle/>
          <a:p>
            <a:pPr eaLnBrk="1" hangingPunct="1">
              <a:lnSpc>
                <a:spcPct val="90000"/>
              </a:lnSpc>
            </a:pPr>
            <a:r>
              <a:rPr lang="en-US" altLang="en-US"/>
              <a:t>Employer must register with the Department of Labor and create a sub-account for attorneys to file the PERM application electronically.</a:t>
            </a:r>
          </a:p>
          <a:p>
            <a:pPr eaLnBrk="1" hangingPunct="1">
              <a:lnSpc>
                <a:spcPct val="90000"/>
              </a:lnSpc>
            </a:pPr>
            <a:r>
              <a:rPr lang="en-US" altLang="en-US"/>
              <a:t>After the application is filed, the DOL will verify that job offer with a survey via email.  If there is no response via email, the DOL will call the employer to verify sponsorship.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a:extLst>
              <a:ext uri="{FF2B5EF4-FFF2-40B4-BE49-F238E27FC236}">
                <a16:creationId xmlns:a16="http://schemas.microsoft.com/office/drawing/2014/main" id="{93B19D3D-AFB2-D819-FE68-B0F0AF07BF76}"/>
              </a:ext>
            </a:extLst>
          </p:cNvPr>
          <p:cNvSpPr>
            <a:spLocks noGrp="1"/>
          </p:cNvSpPr>
          <p:nvPr>
            <p:ph type="title"/>
          </p:nvPr>
        </p:nvSpPr>
        <p:spPr/>
        <p:txBody>
          <a:bodyPr/>
          <a:lstStyle/>
          <a:p>
            <a:pPr eaLnBrk="1" hangingPunct="1"/>
            <a:r>
              <a:rPr lang="en-US" altLang="en-US"/>
              <a:t>PERM Audits</a:t>
            </a:r>
          </a:p>
        </p:txBody>
      </p:sp>
      <p:sp>
        <p:nvSpPr>
          <p:cNvPr id="69634" name="Rectangle 3">
            <a:extLst>
              <a:ext uri="{FF2B5EF4-FFF2-40B4-BE49-F238E27FC236}">
                <a16:creationId xmlns:a16="http://schemas.microsoft.com/office/drawing/2014/main" id="{0CCB3FCA-2862-5CAD-8A4E-E8ACBC67B5ED}"/>
              </a:ext>
            </a:extLst>
          </p:cNvPr>
          <p:cNvSpPr>
            <a:spLocks noGrp="1"/>
          </p:cNvSpPr>
          <p:nvPr>
            <p:ph type="body" idx="1"/>
          </p:nvPr>
        </p:nvSpPr>
        <p:spPr/>
        <p:txBody>
          <a:bodyPr/>
          <a:lstStyle/>
          <a:p>
            <a:pPr eaLnBrk="1" hangingPunct="1">
              <a:lnSpc>
                <a:spcPct val="80000"/>
              </a:lnSpc>
            </a:pPr>
            <a:r>
              <a:rPr lang="en-US" altLang="en-US" sz="1800"/>
              <a:t>The DOL’s computers will review applications based on various selection criteria that will allow problematic applications to be identified for audit.  Also some applications will be randomly selected for auditing.</a:t>
            </a:r>
          </a:p>
          <a:p>
            <a:pPr eaLnBrk="1" hangingPunct="1">
              <a:lnSpc>
                <a:spcPct val="80000"/>
              </a:lnSpc>
            </a:pPr>
            <a:r>
              <a:rPr lang="en-US" altLang="en-US" sz="1800"/>
              <a:t>If an application is selected for auditing, the employer will be notified and required to submit specific documentation to verify the information submitted in the ETA 9089.</a:t>
            </a:r>
          </a:p>
          <a:p>
            <a:pPr eaLnBrk="1" hangingPunct="1">
              <a:lnSpc>
                <a:spcPct val="80000"/>
              </a:lnSpc>
            </a:pPr>
            <a:r>
              <a:rPr lang="en-US" altLang="en-US" sz="1800"/>
              <a:t>Common audits include recruitment documentation or business necessity – where the employer will need to document why minimum requirements are higher than the DOL’s categorical assessment.</a:t>
            </a:r>
          </a:p>
          <a:p>
            <a:pPr eaLnBrk="1" hangingPunct="1">
              <a:lnSpc>
                <a:spcPct val="80000"/>
              </a:lnSpc>
            </a:pPr>
            <a:r>
              <a:rPr lang="en-US" altLang="en-US" sz="1800"/>
              <a:t>The documentation will be reviewed by an ETA official and either certified or, if the application is incomplete of the documentation does not support the ETA 9089,the application will be denied and the employer will be notified of the reasons.</a:t>
            </a:r>
          </a:p>
          <a:p>
            <a:pPr eaLnBrk="1" hangingPunct="1">
              <a:lnSpc>
                <a:spcPct val="80000"/>
              </a:lnSpc>
            </a:pPr>
            <a:r>
              <a:rPr lang="en-US" altLang="en-US" sz="1800"/>
              <a:t>The Certifying Officer also has the option in audited cases of ordering the employer to conduct supervised recruiting.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F-1 Student visas</a:t>
            </a:r>
          </a:p>
        </p:txBody>
      </p:sp>
      <p:sp>
        <p:nvSpPr>
          <p:cNvPr id="4" name="Rectangle 3"/>
          <p:cNvSpPr/>
          <p:nvPr/>
        </p:nvSpPr>
        <p:spPr>
          <a:xfrm>
            <a:off x="243549" y="1689389"/>
            <a:ext cx="8715613" cy="2031325"/>
          </a:xfrm>
          <a:prstGeom prst="rect">
            <a:avLst/>
          </a:prstGeom>
        </p:spPr>
        <p:txBody>
          <a:bodyPr wrap="square">
            <a:spAutoFit/>
          </a:bodyPr>
          <a:lstStyle/>
          <a:p>
            <a:r>
              <a:rPr lang="en-US" dirty="0"/>
              <a:t>Process:</a:t>
            </a:r>
          </a:p>
          <a:p>
            <a:pPr marL="285750" indent="-285750">
              <a:buFont typeface="Arial" panose="020B0604020202020204" pitchFamily="34" charset="0"/>
              <a:buChar char="•"/>
            </a:pPr>
            <a:r>
              <a:rPr lang="en-US" dirty="0"/>
              <a:t>Gain Admission at a US Institution (High School, Community College, University)</a:t>
            </a:r>
          </a:p>
          <a:p>
            <a:pPr marL="285750" indent="-285750">
              <a:buFont typeface="Arial" panose="020B0604020202020204" pitchFamily="34" charset="0"/>
              <a:buChar char="•"/>
            </a:pPr>
            <a:r>
              <a:rPr lang="en-US" dirty="0"/>
              <a:t>I-20</a:t>
            </a:r>
          </a:p>
          <a:p>
            <a:pPr marL="285750" indent="-285750">
              <a:buFont typeface="Arial" panose="020B0604020202020204" pitchFamily="34" charset="0"/>
              <a:buChar char="•"/>
            </a:pPr>
            <a:r>
              <a:rPr lang="en-US" dirty="0"/>
              <a:t>Apply for F-1 Visa (within the US or Abroad at a Consulate)</a:t>
            </a:r>
          </a:p>
          <a:p>
            <a:pPr marL="742950" lvl="1" indent="-285750">
              <a:buFont typeface="Arial" panose="020B0604020202020204" pitchFamily="34" charset="0"/>
              <a:buChar char="•"/>
            </a:pPr>
            <a:r>
              <a:rPr lang="en-US" dirty="0"/>
              <a:t>Have Requisite Funds</a:t>
            </a:r>
          </a:p>
          <a:p>
            <a:pPr marL="742950" lvl="1" indent="-285750">
              <a:buFont typeface="Arial" panose="020B0604020202020204" pitchFamily="34" charset="0"/>
              <a:buChar char="•"/>
            </a:pPr>
            <a:r>
              <a:rPr lang="en-US" dirty="0"/>
              <a:t>Nonimmigrant Intent</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88684820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a:extLst>
              <a:ext uri="{FF2B5EF4-FFF2-40B4-BE49-F238E27FC236}">
                <a16:creationId xmlns:a16="http://schemas.microsoft.com/office/drawing/2014/main" id="{5ED1784D-AE9B-D012-6932-8AA520B6A952}"/>
              </a:ext>
            </a:extLst>
          </p:cNvPr>
          <p:cNvSpPr>
            <a:spLocks noGrp="1"/>
          </p:cNvSpPr>
          <p:nvPr>
            <p:ph type="title"/>
          </p:nvPr>
        </p:nvSpPr>
        <p:spPr/>
        <p:txBody>
          <a:bodyPr/>
          <a:lstStyle/>
          <a:p>
            <a:pPr eaLnBrk="1" hangingPunct="1"/>
            <a:r>
              <a:rPr lang="en-US" altLang="en-US"/>
              <a:t>I-140 Petition (Stage #2)</a:t>
            </a:r>
          </a:p>
        </p:txBody>
      </p:sp>
      <p:sp>
        <p:nvSpPr>
          <p:cNvPr id="70658" name="Rectangle 3">
            <a:extLst>
              <a:ext uri="{FF2B5EF4-FFF2-40B4-BE49-F238E27FC236}">
                <a16:creationId xmlns:a16="http://schemas.microsoft.com/office/drawing/2014/main" id="{5A33C51A-15D1-42FF-90FC-00816256C89F}"/>
              </a:ext>
            </a:extLst>
          </p:cNvPr>
          <p:cNvSpPr>
            <a:spLocks noGrp="1"/>
          </p:cNvSpPr>
          <p:nvPr>
            <p:ph type="body" idx="1"/>
          </p:nvPr>
        </p:nvSpPr>
        <p:spPr/>
        <p:txBody>
          <a:bodyPr/>
          <a:lstStyle/>
          <a:p>
            <a:pPr eaLnBrk="1" hangingPunct="1">
              <a:lnSpc>
                <a:spcPct val="90000"/>
              </a:lnSpc>
            </a:pPr>
            <a:r>
              <a:rPr lang="en-US" altLang="en-US" sz="2800"/>
              <a:t>Once the employer gets an approved Labor Certification, either through the regular process, RIR or PERM, they must file an I-140 petition with the USCIS before expiration.  </a:t>
            </a:r>
          </a:p>
          <a:p>
            <a:pPr eaLnBrk="1" hangingPunct="1">
              <a:lnSpc>
                <a:spcPct val="90000"/>
              </a:lnSpc>
            </a:pPr>
            <a:r>
              <a:rPr lang="en-US" altLang="en-US" sz="2800"/>
              <a:t>IMPORTANT: </a:t>
            </a:r>
            <a:r>
              <a:rPr lang="en-US" altLang="en-US" sz="2800">
                <a:solidFill>
                  <a:schemeClr val="hlink"/>
                </a:solidFill>
              </a:rPr>
              <a:t>An approved labor certification will expire after 180 days from the date of approval!</a:t>
            </a:r>
          </a:p>
          <a:p>
            <a:pPr eaLnBrk="1" hangingPunct="1">
              <a:lnSpc>
                <a:spcPct val="90000"/>
              </a:lnSpc>
            </a:pPr>
            <a:r>
              <a:rPr lang="en-US" altLang="en-US" sz="2800"/>
              <a:t>Currently the filing fee to the USCIS for this petition is $715.00</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a:extLst>
              <a:ext uri="{FF2B5EF4-FFF2-40B4-BE49-F238E27FC236}">
                <a16:creationId xmlns:a16="http://schemas.microsoft.com/office/drawing/2014/main" id="{CE6D7ADC-8874-C20A-4BEB-2EF57F30E24E}"/>
              </a:ext>
            </a:extLst>
          </p:cNvPr>
          <p:cNvSpPr>
            <a:spLocks noGrp="1"/>
          </p:cNvSpPr>
          <p:nvPr>
            <p:ph type="title"/>
          </p:nvPr>
        </p:nvSpPr>
        <p:spPr/>
        <p:txBody>
          <a:bodyPr/>
          <a:lstStyle/>
          <a:p>
            <a:pPr eaLnBrk="1" hangingPunct="1"/>
            <a:r>
              <a:rPr lang="en-US" altLang="en-US"/>
              <a:t>I-140 Documentation</a:t>
            </a:r>
          </a:p>
        </p:txBody>
      </p:sp>
      <p:sp>
        <p:nvSpPr>
          <p:cNvPr id="71682" name="Rectangle 3">
            <a:extLst>
              <a:ext uri="{FF2B5EF4-FFF2-40B4-BE49-F238E27FC236}">
                <a16:creationId xmlns:a16="http://schemas.microsoft.com/office/drawing/2014/main" id="{D2A72ABD-9167-426E-F15F-11033C8C274F}"/>
              </a:ext>
            </a:extLst>
          </p:cNvPr>
          <p:cNvSpPr>
            <a:spLocks noGrp="1"/>
          </p:cNvSpPr>
          <p:nvPr>
            <p:ph type="body" idx="1"/>
          </p:nvPr>
        </p:nvSpPr>
        <p:spPr/>
        <p:txBody>
          <a:bodyPr>
            <a:normAutofit fontScale="92500" lnSpcReduction="10000"/>
          </a:bodyPr>
          <a:lstStyle/>
          <a:p>
            <a:pPr eaLnBrk="1" hangingPunct="1">
              <a:lnSpc>
                <a:spcPct val="80000"/>
              </a:lnSpc>
            </a:pPr>
            <a:r>
              <a:rPr lang="en-US" altLang="en-US" sz="1800"/>
              <a:t>Typical supporting documentation that are filed with this petition include:</a:t>
            </a:r>
          </a:p>
          <a:p>
            <a:pPr eaLnBrk="1" hangingPunct="1">
              <a:lnSpc>
                <a:spcPct val="80000"/>
              </a:lnSpc>
              <a:buFont typeface="Wingdings" pitchFamily="2" charset="2"/>
              <a:buNone/>
            </a:pPr>
            <a:endParaRPr lang="en-US" altLang="en-US" sz="1800"/>
          </a:p>
          <a:p>
            <a:pPr eaLnBrk="1" hangingPunct="1">
              <a:lnSpc>
                <a:spcPct val="80000"/>
              </a:lnSpc>
            </a:pPr>
            <a:r>
              <a:rPr lang="en-US" altLang="en-US" sz="1800"/>
              <a:t>The approved labor certification (EB-1's and NIW’s are exempt from this).</a:t>
            </a:r>
          </a:p>
          <a:p>
            <a:pPr eaLnBrk="1" hangingPunct="1">
              <a:lnSpc>
                <a:spcPct val="80000"/>
              </a:lnSpc>
            </a:pPr>
            <a:r>
              <a:rPr lang="en-US" altLang="en-US" sz="1800"/>
              <a:t>Letter from employer in support of the petition.  The letter explains what the company does, description of the job position, why the prospective employee qualifies for the position (summarizing his/her skills).</a:t>
            </a:r>
          </a:p>
          <a:p>
            <a:pPr eaLnBrk="1" hangingPunct="1">
              <a:lnSpc>
                <a:spcPct val="80000"/>
              </a:lnSpc>
            </a:pPr>
            <a:r>
              <a:rPr lang="en-US" altLang="en-US" sz="1800"/>
              <a:t>Beneficiary’s education credentials (copies of degrees, transcript, awards, honors)</a:t>
            </a:r>
          </a:p>
          <a:p>
            <a:pPr eaLnBrk="1" hangingPunct="1">
              <a:lnSpc>
                <a:spcPct val="80000"/>
              </a:lnSpc>
            </a:pPr>
            <a:r>
              <a:rPr lang="en-US" altLang="en-US" sz="1800"/>
              <a:t>Degree evaluation from a credentialing evaluation service when the degree is from a foreign university.</a:t>
            </a:r>
          </a:p>
          <a:p>
            <a:pPr eaLnBrk="1" hangingPunct="1">
              <a:lnSpc>
                <a:spcPct val="80000"/>
              </a:lnSpc>
            </a:pPr>
            <a:r>
              <a:rPr lang="en-US" altLang="en-US" sz="1800"/>
              <a:t>Affidavits/Letters from former employers demonstrating the individual’s experience/training in the position.</a:t>
            </a:r>
          </a:p>
          <a:p>
            <a:pPr eaLnBrk="1" hangingPunct="1">
              <a:lnSpc>
                <a:spcPct val="80000"/>
              </a:lnSpc>
            </a:pPr>
            <a:r>
              <a:rPr lang="en-US" altLang="en-US" sz="1800"/>
              <a:t>When the petition depends on an offer of employment, it must include evidence of the employer’s ability to pay the stated wage/salary.  Thus it is important to submit annual reports, federal tax returns, financial statements.  If the employee is already employed by the sponsoring employer, W-2 forms, pay stubs and personal tax returns can also be submitted confirming that he/she already received the offered wage.</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842DF470-5026-84B5-091A-0D5B18023190}"/>
              </a:ext>
            </a:extLst>
          </p:cNvPr>
          <p:cNvSpPr>
            <a:spLocks noGrp="1" noChangeArrowheads="1"/>
          </p:cNvSpPr>
          <p:nvPr>
            <p:ph type="title"/>
          </p:nvPr>
        </p:nvSpPr>
        <p:spPr/>
        <p:txBody>
          <a:bodyPr>
            <a:normAutofit fontScale="90000"/>
          </a:bodyPr>
          <a:lstStyle/>
          <a:p>
            <a:pPr eaLnBrk="1" fontAlgn="auto" hangingPunct="1">
              <a:spcAft>
                <a:spcPts val="0"/>
              </a:spcAft>
              <a:defRPr/>
            </a:pPr>
            <a:r>
              <a:rPr lang="en-US" altLang="en-US"/>
              <a:t>I-485 or Consular Processing (Stage #3)</a:t>
            </a:r>
          </a:p>
        </p:txBody>
      </p:sp>
      <p:sp>
        <p:nvSpPr>
          <p:cNvPr id="72706" name="Rectangle 3">
            <a:extLst>
              <a:ext uri="{FF2B5EF4-FFF2-40B4-BE49-F238E27FC236}">
                <a16:creationId xmlns:a16="http://schemas.microsoft.com/office/drawing/2014/main" id="{21C25193-2C50-9985-FF71-B18C01AA729A}"/>
              </a:ext>
            </a:extLst>
          </p:cNvPr>
          <p:cNvSpPr>
            <a:spLocks noGrp="1"/>
          </p:cNvSpPr>
          <p:nvPr>
            <p:ph type="body" idx="1"/>
          </p:nvPr>
        </p:nvSpPr>
        <p:spPr/>
        <p:txBody>
          <a:bodyPr/>
          <a:lstStyle/>
          <a:p>
            <a:pPr eaLnBrk="1" hangingPunct="1">
              <a:lnSpc>
                <a:spcPct val="80000"/>
              </a:lnSpc>
            </a:pPr>
            <a:r>
              <a:rPr lang="en-US" altLang="en-US" sz="2400"/>
              <a:t>Once the petitioner/beneficiary receive an approved I-140 and they have a current priority date, they can than apply for the “green card”.  </a:t>
            </a:r>
          </a:p>
          <a:p>
            <a:pPr eaLnBrk="1" hangingPunct="1">
              <a:lnSpc>
                <a:spcPct val="80000"/>
              </a:lnSpc>
            </a:pPr>
            <a:r>
              <a:rPr lang="en-US" altLang="en-US" sz="2400"/>
              <a:t>To see if their priority date on the I-797 Notice of Approval is current, you should check the Dept. of State website for the visa bulletin.  The “green card” application is completed on Form I-485.  </a:t>
            </a:r>
          </a:p>
          <a:p>
            <a:pPr eaLnBrk="1" hangingPunct="1">
              <a:lnSpc>
                <a:spcPct val="80000"/>
              </a:lnSpc>
            </a:pPr>
            <a:r>
              <a:rPr lang="en-US" altLang="en-US" sz="2400"/>
              <a:t>Consular processing pertains to an individual who is overseas when the I-140 is approved.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a:extLst>
              <a:ext uri="{FF2B5EF4-FFF2-40B4-BE49-F238E27FC236}">
                <a16:creationId xmlns:a16="http://schemas.microsoft.com/office/drawing/2014/main" id="{B5B459FC-9FE3-8F85-589F-4FA1150E237F}"/>
              </a:ext>
            </a:extLst>
          </p:cNvPr>
          <p:cNvSpPr>
            <a:spLocks noGrp="1"/>
          </p:cNvSpPr>
          <p:nvPr>
            <p:ph type="ctrTitle"/>
          </p:nvPr>
        </p:nvSpPr>
        <p:spPr>
          <a:xfrm>
            <a:off x="457200" y="1506538"/>
            <a:ext cx="8229600" cy="1470025"/>
          </a:xfrm>
        </p:spPr>
        <p:txBody>
          <a:bodyPr/>
          <a:lstStyle/>
          <a:p>
            <a:pPr algn="l" eaLnBrk="1" hangingPunct="1"/>
            <a:r>
              <a:rPr altLang="en-US" sz="4800" dirty="0"/>
              <a:t>Thank You!</a:t>
            </a:r>
          </a:p>
        </p:txBody>
      </p:sp>
      <p:sp>
        <p:nvSpPr>
          <p:cNvPr id="2" name="TextBox 1">
            <a:extLst>
              <a:ext uri="{FF2B5EF4-FFF2-40B4-BE49-F238E27FC236}">
                <a16:creationId xmlns:a16="http://schemas.microsoft.com/office/drawing/2014/main" id="{16E3ED37-2DDE-5321-6AB4-74FE8BDF32D8}"/>
              </a:ext>
            </a:extLst>
          </p:cNvPr>
          <p:cNvSpPr txBox="1"/>
          <p:nvPr/>
        </p:nvSpPr>
        <p:spPr>
          <a:xfrm>
            <a:off x="1524000" y="3276600"/>
            <a:ext cx="2866490" cy="1200329"/>
          </a:xfrm>
          <a:prstGeom prst="rect">
            <a:avLst/>
          </a:prstGeom>
          <a:noFill/>
        </p:spPr>
        <p:txBody>
          <a:bodyPr wrap="none" rtlCol="0">
            <a:spAutoFit/>
          </a:bodyPr>
          <a:lstStyle/>
          <a:p>
            <a:r>
              <a:rPr lang="en-US" dirty="0">
                <a:solidFill>
                  <a:schemeClr val="bg1"/>
                </a:solidFill>
              </a:rPr>
              <a:t>Law Office of Mala Bajpai</a:t>
            </a:r>
          </a:p>
          <a:p>
            <a:r>
              <a:rPr lang="en-US" dirty="0">
                <a:solidFill>
                  <a:schemeClr val="bg1"/>
                </a:solidFill>
              </a:rPr>
              <a:t>602.888.3821</a:t>
            </a:r>
          </a:p>
          <a:p>
            <a:r>
              <a:rPr lang="en-US" dirty="0">
                <a:solidFill>
                  <a:schemeClr val="bg1"/>
                </a:solidFill>
              </a:rPr>
              <a:t>Consultations: $75/30 min</a:t>
            </a:r>
          </a:p>
          <a:p>
            <a:r>
              <a:rPr lang="en-US" dirty="0" err="1">
                <a:solidFill>
                  <a:schemeClr val="bg1"/>
                </a:solidFill>
              </a:rPr>
              <a:t>mbklawoffice@gmail.com</a:t>
            </a:r>
            <a:endParaRPr lang="en-US"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A1161-01F9-BAD3-7421-8B523B2F5441}"/>
              </a:ext>
            </a:extLst>
          </p:cNvPr>
          <p:cNvSpPr>
            <a:spLocks noGrp="1"/>
          </p:cNvSpPr>
          <p:nvPr>
            <p:ph type="title"/>
          </p:nvPr>
        </p:nvSpPr>
        <p:spPr/>
        <p:txBody>
          <a:bodyPr/>
          <a:lstStyle/>
          <a:p>
            <a:r>
              <a:rPr lang="en-US" altLang="en-US" dirty="0"/>
              <a:t>Curricular Practical Training</a:t>
            </a:r>
            <a:endParaRPr lang="en-US" dirty="0"/>
          </a:p>
        </p:txBody>
      </p:sp>
      <p:sp>
        <p:nvSpPr>
          <p:cNvPr id="7" name="Content Placeholder 2">
            <a:extLst>
              <a:ext uri="{FF2B5EF4-FFF2-40B4-BE49-F238E27FC236}">
                <a16:creationId xmlns:a16="http://schemas.microsoft.com/office/drawing/2014/main" id="{97E8A7B4-F049-2B11-CF13-F33F41EBBC10}"/>
              </a:ext>
            </a:extLst>
          </p:cNvPr>
          <p:cNvSpPr txBox="1">
            <a:spLocks/>
          </p:cNvSpPr>
          <p:nvPr/>
        </p:nvSpPr>
        <p:spPr>
          <a:xfrm>
            <a:off x="612742" y="2286000"/>
            <a:ext cx="7772400" cy="4572000"/>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n-US" altLang="en-US"/>
              <a:t>Training relates directly to the student’s major area of study.</a:t>
            </a:r>
          </a:p>
          <a:p>
            <a:r>
              <a:rPr lang="en-US" altLang="en-US"/>
              <a:t>Training is an integral part of the school’s established curriculum.</a:t>
            </a:r>
          </a:p>
          <a:p>
            <a:r>
              <a:rPr lang="en-US" altLang="en-US"/>
              <a:t>Designated school official (DSO) authorized CPT in SEVIS, and the authorization prints on the student’s Form I-20.</a:t>
            </a:r>
          </a:p>
          <a:p>
            <a:r>
              <a:rPr lang="en-US" altLang="en-US"/>
              <a:t>Occurs before the student’s program end date on the Form I-20.</a:t>
            </a:r>
          </a:p>
          <a:p>
            <a:r>
              <a:rPr lang="en-US" altLang="en-US"/>
              <a:t>Authorization is for one specific employer and for a specific period of time.</a:t>
            </a:r>
            <a:endParaRPr lang="en-US" altLang="en-US" dirty="0"/>
          </a:p>
        </p:txBody>
      </p:sp>
    </p:spTree>
    <p:extLst>
      <p:ext uri="{BB962C8B-B14F-4D97-AF65-F5344CB8AC3E}">
        <p14:creationId xmlns:p14="http://schemas.microsoft.com/office/powerpoint/2010/main" val="1354336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A867A-9E6B-FC3A-FD14-8021D9E735FD}"/>
              </a:ext>
            </a:extLst>
          </p:cNvPr>
          <p:cNvSpPr>
            <a:spLocks noGrp="1"/>
          </p:cNvSpPr>
          <p:nvPr>
            <p:ph type="title"/>
          </p:nvPr>
        </p:nvSpPr>
        <p:spPr/>
        <p:txBody>
          <a:bodyPr/>
          <a:lstStyle/>
          <a:p>
            <a:r>
              <a:rPr lang="en-US" altLang="en-US" dirty="0"/>
              <a:t>Curricular Practical Training</a:t>
            </a:r>
            <a:endParaRPr lang="en-US" dirty="0"/>
          </a:p>
        </p:txBody>
      </p:sp>
      <p:sp>
        <p:nvSpPr>
          <p:cNvPr id="3" name="Content Placeholder 2">
            <a:extLst>
              <a:ext uri="{FF2B5EF4-FFF2-40B4-BE49-F238E27FC236}">
                <a16:creationId xmlns:a16="http://schemas.microsoft.com/office/drawing/2014/main" id="{7D30748C-3C8F-14FD-AADD-72022F72E867}"/>
              </a:ext>
            </a:extLst>
          </p:cNvPr>
          <p:cNvSpPr txBox="1">
            <a:spLocks/>
          </p:cNvSpPr>
          <p:nvPr/>
        </p:nvSpPr>
        <p:spPr>
          <a:xfrm>
            <a:off x="782424" y="2399907"/>
            <a:ext cx="7772400" cy="4572000"/>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n-US" altLang="en-US"/>
              <a:t>Student must secure the training opportunity before CPT can be authorized.</a:t>
            </a:r>
          </a:p>
          <a:p>
            <a:r>
              <a:rPr lang="en-US" altLang="en-US"/>
              <a:t>CPT must be authorized before the student can begin work.</a:t>
            </a:r>
          </a:p>
          <a:p>
            <a:r>
              <a:rPr lang="en-US" altLang="en-US"/>
              <a:t>Student can have more than one CPT authorization at the same time.</a:t>
            </a:r>
          </a:p>
          <a:p>
            <a:r>
              <a:rPr lang="en-US" altLang="en-US"/>
              <a:t>One year of full-time CPT eliminates a student’s eligibility for OPT.</a:t>
            </a:r>
          </a:p>
          <a:p>
            <a:endParaRPr lang="en-US" altLang="en-US" dirty="0"/>
          </a:p>
        </p:txBody>
      </p:sp>
    </p:spTree>
    <p:extLst>
      <p:ext uri="{BB962C8B-B14F-4D97-AF65-F5344CB8AC3E}">
        <p14:creationId xmlns:p14="http://schemas.microsoft.com/office/powerpoint/2010/main" val="2141450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3BE5B-5D84-948B-5F6A-358C83ABF0A8}"/>
              </a:ext>
            </a:extLst>
          </p:cNvPr>
          <p:cNvSpPr>
            <a:spLocks noGrp="1"/>
          </p:cNvSpPr>
          <p:nvPr>
            <p:ph type="title"/>
          </p:nvPr>
        </p:nvSpPr>
        <p:spPr/>
        <p:txBody>
          <a:bodyPr/>
          <a:lstStyle/>
          <a:p>
            <a:r>
              <a:rPr lang="en-US" altLang="en-US" dirty="0"/>
              <a:t>Optional Practical Training</a:t>
            </a:r>
            <a:endParaRPr lang="en-US" dirty="0"/>
          </a:p>
        </p:txBody>
      </p:sp>
      <p:sp>
        <p:nvSpPr>
          <p:cNvPr id="3" name="Content Placeholder 2">
            <a:extLst>
              <a:ext uri="{FF2B5EF4-FFF2-40B4-BE49-F238E27FC236}">
                <a16:creationId xmlns:a16="http://schemas.microsoft.com/office/drawing/2014/main" id="{D8AC5158-B0A9-91BA-31F0-A3610D4780D9}"/>
              </a:ext>
            </a:extLst>
          </p:cNvPr>
          <p:cNvSpPr txBox="1">
            <a:spLocks/>
          </p:cNvSpPr>
          <p:nvPr/>
        </p:nvSpPr>
        <p:spPr>
          <a:xfrm>
            <a:off x="311084" y="1879239"/>
            <a:ext cx="8832916" cy="4572000"/>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n-US" altLang="en-US" dirty="0"/>
              <a:t>Training relates directly to the student’s major area of study.</a:t>
            </a:r>
          </a:p>
          <a:p>
            <a:r>
              <a:rPr lang="en-US" altLang="en-US" dirty="0"/>
              <a:t>DSO recommends OPT in SEVIS.</a:t>
            </a:r>
          </a:p>
          <a:p>
            <a:r>
              <a:rPr lang="en-US" altLang="en-US" dirty="0"/>
              <a:t>Student does not have to secure training before the DSO can recommend OPT.</a:t>
            </a:r>
          </a:p>
          <a:p>
            <a:r>
              <a:rPr lang="en-US" altLang="en-US" dirty="0"/>
              <a:t>Authorized by the U.S. Citizenship and Immigration Service (USCIS), and the student is issued an Employment Authorization Document (EAD).</a:t>
            </a:r>
          </a:p>
          <a:p>
            <a:r>
              <a:rPr lang="en-US" altLang="en-US" dirty="0"/>
              <a:t>Allows the student to work for any employer, as long as the training relates to the student’s major course of study</a:t>
            </a:r>
          </a:p>
          <a:p>
            <a:r>
              <a:rPr lang="en-US" altLang="en-US" dirty="0"/>
              <a:t>Can occur before or after the student’s program end date.</a:t>
            </a:r>
          </a:p>
          <a:p>
            <a:r>
              <a:rPr lang="en-US" altLang="en-US" dirty="0"/>
              <a:t>Periods of OPT cannot overlap.</a:t>
            </a:r>
          </a:p>
          <a:p>
            <a:r>
              <a:rPr lang="en-US" altLang="en-US" dirty="0"/>
              <a:t>Students are eligible for an additional 12 months of OPT authorization, when they change to a higher educational level.</a:t>
            </a:r>
          </a:p>
        </p:txBody>
      </p:sp>
    </p:spTree>
    <p:extLst>
      <p:ext uri="{BB962C8B-B14F-4D97-AF65-F5344CB8AC3E}">
        <p14:creationId xmlns:p14="http://schemas.microsoft.com/office/powerpoint/2010/main" val="1552425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1C622-6BFD-49B6-B7F6-404F0D492366}"/>
              </a:ext>
            </a:extLst>
          </p:cNvPr>
          <p:cNvSpPr>
            <a:spLocks noGrp="1"/>
          </p:cNvSpPr>
          <p:nvPr>
            <p:ph type="title"/>
          </p:nvPr>
        </p:nvSpPr>
        <p:spPr/>
        <p:txBody>
          <a:bodyPr/>
          <a:lstStyle/>
          <a:p>
            <a:r>
              <a:rPr lang="en-US" altLang="en-US" dirty="0"/>
              <a:t>Optional Practical Training</a:t>
            </a:r>
            <a:endParaRPr lang="en-US" dirty="0"/>
          </a:p>
        </p:txBody>
      </p:sp>
      <p:sp>
        <p:nvSpPr>
          <p:cNvPr id="5" name="Content Placeholder 2">
            <a:extLst>
              <a:ext uri="{FF2B5EF4-FFF2-40B4-BE49-F238E27FC236}">
                <a16:creationId xmlns:a16="http://schemas.microsoft.com/office/drawing/2014/main" id="{A493DFF7-3CAE-8741-1CED-8D86D32FDA35}"/>
              </a:ext>
            </a:extLst>
          </p:cNvPr>
          <p:cNvSpPr txBox="1">
            <a:spLocks/>
          </p:cNvSpPr>
          <p:nvPr/>
        </p:nvSpPr>
        <p:spPr>
          <a:xfrm>
            <a:off x="685430" y="2286000"/>
            <a:ext cx="7772400" cy="4572000"/>
          </a:xfrm>
          <a:prstGeom prst="rect">
            <a:avLst/>
          </a:prstGeom>
        </p:spPr>
        <p:txBody>
          <a:bodyPr/>
          <a:lst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n-US" altLang="en-US"/>
              <a:t>For students engaged in post-secondary schools or at conservatories. Twelve months of Regular OPT is available for each higher level of study. (For example a student may have 12 months for a bachelor’s degree and another 12 months for a master’s degree).</a:t>
            </a:r>
          </a:p>
          <a:p>
            <a:r>
              <a:rPr lang="en-US" altLang="en-US"/>
              <a:t>4 Different Variations of OPT:</a:t>
            </a:r>
          </a:p>
          <a:p>
            <a:pPr lvl="1"/>
            <a:r>
              <a:rPr lang="en-US" altLang="en-US"/>
              <a:t>Pre-Completion OPT: Any portion of OPT used before the student’s Program End Date. It may be part-time or full-time.</a:t>
            </a:r>
          </a:p>
          <a:p>
            <a:pPr lvl="1"/>
            <a:r>
              <a:rPr lang="en-US" altLang="en-US"/>
              <a:t>Post-Completion OPT: Any portion of OPT used after the student’s Program End Date. It must be full-time.</a:t>
            </a:r>
            <a:endParaRPr lang="en-US" altLang="en-US" dirty="0"/>
          </a:p>
        </p:txBody>
      </p:sp>
    </p:spTree>
    <p:extLst>
      <p:ext uri="{BB962C8B-B14F-4D97-AF65-F5344CB8AC3E}">
        <p14:creationId xmlns:p14="http://schemas.microsoft.com/office/powerpoint/2010/main" val="27144173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Grid.thmx</Template>
  <TotalTime>195</TotalTime>
  <Words>4861</Words>
  <Application>Microsoft Macintosh PowerPoint</Application>
  <PresentationFormat>On-screen Show (4:3)</PresentationFormat>
  <Paragraphs>359</Paragraphs>
  <Slides>53</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53</vt:i4>
      </vt:variant>
    </vt:vector>
  </HeadingPairs>
  <TitlesOfParts>
    <vt:vector size="61" baseType="lpstr">
      <vt:lpstr>Aptos</vt:lpstr>
      <vt:lpstr>Arial</vt:lpstr>
      <vt:lpstr>Franklin Gothic Medium</vt:lpstr>
      <vt:lpstr>Tahoma</vt:lpstr>
      <vt:lpstr>Times New Roman</vt:lpstr>
      <vt:lpstr>Wingdings</vt:lpstr>
      <vt:lpstr>Wingdings 2</vt:lpstr>
      <vt:lpstr>Grid</vt:lpstr>
      <vt:lpstr>Employment-Based Immigration Matters</vt:lpstr>
      <vt:lpstr>Disclaimer</vt:lpstr>
      <vt:lpstr>MY IMMIGRANT STORY</vt:lpstr>
      <vt:lpstr>OVERVIEW</vt:lpstr>
      <vt:lpstr>F-1 Student visas</vt:lpstr>
      <vt:lpstr>Curricular Practical Training</vt:lpstr>
      <vt:lpstr>Curricular Practical Training</vt:lpstr>
      <vt:lpstr>Optional Practical Training</vt:lpstr>
      <vt:lpstr>Optional Practical Training</vt:lpstr>
      <vt:lpstr>Optional Practical Training</vt:lpstr>
      <vt:lpstr>J-1 Visas</vt:lpstr>
      <vt:lpstr>J-1: Home Residency Requirement</vt:lpstr>
      <vt:lpstr>2-Year Requirement Waivers</vt:lpstr>
      <vt:lpstr>H-1B Specialty occupations</vt:lpstr>
      <vt:lpstr>H-1B Specialty occupations</vt:lpstr>
      <vt:lpstr>H-1B Specialty occupations</vt:lpstr>
      <vt:lpstr>H-1B Cap-exempt Employers</vt:lpstr>
      <vt:lpstr>OptIONS IF NOT SELECTED IN H-1B Lottery</vt:lpstr>
      <vt:lpstr>H-1B Process</vt:lpstr>
      <vt:lpstr>H-1B Process</vt:lpstr>
      <vt:lpstr>PowerPoint Presentation</vt:lpstr>
      <vt:lpstr>Step #3: I-129 PETITION</vt:lpstr>
      <vt:lpstr>Additional Considerations</vt:lpstr>
      <vt:lpstr>Derivative family members</vt:lpstr>
      <vt:lpstr>L-1 Intracompany transfer</vt:lpstr>
      <vt:lpstr>L-1 Visa</vt:lpstr>
      <vt:lpstr>L-1 Time limits</vt:lpstr>
      <vt:lpstr>PERMANENT GREEN CARD OPTIONS (IMMIGRANT VISAS)</vt:lpstr>
      <vt:lpstr>QUOta system</vt:lpstr>
      <vt:lpstr>Visa bulletin</vt:lpstr>
      <vt:lpstr>EB-1: Priority Workers</vt:lpstr>
      <vt:lpstr>Extraordinary Ability </vt:lpstr>
      <vt:lpstr>Extraordinary Ability Criteria</vt:lpstr>
      <vt:lpstr>Outstanding Professors/Researchers</vt:lpstr>
      <vt:lpstr>Outstanding Professors/Researchers: Criteria</vt:lpstr>
      <vt:lpstr>Multinational Managers/Executives</vt:lpstr>
      <vt:lpstr>EB-2: Advanced Degree Holders  &amp; Aliens of Exceptional Ability</vt:lpstr>
      <vt:lpstr>Exceptional Ability</vt:lpstr>
      <vt:lpstr>Exceptional Ability Criteria (continued)</vt:lpstr>
      <vt:lpstr>National Interest Waivers</vt:lpstr>
      <vt:lpstr>PERM (Labor Certification)</vt:lpstr>
      <vt:lpstr>Prevailing Wage Determination</vt:lpstr>
      <vt:lpstr>Recruitment under PERM</vt:lpstr>
      <vt:lpstr>Additional Forms of Recruitment</vt:lpstr>
      <vt:lpstr>Wages in Recruitment</vt:lpstr>
      <vt:lpstr>Notice of Filing</vt:lpstr>
      <vt:lpstr>Recruitment Report</vt:lpstr>
      <vt:lpstr>Submission of PERM Application</vt:lpstr>
      <vt:lpstr>PERM Audits</vt:lpstr>
      <vt:lpstr>I-140 Petition (Stage #2)</vt:lpstr>
      <vt:lpstr>I-140 Documentation</vt:lpstr>
      <vt:lpstr>I-485 or Consular Processing (Stage #3)</vt:lpstr>
      <vt:lpstr>Thank You!</vt:lpstr>
    </vt:vector>
  </TitlesOfParts>
  <Company>Law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H-1B Visa Lottery &amp; Alternatives</dc:title>
  <dc:creator>Mala Kapadia</dc:creator>
  <cp:lastModifiedBy>Mala Bajpai</cp:lastModifiedBy>
  <cp:revision>26</cp:revision>
  <dcterms:created xsi:type="dcterms:W3CDTF">2021-05-26T21:45:44Z</dcterms:created>
  <dcterms:modified xsi:type="dcterms:W3CDTF">2025-05-23T03:57:56Z</dcterms:modified>
</cp:coreProperties>
</file>