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3"/>
  </p:notesMasterIdLst>
  <p:sldIdLst>
    <p:sldId id="271" r:id="rId5"/>
    <p:sldId id="259" r:id="rId6"/>
    <p:sldId id="260" r:id="rId7"/>
    <p:sldId id="261" r:id="rId8"/>
    <p:sldId id="262" r:id="rId9"/>
    <p:sldId id="263" r:id="rId10"/>
    <p:sldId id="264" r:id="rId11"/>
    <p:sldId id="268" r:id="rId12"/>
    <p:sldId id="265" r:id="rId13"/>
    <p:sldId id="272" r:id="rId14"/>
    <p:sldId id="273" r:id="rId15"/>
    <p:sldId id="267" r:id="rId16"/>
    <p:sldId id="266" r:id="rId17"/>
    <p:sldId id="276" r:id="rId18"/>
    <p:sldId id="269" r:id="rId19"/>
    <p:sldId id="277"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81" d="100"/>
          <a:sy n="81" d="100"/>
        </p:scale>
        <p:origin x="25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D2BDA-CF26-451F-A057-5B095E6DDE9F}"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5CC4FB64-384E-4669-8E13-487977ABBFE6}">
      <dgm:prSet/>
      <dgm:spPr/>
      <dgm:t>
        <a:bodyPr/>
        <a:lstStyle/>
        <a:p>
          <a:r>
            <a:rPr lang="en-US"/>
            <a:t>Justice Kennedy – “The risk of recidivism posed by sex offender is frightening and high” McKune v. Lile, 536 U.S. 24,34 (2002) Justice Kennedy).</a:t>
          </a:r>
        </a:p>
      </dgm:t>
    </dgm:pt>
    <dgm:pt modelId="{61B5E199-4565-4D47-B751-9C743017049D}" type="parTrans" cxnId="{0B0E5B07-A54E-4801-A1FE-3C829F63E75F}">
      <dgm:prSet/>
      <dgm:spPr/>
      <dgm:t>
        <a:bodyPr/>
        <a:lstStyle/>
        <a:p>
          <a:endParaRPr lang="en-US"/>
        </a:p>
      </dgm:t>
    </dgm:pt>
    <dgm:pt modelId="{1FD98EF2-356F-4B26-8FAB-9973CA0C0A40}" type="sibTrans" cxnId="{0B0E5B07-A54E-4801-A1FE-3C829F63E75F}">
      <dgm:prSet/>
      <dgm:spPr/>
      <dgm:t>
        <a:bodyPr/>
        <a:lstStyle/>
        <a:p>
          <a:endParaRPr lang="en-US"/>
        </a:p>
      </dgm:t>
    </dgm:pt>
    <dgm:pt modelId="{D03EF842-4F01-4F51-A8D1-3F02749D4E28}">
      <dgm:prSet/>
      <dgm:spPr/>
      <dgm:t>
        <a:bodyPr/>
        <a:lstStyle/>
        <a:p>
          <a:r>
            <a:rPr lang="en-US"/>
            <a:t>“When convicted sex offenders reenter society, they are much more liley than any other type of offender to be rearrested for a rape or new sexual assault.” Smith v. Doe 538 U.S. 84 2003) (Justice Kennedy). </a:t>
          </a:r>
        </a:p>
      </dgm:t>
    </dgm:pt>
    <dgm:pt modelId="{DA0A8D66-EF1A-4D0B-9BE1-5332EF4D1712}" type="parTrans" cxnId="{811FF9AF-282B-4F2C-BC07-B3432C2CD2D4}">
      <dgm:prSet/>
      <dgm:spPr/>
      <dgm:t>
        <a:bodyPr/>
        <a:lstStyle/>
        <a:p>
          <a:endParaRPr lang="en-US"/>
        </a:p>
      </dgm:t>
    </dgm:pt>
    <dgm:pt modelId="{A6EDE433-B89D-486A-A49F-E186AED411BE}" type="sibTrans" cxnId="{811FF9AF-282B-4F2C-BC07-B3432C2CD2D4}">
      <dgm:prSet/>
      <dgm:spPr/>
      <dgm:t>
        <a:bodyPr/>
        <a:lstStyle/>
        <a:p>
          <a:endParaRPr lang="en-US"/>
        </a:p>
      </dgm:t>
    </dgm:pt>
    <dgm:pt modelId="{71825AEA-741F-477E-916F-FC524B8385C7}">
      <dgm:prSet/>
      <dgm:spPr/>
      <dgm:t>
        <a:bodyPr/>
        <a:lstStyle/>
        <a:p>
          <a:r>
            <a:rPr lang="en-US"/>
            <a:t>Justice Kennedy said the rate of recidivism for untreated sex offenders is 80% and the rate for treated sex offenders is 15%</a:t>
          </a:r>
        </a:p>
      </dgm:t>
    </dgm:pt>
    <dgm:pt modelId="{23FAE395-B660-43BB-A1A1-5780A6F8F24C}" type="parTrans" cxnId="{E7AA5ABA-5136-4DC8-A221-75721802C7E0}">
      <dgm:prSet/>
      <dgm:spPr/>
      <dgm:t>
        <a:bodyPr/>
        <a:lstStyle/>
        <a:p>
          <a:endParaRPr lang="en-US"/>
        </a:p>
      </dgm:t>
    </dgm:pt>
    <dgm:pt modelId="{7CE69705-3343-4A24-8C67-FD2F11DFD371}" type="sibTrans" cxnId="{E7AA5ABA-5136-4DC8-A221-75721802C7E0}">
      <dgm:prSet/>
      <dgm:spPr/>
      <dgm:t>
        <a:bodyPr/>
        <a:lstStyle/>
        <a:p>
          <a:endParaRPr lang="en-US"/>
        </a:p>
      </dgm:t>
    </dgm:pt>
    <dgm:pt modelId="{277D8678-9791-470B-9957-D4A928F62190}" type="pres">
      <dgm:prSet presAssocID="{622D2BDA-CF26-451F-A057-5B095E6DDE9F}" presName="outerComposite" presStyleCnt="0">
        <dgm:presLayoutVars>
          <dgm:chMax val="5"/>
          <dgm:dir/>
          <dgm:resizeHandles val="exact"/>
        </dgm:presLayoutVars>
      </dgm:prSet>
      <dgm:spPr/>
    </dgm:pt>
    <dgm:pt modelId="{CA91BA53-9C54-4E84-BC66-E9C69A5DC6E8}" type="pres">
      <dgm:prSet presAssocID="{622D2BDA-CF26-451F-A057-5B095E6DDE9F}" presName="dummyMaxCanvas" presStyleCnt="0">
        <dgm:presLayoutVars/>
      </dgm:prSet>
      <dgm:spPr/>
    </dgm:pt>
    <dgm:pt modelId="{DBA98368-71C1-43F6-82E6-3994FDF8CBA9}" type="pres">
      <dgm:prSet presAssocID="{622D2BDA-CF26-451F-A057-5B095E6DDE9F}" presName="ThreeNodes_1" presStyleLbl="node1" presStyleIdx="0" presStyleCnt="3">
        <dgm:presLayoutVars>
          <dgm:bulletEnabled val="1"/>
        </dgm:presLayoutVars>
      </dgm:prSet>
      <dgm:spPr/>
    </dgm:pt>
    <dgm:pt modelId="{92AFCDA6-3FBD-4EE2-A8F8-459F6C0153D3}" type="pres">
      <dgm:prSet presAssocID="{622D2BDA-CF26-451F-A057-5B095E6DDE9F}" presName="ThreeNodes_2" presStyleLbl="node1" presStyleIdx="1" presStyleCnt="3">
        <dgm:presLayoutVars>
          <dgm:bulletEnabled val="1"/>
        </dgm:presLayoutVars>
      </dgm:prSet>
      <dgm:spPr/>
    </dgm:pt>
    <dgm:pt modelId="{847616F0-0F16-4654-AB78-4449A7E0534B}" type="pres">
      <dgm:prSet presAssocID="{622D2BDA-CF26-451F-A057-5B095E6DDE9F}" presName="ThreeNodes_3" presStyleLbl="node1" presStyleIdx="2" presStyleCnt="3">
        <dgm:presLayoutVars>
          <dgm:bulletEnabled val="1"/>
        </dgm:presLayoutVars>
      </dgm:prSet>
      <dgm:spPr/>
    </dgm:pt>
    <dgm:pt modelId="{BBC7E925-5ACA-4FAC-908E-E191DA57E552}" type="pres">
      <dgm:prSet presAssocID="{622D2BDA-CF26-451F-A057-5B095E6DDE9F}" presName="ThreeConn_1-2" presStyleLbl="fgAccFollowNode1" presStyleIdx="0" presStyleCnt="2">
        <dgm:presLayoutVars>
          <dgm:bulletEnabled val="1"/>
        </dgm:presLayoutVars>
      </dgm:prSet>
      <dgm:spPr/>
    </dgm:pt>
    <dgm:pt modelId="{F568EECF-FDB3-4EDE-87DA-D803592D7EA2}" type="pres">
      <dgm:prSet presAssocID="{622D2BDA-CF26-451F-A057-5B095E6DDE9F}" presName="ThreeConn_2-3" presStyleLbl="fgAccFollowNode1" presStyleIdx="1" presStyleCnt="2">
        <dgm:presLayoutVars>
          <dgm:bulletEnabled val="1"/>
        </dgm:presLayoutVars>
      </dgm:prSet>
      <dgm:spPr/>
    </dgm:pt>
    <dgm:pt modelId="{11E22D6E-5BD7-42C7-BEBA-DC4972FAD05F}" type="pres">
      <dgm:prSet presAssocID="{622D2BDA-CF26-451F-A057-5B095E6DDE9F}" presName="ThreeNodes_1_text" presStyleLbl="node1" presStyleIdx="2" presStyleCnt="3">
        <dgm:presLayoutVars>
          <dgm:bulletEnabled val="1"/>
        </dgm:presLayoutVars>
      </dgm:prSet>
      <dgm:spPr/>
    </dgm:pt>
    <dgm:pt modelId="{47674D79-F09F-467C-989F-8E68A2D6BF3B}" type="pres">
      <dgm:prSet presAssocID="{622D2BDA-CF26-451F-A057-5B095E6DDE9F}" presName="ThreeNodes_2_text" presStyleLbl="node1" presStyleIdx="2" presStyleCnt="3">
        <dgm:presLayoutVars>
          <dgm:bulletEnabled val="1"/>
        </dgm:presLayoutVars>
      </dgm:prSet>
      <dgm:spPr/>
    </dgm:pt>
    <dgm:pt modelId="{5A330BCD-8E4A-4E99-AB38-16029F2FBA02}" type="pres">
      <dgm:prSet presAssocID="{622D2BDA-CF26-451F-A057-5B095E6DDE9F}" presName="ThreeNodes_3_text" presStyleLbl="node1" presStyleIdx="2" presStyleCnt="3">
        <dgm:presLayoutVars>
          <dgm:bulletEnabled val="1"/>
        </dgm:presLayoutVars>
      </dgm:prSet>
      <dgm:spPr/>
    </dgm:pt>
  </dgm:ptLst>
  <dgm:cxnLst>
    <dgm:cxn modelId="{71920407-086B-4426-A4FF-B3C6116938CB}" type="presOf" srcId="{A6EDE433-B89D-486A-A49F-E186AED411BE}" destId="{F568EECF-FDB3-4EDE-87DA-D803592D7EA2}" srcOrd="0" destOrd="0" presId="urn:microsoft.com/office/officeart/2005/8/layout/vProcess5"/>
    <dgm:cxn modelId="{0B0E5B07-A54E-4801-A1FE-3C829F63E75F}" srcId="{622D2BDA-CF26-451F-A057-5B095E6DDE9F}" destId="{5CC4FB64-384E-4669-8E13-487977ABBFE6}" srcOrd="0" destOrd="0" parTransId="{61B5E199-4565-4D47-B751-9C743017049D}" sibTransId="{1FD98EF2-356F-4B26-8FAB-9973CA0C0A40}"/>
    <dgm:cxn modelId="{E7E1BD2F-93A9-4623-BE30-75AC11C3F357}" type="presOf" srcId="{5CC4FB64-384E-4669-8E13-487977ABBFE6}" destId="{11E22D6E-5BD7-42C7-BEBA-DC4972FAD05F}" srcOrd="1" destOrd="0" presId="urn:microsoft.com/office/officeart/2005/8/layout/vProcess5"/>
    <dgm:cxn modelId="{314FFE37-642C-41F6-8981-A7CFC894EAF9}" type="presOf" srcId="{622D2BDA-CF26-451F-A057-5B095E6DDE9F}" destId="{277D8678-9791-470B-9957-D4A928F62190}" srcOrd="0" destOrd="0" presId="urn:microsoft.com/office/officeart/2005/8/layout/vProcess5"/>
    <dgm:cxn modelId="{30F4B53C-97C4-4A68-88DE-DB8B93FEE2C4}" type="presOf" srcId="{D03EF842-4F01-4F51-A8D1-3F02749D4E28}" destId="{92AFCDA6-3FBD-4EE2-A8F8-459F6C0153D3}" srcOrd="0" destOrd="0" presId="urn:microsoft.com/office/officeart/2005/8/layout/vProcess5"/>
    <dgm:cxn modelId="{C6C9D46E-8A2B-448F-BB59-818FC5D1578D}" type="presOf" srcId="{5CC4FB64-384E-4669-8E13-487977ABBFE6}" destId="{DBA98368-71C1-43F6-82E6-3994FDF8CBA9}" srcOrd="0" destOrd="0" presId="urn:microsoft.com/office/officeart/2005/8/layout/vProcess5"/>
    <dgm:cxn modelId="{86578692-9ADF-48FB-820A-4E0FA37F3BCB}" type="presOf" srcId="{1FD98EF2-356F-4B26-8FAB-9973CA0C0A40}" destId="{BBC7E925-5ACA-4FAC-908E-E191DA57E552}" srcOrd="0" destOrd="0" presId="urn:microsoft.com/office/officeart/2005/8/layout/vProcess5"/>
    <dgm:cxn modelId="{811FF9AF-282B-4F2C-BC07-B3432C2CD2D4}" srcId="{622D2BDA-CF26-451F-A057-5B095E6DDE9F}" destId="{D03EF842-4F01-4F51-A8D1-3F02749D4E28}" srcOrd="1" destOrd="0" parTransId="{DA0A8D66-EF1A-4D0B-9BE1-5332EF4D1712}" sibTransId="{A6EDE433-B89D-486A-A49F-E186AED411BE}"/>
    <dgm:cxn modelId="{E7AA5ABA-5136-4DC8-A221-75721802C7E0}" srcId="{622D2BDA-CF26-451F-A057-5B095E6DDE9F}" destId="{71825AEA-741F-477E-916F-FC524B8385C7}" srcOrd="2" destOrd="0" parTransId="{23FAE395-B660-43BB-A1A1-5780A6F8F24C}" sibTransId="{7CE69705-3343-4A24-8C67-FD2F11DFD371}"/>
    <dgm:cxn modelId="{835793C5-A6DB-4575-B1CF-911217A164B0}" type="presOf" srcId="{71825AEA-741F-477E-916F-FC524B8385C7}" destId="{847616F0-0F16-4654-AB78-4449A7E0534B}" srcOrd="0" destOrd="0" presId="urn:microsoft.com/office/officeart/2005/8/layout/vProcess5"/>
    <dgm:cxn modelId="{D8442BF1-ED0D-4A53-8AD8-20533B2EDC0F}" type="presOf" srcId="{71825AEA-741F-477E-916F-FC524B8385C7}" destId="{5A330BCD-8E4A-4E99-AB38-16029F2FBA02}" srcOrd="1" destOrd="0" presId="urn:microsoft.com/office/officeart/2005/8/layout/vProcess5"/>
    <dgm:cxn modelId="{AF3285FB-2580-4DB4-B8EF-964E12B811AB}" type="presOf" srcId="{D03EF842-4F01-4F51-A8D1-3F02749D4E28}" destId="{47674D79-F09F-467C-989F-8E68A2D6BF3B}" srcOrd="1" destOrd="0" presId="urn:microsoft.com/office/officeart/2005/8/layout/vProcess5"/>
    <dgm:cxn modelId="{F0504D0A-C465-4591-AB83-24EF49A9BD53}" type="presParOf" srcId="{277D8678-9791-470B-9957-D4A928F62190}" destId="{CA91BA53-9C54-4E84-BC66-E9C69A5DC6E8}" srcOrd="0" destOrd="0" presId="urn:microsoft.com/office/officeart/2005/8/layout/vProcess5"/>
    <dgm:cxn modelId="{296BC327-D399-48CB-91F2-F9158D16170A}" type="presParOf" srcId="{277D8678-9791-470B-9957-D4A928F62190}" destId="{DBA98368-71C1-43F6-82E6-3994FDF8CBA9}" srcOrd="1" destOrd="0" presId="urn:microsoft.com/office/officeart/2005/8/layout/vProcess5"/>
    <dgm:cxn modelId="{402BBC72-2198-483E-B6E3-93D419771072}" type="presParOf" srcId="{277D8678-9791-470B-9957-D4A928F62190}" destId="{92AFCDA6-3FBD-4EE2-A8F8-459F6C0153D3}" srcOrd="2" destOrd="0" presId="urn:microsoft.com/office/officeart/2005/8/layout/vProcess5"/>
    <dgm:cxn modelId="{DB48EA10-1A83-494B-90C4-396E82FB480A}" type="presParOf" srcId="{277D8678-9791-470B-9957-D4A928F62190}" destId="{847616F0-0F16-4654-AB78-4449A7E0534B}" srcOrd="3" destOrd="0" presId="urn:microsoft.com/office/officeart/2005/8/layout/vProcess5"/>
    <dgm:cxn modelId="{46918B34-369E-4621-850D-55CFA053D114}" type="presParOf" srcId="{277D8678-9791-470B-9957-D4A928F62190}" destId="{BBC7E925-5ACA-4FAC-908E-E191DA57E552}" srcOrd="4" destOrd="0" presId="urn:microsoft.com/office/officeart/2005/8/layout/vProcess5"/>
    <dgm:cxn modelId="{8D4C056B-0A03-46E9-8209-DFB7EAC23FF7}" type="presParOf" srcId="{277D8678-9791-470B-9957-D4A928F62190}" destId="{F568EECF-FDB3-4EDE-87DA-D803592D7EA2}" srcOrd="5" destOrd="0" presId="urn:microsoft.com/office/officeart/2005/8/layout/vProcess5"/>
    <dgm:cxn modelId="{480BA454-876E-46FB-9DAD-35C3FE628DA9}" type="presParOf" srcId="{277D8678-9791-470B-9957-D4A928F62190}" destId="{11E22D6E-5BD7-42C7-BEBA-DC4972FAD05F}" srcOrd="6" destOrd="0" presId="urn:microsoft.com/office/officeart/2005/8/layout/vProcess5"/>
    <dgm:cxn modelId="{BF11FBBB-D30C-4EA6-9001-A2BEAA4326C5}" type="presParOf" srcId="{277D8678-9791-470B-9957-D4A928F62190}" destId="{47674D79-F09F-467C-989F-8E68A2D6BF3B}" srcOrd="7" destOrd="0" presId="urn:microsoft.com/office/officeart/2005/8/layout/vProcess5"/>
    <dgm:cxn modelId="{2038F3A1-D256-4078-B891-A6E184D08B23}" type="presParOf" srcId="{277D8678-9791-470B-9957-D4A928F62190}" destId="{5A330BCD-8E4A-4E99-AB38-16029F2FBA0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2D2BDA-CF26-451F-A057-5B095E6DDE9F}"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5CC4FB64-384E-4669-8E13-487977ABBFE6}">
      <dgm:prSet/>
      <dgm:spPr/>
      <dgm:t>
        <a:bodyPr/>
        <a:lstStyle/>
        <a:p>
          <a:r>
            <a:rPr lang="en-US" dirty="0"/>
            <a:t>The Recidivism Rate is approximately 3.5 percent.</a:t>
          </a:r>
        </a:p>
      </dgm:t>
    </dgm:pt>
    <dgm:pt modelId="{61B5E199-4565-4D47-B751-9C743017049D}" type="parTrans" cxnId="{0B0E5B07-A54E-4801-A1FE-3C829F63E75F}">
      <dgm:prSet/>
      <dgm:spPr/>
      <dgm:t>
        <a:bodyPr/>
        <a:lstStyle/>
        <a:p>
          <a:endParaRPr lang="en-US"/>
        </a:p>
      </dgm:t>
    </dgm:pt>
    <dgm:pt modelId="{1FD98EF2-356F-4B26-8FAB-9973CA0C0A40}" type="sibTrans" cxnId="{0B0E5B07-A54E-4801-A1FE-3C829F63E75F}">
      <dgm:prSet/>
      <dgm:spPr/>
      <dgm:t>
        <a:bodyPr/>
        <a:lstStyle/>
        <a:p>
          <a:endParaRPr lang="en-US"/>
        </a:p>
      </dgm:t>
    </dgm:pt>
    <dgm:pt modelId="{D03EF842-4F01-4F51-A8D1-3F02749D4E28}">
      <dgm:prSet/>
      <dgm:spPr/>
      <dgm:t>
        <a:bodyPr/>
        <a:lstStyle/>
        <a:p>
          <a:r>
            <a:rPr lang="en-US" dirty="0"/>
            <a:t>The </a:t>
          </a:r>
          <a:r>
            <a:rPr lang="en-US" dirty="0" err="1"/>
            <a:t>Supereme</a:t>
          </a:r>
          <a:r>
            <a:rPr lang="en-US" dirty="0"/>
            <a:t> Court’s Crucial Mistake About Sex Crimes Statistics</a:t>
          </a:r>
        </a:p>
      </dgm:t>
    </dgm:pt>
    <dgm:pt modelId="{DA0A8D66-EF1A-4D0B-9BE1-5332EF4D1712}" type="parTrans" cxnId="{811FF9AF-282B-4F2C-BC07-B3432C2CD2D4}">
      <dgm:prSet/>
      <dgm:spPr/>
      <dgm:t>
        <a:bodyPr/>
        <a:lstStyle/>
        <a:p>
          <a:endParaRPr lang="en-US"/>
        </a:p>
      </dgm:t>
    </dgm:pt>
    <dgm:pt modelId="{A6EDE433-B89D-486A-A49F-E186AED411BE}" type="sibTrans" cxnId="{811FF9AF-282B-4F2C-BC07-B3432C2CD2D4}">
      <dgm:prSet/>
      <dgm:spPr/>
      <dgm:t>
        <a:bodyPr/>
        <a:lstStyle/>
        <a:p>
          <a:endParaRPr lang="en-US"/>
        </a:p>
      </dgm:t>
    </dgm:pt>
    <dgm:pt modelId="{71825AEA-741F-477E-916F-FC524B8385C7}">
      <dgm:prSet/>
      <dgm:spPr/>
      <dgm:t>
        <a:bodyPr/>
        <a:lstStyle/>
        <a:p>
          <a:r>
            <a:rPr lang="en-US" dirty="0"/>
            <a:t>Ira Ellman Professor at Sandra Day O'Connor School of Law</a:t>
          </a:r>
        </a:p>
      </dgm:t>
    </dgm:pt>
    <dgm:pt modelId="{23FAE395-B660-43BB-A1A1-5780A6F8F24C}" type="parTrans" cxnId="{E7AA5ABA-5136-4DC8-A221-75721802C7E0}">
      <dgm:prSet/>
      <dgm:spPr/>
      <dgm:t>
        <a:bodyPr/>
        <a:lstStyle/>
        <a:p>
          <a:endParaRPr lang="en-US"/>
        </a:p>
      </dgm:t>
    </dgm:pt>
    <dgm:pt modelId="{7CE69705-3343-4A24-8C67-FD2F11DFD371}" type="sibTrans" cxnId="{E7AA5ABA-5136-4DC8-A221-75721802C7E0}">
      <dgm:prSet/>
      <dgm:spPr/>
      <dgm:t>
        <a:bodyPr/>
        <a:lstStyle/>
        <a:p>
          <a:endParaRPr lang="en-US"/>
        </a:p>
      </dgm:t>
    </dgm:pt>
    <dgm:pt modelId="{277D8678-9791-470B-9957-D4A928F62190}" type="pres">
      <dgm:prSet presAssocID="{622D2BDA-CF26-451F-A057-5B095E6DDE9F}" presName="outerComposite" presStyleCnt="0">
        <dgm:presLayoutVars>
          <dgm:chMax val="5"/>
          <dgm:dir/>
          <dgm:resizeHandles val="exact"/>
        </dgm:presLayoutVars>
      </dgm:prSet>
      <dgm:spPr/>
    </dgm:pt>
    <dgm:pt modelId="{CA91BA53-9C54-4E84-BC66-E9C69A5DC6E8}" type="pres">
      <dgm:prSet presAssocID="{622D2BDA-CF26-451F-A057-5B095E6DDE9F}" presName="dummyMaxCanvas" presStyleCnt="0">
        <dgm:presLayoutVars/>
      </dgm:prSet>
      <dgm:spPr/>
    </dgm:pt>
    <dgm:pt modelId="{DBA98368-71C1-43F6-82E6-3994FDF8CBA9}" type="pres">
      <dgm:prSet presAssocID="{622D2BDA-CF26-451F-A057-5B095E6DDE9F}" presName="ThreeNodes_1" presStyleLbl="node1" presStyleIdx="0" presStyleCnt="3" custLinFactNeighborX="-1308" custLinFactNeighborY="6678">
        <dgm:presLayoutVars>
          <dgm:bulletEnabled val="1"/>
        </dgm:presLayoutVars>
      </dgm:prSet>
      <dgm:spPr/>
    </dgm:pt>
    <dgm:pt modelId="{92AFCDA6-3FBD-4EE2-A8F8-459F6C0153D3}" type="pres">
      <dgm:prSet presAssocID="{622D2BDA-CF26-451F-A057-5B095E6DDE9F}" presName="ThreeNodes_2" presStyleLbl="node1" presStyleIdx="1" presStyleCnt="3" custLinFactNeighborX="-3" custLinFactNeighborY="-592">
        <dgm:presLayoutVars>
          <dgm:bulletEnabled val="1"/>
        </dgm:presLayoutVars>
      </dgm:prSet>
      <dgm:spPr/>
    </dgm:pt>
    <dgm:pt modelId="{847616F0-0F16-4654-AB78-4449A7E0534B}" type="pres">
      <dgm:prSet presAssocID="{622D2BDA-CF26-451F-A057-5B095E6DDE9F}" presName="ThreeNodes_3" presStyleLbl="node1" presStyleIdx="2" presStyleCnt="3" custLinFactNeighborX="-109" custLinFactNeighborY="-1757">
        <dgm:presLayoutVars>
          <dgm:bulletEnabled val="1"/>
        </dgm:presLayoutVars>
      </dgm:prSet>
      <dgm:spPr/>
    </dgm:pt>
    <dgm:pt modelId="{BBC7E925-5ACA-4FAC-908E-E191DA57E552}" type="pres">
      <dgm:prSet presAssocID="{622D2BDA-CF26-451F-A057-5B095E6DDE9F}" presName="ThreeConn_1-2" presStyleLbl="fgAccFollowNode1" presStyleIdx="0" presStyleCnt="2">
        <dgm:presLayoutVars>
          <dgm:bulletEnabled val="1"/>
        </dgm:presLayoutVars>
      </dgm:prSet>
      <dgm:spPr/>
    </dgm:pt>
    <dgm:pt modelId="{F568EECF-FDB3-4EDE-87DA-D803592D7EA2}" type="pres">
      <dgm:prSet presAssocID="{622D2BDA-CF26-451F-A057-5B095E6DDE9F}" presName="ThreeConn_2-3" presStyleLbl="fgAccFollowNode1" presStyleIdx="1" presStyleCnt="2">
        <dgm:presLayoutVars>
          <dgm:bulletEnabled val="1"/>
        </dgm:presLayoutVars>
      </dgm:prSet>
      <dgm:spPr/>
    </dgm:pt>
    <dgm:pt modelId="{11E22D6E-5BD7-42C7-BEBA-DC4972FAD05F}" type="pres">
      <dgm:prSet presAssocID="{622D2BDA-CF26-451F-A057-5B095E6DDE9F}" presName="ThreeNodes_1_text" presStyleLbl="node1" presStyleIdx="2" presStyleCnt="3">
        <dgm:presLayoutVars>
          <dgm:bulletEnabled val="1"/>
        </dgm:presLayoutVars>
      </dgm:prSet>
      <dgm:spPr/>
    </dgm:pt>
    <dgm:pt modelId="{47674D79-F09F-467C-989F-8E68A2D6BF3B}" type="pres">
      <dgm:prSet presAssocID="{622D2BDA-CF26-451F-A057-5B095E6DDE9F}" presName="ThreeNodes_2_text" presStyleLbl="node1" presStyleIdx="2" presStyleCnt="3">
        <dgm:presLayoutVars>
          <dgm:bulletEnabled val="1"/>
        </dgm:presLayoutVars>
      </dgm:prSet>
      <dgm:spPr/>
    </dgm:pt>
    <dgm:pt modelId="{5A330BCD-8E4A-4E99-AB38-16029F2FBA02}" type="pres">
      <dgm:prSet presAssocID="{622D2BDA-CF26-451F-A057-5B095E6DDE9F}" presName="ThreeNodes_3_text" presStyleLbl="node1" presStyleIdx="2" presStyleCnt="3">
        <dgm:presLayoutVars>
          <dgm:bulletEnabled val="1"/>
        </dgm:presLayoutVars>
      </dgm:prSet>
      <dgm:spPr/>
    </dgm:pt>
  </dgm:ptLst>
  <dgm:cxnLst>
    <dgm:cxn modelId="{71920407-086B-4426-A4FF-B3C6116938CB}" type="presOf" srcId="{A6EDE433-B89D-486A-A49F-E186AED411BE}" destId="{F568EECF-FDB3-4EDE-87DA-D803592D7EA2}" srcOrd="0" destOrd="0" presId="urn:microsoft.com/office/officeart/2005/8/layout/vProcess5"/>
    <dgm:cxn modelId="{0B0E5B07-A54E-4801-A1FE-3C829F63E75F}" srcId="{622D2BDA-CF26-451F-A057-5B095E6DDE9F}" destId="{5CC4FB64-384E-4669-8E13-487977ABBFE6}" srcOrd="0" destOrd="0" parTransId="{61B5E199-4565-4D47-B751-9C743017049D}" sibTransId="{1FD98EF2-356F-4B26-8FAB-9973CA0C0A40}"/>
    <dgm:cxn modelId="{E7E1BD2F-93A9-4623-BE30-75AC11C3F357}" type="presOf" srcId="{5CC4FB64-384E-4669-8E13-487977ABBFE6}" destId="{11E22D6E-5BD7-42C7-BEBA-DC4972FAD05F}" srcOrd="1" destOrd="0" presId="urn:microsoft.com/office/officeart/2005/8/layout/vProcess5"/>
    <dgm:cxn modelId="{314FFE37-642C-41F6-8981-A7CFC894EAF9}" type="presOf" srcId="{622D2BDA-CF26-451F-A057-5B095E6DDE9F}" destId="{277D8678-9791-470B-9957-D4A928F62190}" srcOrd="0" destOrd="0" presId="urn:microsoft.com/office/officeart/2005/8/layout/vProcess5"/>
    <dgm:cxn modelId="{30F4B53C-97C4-4A68-88DE-DB8B93FEE2C4}" type="presOf" srcId="{D03EF842-4F01-4F51-A8D1-3F02749D4E28}" destId="{92AFCDA6-3FBD-4EE2-A8F8-459F6C0153D3}" srcOrd="0" destOrd="0" presId="urn:microsoft.com/office/officeart/2005/8/layout/vProcess5"/>
    <dgm:cxn modelId="{C6C9D46E-8A2B-448F-BB59-818FC5D1578D}" type="presOf" srcId="{5CC4FB64-384E-4669-8E13-487977ABBFE6}" destId="{DBA98368-71C1-43F6-82E6-3994FDF8CBA9}" srcOrd="0" destOrd="0" presId="urn:microsoft.com/office/officeart/2005/8/layout/vProcess5"/>
    <dgm:cxn modelId="{86578692-9ADF-48FB-820A-4E0FA37F3BCB}" type="presOf" srcId="{1FD98EF2-356F-4B26-8FAB-9973CA0C0A40}" destId="{BBC7E925-5ACA-4FAC-908E-E191DA57E552}" srcOrd="0" destOrd="0" presId="urn:microsoft.com/office/officeart/2005/8/layout/vProcess5"/>
    <dgm:cxn modelId="{811FF9AF-282B-4F2C-BC07-B3432C2CD2D4}" srcId="{622D2BDA-CF26-451F-A057-5B095E6DDE9F}" destId="{D03EF842-4F01-4F51-A8D1-3F02749D4E28}" srcOrd="1" destOrd="0" parTransId="{DA0A8D66-EF1A-4D0B-9BE1-5332EF4D1712}" sibTransId="{A6EDE433-B89D-486A-A49F-E186AED411BE}"/>
    <dgm:cxn modelId="{E7AA5ABA-5136-4DC8-A221-75721802C7E0}" srcId="{622D2BDA-CF26-451F-A057-5B095E6DDE9F}" destId="{71825AEA-741F-477E-916F-FC524B8385C7}" srcOrd="2" destOrd="0" parTransId="{23FAE395-B660-43BB-A1A1-5780A6F8F24C}" sibTransId="{7CE69705-3343-4A24-8C67-FD2F11DFD371}"/>
    <dgm:cxn modelId="{835793C5-A6DB-4575-B1CF-911217A164B0}" type="presOf" srcId="{71825AEA-741F-477E-916F-FC524B8385C7}" destId="{847616F0-0F16-4654-AB78-4449A7E0534B}" srcOrd="0" destOrd="0" presId="urn:microsoft.com/office/officeart/2005/8/layout/vProcess5"/>
    <dgm:cxn modelId="{D8442BF1-ED0D-4A53-8AD8-20533B2EDC0F}" type="presOf" srcId="{71825AEA-741F-477E-916F-FC524B8385C7}" destId="{5A330BCD-8E4A-4E99-AB38-16029F2FBA02}" srcOrd="1" destOrd="0" presId="urn:microsoft.com/office/officeart/2005/8/layout/vProcess5"/>
    <dgm:cxn modelId="{AF3285FB-2580-4DB4-B8EF-964E12B811AB}" type="presOf" srcId="{D03EF842-4F01-4F51-A8D1-3F02749D4E28}" destId="{47674D79-F09F-467C-989F-8E68A2D6BF3B}" srcOrd="1" destOrd="0" presId="urn:microsoft.com/office/officeart/2005/8/layout/vProcess5"/>
    <dgm:cxn modelId="{F0504D0A-C465-4591-AB83-24EF49A9BD53}" type="presParOf" srcId="{277D8678-9791-470B-9957-D4A928F62190}" destId="{CA91BA53-9C54-4E84-BC66-E9C69A5DC6E8}" srcOrd="0" destOrd="0" presId="urn:microsoft.com/office/officeart/2005/8/layout/vProcess5"/>
    <dgm:cxn modelId="{296BC327-D399-48CB-91F2-F9158D16170A}" type="presParOf" srcId="{277D8678-9791-470B-9957-D4A928F62190}" destId="{DBA98368-71C1-43F6-82E6-3994FDF8CBA9}" srcOrd="1" destOrd="0" presId="urn:microsoft.com/office/officeart/2005/8/layout/vProcess5"/>
    <dgm:cxn modelId="{402BBC72-2198-483E-B6E3-93D419771072}" type="presParOf" srcId="{277D8678-9791-470B-9957-D4A928F62190}" destId="{92AFCDA6-3FBD-4EE2-A8F8-459F6C0153D3}" srcOrd="2" destOrd="0" presId="urn:microsoft.com/office/officeart/2005/8/layout/vProcess5"/>
    <dgm:cxn modelId="{DB48EA10-1A83-494B-90C4-396E82FB480A}" type="presParOf" srcId="{277D8678-9791-470B-9957-D4A928F62190}" destId="{847616F0-0F16-4654-AB78-4449A7E0534B}" srcOrd="3" destOrd="0" presId="urn:microsoft.com/office/officeart/2005/8/layout/vProcess5"/>
    <dgm:cxn modelId="{46918B34-369E-4621-850D-55CFA053D114}" type="presParOf" srcId="{277D8678-9791-470B-9957-D4A928F62190}" destId="{BBC7E925-5ACA-4FAC-908E-E191DA57E552}" srcOrd="4" destOrd="0" presId="urn:microsoft.com/office/officeart/2005/8/layout/vProcess5"/>
    <dgm:cxn modelId="{8D4C056B-0A03-46E9-8209-DFB7EAC23FF7}" type="presParOf" srcId="{277D8678-9791-470B-9957-D4A928F62190}" destId="{F568EECF-FDB3-4EDE-87DA-D803592D7EA2}" srcOrd="5" destOrd="0" presId="urn:microsoft.com/office/officeart/2005/8/layout/vProcess5"/>
    <dgm:cxn modelId="{480BA454-876E-46FB-9DAD-35C3FE628DA9}" type="presParOf" srcId="{277D8678-9791-470B-9957-D4A928F62190}" destId="{11E22D6E-5BD7-42C7-BEBA-DC4972FAD05F}" srcOrd="6" destOrd="0" presId="urn:microsoft.com/office/officeart/2005/8/layout/vProcess5"/>
    <dgm:cxn modelId="{BF11FBBB-D30C-4EA6-9001-A2BEAA4326C5}" type="presParOf" srcId="{277D8678-9791-470B-9957-D4A928F62190}" destId="{47674D79-F09F-467C-989F-8E68A2D6BF3B}" srcOrd="7" destOrd="0" presId="urn:microsoft.com/office/officeart/2005/8/layout/vProcess5"/>
    <dgm:cxn modelId="{2038F3A1-D256-4078-B891-A6E184D08B23}" type="presParOf" srcId="{277D8678-9791-470B-9957-D4A928F62190}" destId="{5A330BCD-8E4A-4E99-AB38-16029F2FBA0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66B27B-E6FA-449E-AF69-8E1829BD8B82}"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7D249AB4-0378-41A9-BDB3-7C42F3E0278F}">
      <dgm:prSet/>
      <dgm:spPr/>
      <dgm:t>
        <a:bodyPr/>
        <a:lstStyle/>
        <a:p>
          <a:r>
            <a:rPr lang="en-US"/>
            <a:t>13-3821	</a:t>
          </a:r>
        </a:p>
      </dgm:t>
    </dgm:pt>
    <dgm:pt modelId="{A0DB85D5-E2D9-4BD0-ABF7-DC5027B9DE3D}" type="parTrans" cxnId="{63CD4B14-F293-4E7D-8625-31885A19EB21}">
      <dgm:prSet/>
      <dgm:spPr/>
      <dgm:t>
        <a:bodyPr/>
        <a:lstStyle/>
        <a:p>
          <a:endParaRPr lang="en-US"/>
        </a:p>
      </dgm:t>
    </dgm:pt>
    <dgm:pt modelId="{E6220951-3F3F-472F-9547-DE55F3B7264F}" type="sibTrans" cxnId="{63CD4B14-F293-4E7D-8625-31885A19EB21}">
      <dgm:prSet/>
      <dgm:spPr/>
      <dgm:t>
        <a:bodyPr/>
        <a:lstStyle/>
        <a:p>
          <a:endParaRPr lang="en-US"/>
        </a:p>
      </dgm:t>
    </dgm:pt>
    <dgm:pt modelId="{E78CC5B3-FAE0-4CB0-8F8F-EEC979FA7DCD}">
      <dgm:prSet/>
      <dgm:spPr/>
      <dgm:t>
        <a:bodyPr/>
        <a:lstStyle/>
        <a:p>
          <a:r>
            <a:rPr lang="en-US"/>
            <a:t>Must register w/in 10 days of release from custody</a:t>
          </a:r>
        </a:p>
      </dgm:t>
    </dgm:pt>
    <dgm:pt modelId="{045C4231-E2BB-45BD-8A1F-7976187A7440}" type="parTrans" cxnId="{0D2B1475-B50D-4479-9594-5D79268B4E4B}">
      <dgm:prSet/>
      <dgm:spPr/>
      <dgm:t>
        <a:bodyPr/>
        <a:lstStyle/>
        <a:p>
          <a:endParaRPr lang="en-US"/>
        </a:p>
      </dgm:t>
    </dgm:pt>
    <dgm:pt modelId="{02C7959C-58C4-4DF7-B150-8498181786D9}" type="sibTrans" cxnId="{0D2B1475-B50D-4479-9594-5D79268B4E4B}">
      <dgm:prSet/>
      <dgm:spPr/>
      <dgm:t>
        <a:bodyPr/>
        <a:lstStyle/>
        <a:p>
          <a:endParaRPr lang="en-US"/>
        </a:p>
      </dgm:t>
    </dgm:pt>
    <dgm:pt modelId="{411F917E-AC2E-4E5B-A466-6543BCE5F319}">
      <dgm:prSet/>
      <dgm:spPr/>
      <dgm:t>
        <a:bodyPr/>
        <a:lstStyle/>
        <a:p>
          <a:r>
            <a:rPr lang="en-US"/>
            <a:t>Must register w/in 10 days of moving into an Arizona county from a location outside that county</a:t>
          </a:r>
        </a:p>
      </dgm:t>
    </dgm:pt>
    <dgm:pt modelId="{CE032F1D-E919-4768-9FC8-AC289A27C034}" type="parTrans" cxnId="{E4BA941E-D2E9-4CC1-8D0F-10FE1F7D981D}">
      <dgm:prSet/>
      <dgm:spPr/>
      <dgm:t>
        <a:bodyPr/>
        <a:lstStyle/>
        <a:p>
          <a:endParaRPr lang="en-US"/>
        </a:p>
      </dgm:t>
    </dgm:pt>
    <dgm:pt modelId="{9D840786-0B66-49EB-A169-CE930C6699FC}" type="sibTrans" cxnId="{E4BA941E-D2E9-4CC1-8D0F-10FE1F7D981D}">
      <dgm:prSet/>
      <dgm:spPr/>
      <dgm:t>
        <a:bodyPr/>
        <a:lstStyle/>
        <a:p>
          <a:endParaRPr lang="en-US"/>
        </a:p>
      </dgm:t>
    </dgm:pt>
    <dgm:pt modelId="{19529A6A-D390-42E5-870C-51F442B420BB}">
      <dgm:prSet/>
      <dgm:spPr/>
      <dgm:t>
        <a:bodyPr/>
        <a:lstStyle/>
        <a:p>
          <a:r>
            <a:rPr lang="en-US"/>
            <a:t>Must notify the sheriff in writing if you move out of a county you are already registered in </a:t>
          </a:r>
        </a:p>
      </dgm:t>
    </dgm:pt>
    <dgm:pt modelId="{EC35E87A-3E57-4543-9A48-950F1E8AF04F}" type="parTrans" cxnId="{09FAB24A-BC00-430F-90CD-7320A4DB2240}">
      <dgm:prSet/>
      <dgm:spPr/>
      <dgm:t>
        <a:bodyPr/>
        <a:lstStyle/>
        <a:p>
          <a:endParaRPr lang="en-US"/>
        </a:p>
      </dgm:t>
    </dgm:pt>
    <dgm:pt modelId="{9258D02C-C120-44FE-A545-2EA09097EAF3}" type="sibTrans" cxnId="{09FAB24A-BC00-430F-90CD-7320A4DB2240}">
      <dgm:prSet/>
      <dgm:spPr/>
      <dgm:t>
        <a:bodyPr/>
        <a:lstStyle/>
        <a:p>
          <a:endParaRPr lang="en-US"/>
        </a:p>
      </dgm:t>
    </dgm:pt>
    <dgm:pt modelId="{3EA1F49D-3333-4DEC-8A37-FCF256BE5FFA}">
      <dgm:prSet/>
      <dgm:spPr/>
      <dgm:t>
        <a:bodyPr/>
        <a:lstStyle/>
        <a:p>
          <a:r>
            <a:rPr lang="en-US"/>
            <a:t>Must notify the sheriff in person and in writing w/in 72 hours if you change your name</a:t>
          </a:r>
        </a:p>
      </dgm:t>
    </dgm:pt>
    <dgm:pt modelId="{0192F7BE-8EF0-448D-AAB2-9295DAACA4BE}" type="parTrans" cxnId="{E460007C-084F-4B63-AAE1-25B3F8FFF13F}">
      <dgm:prSet/>
      <dgm:spPr/>
      <dgm:t>
        <a:bodyPr/>
        <a:lstStyle/>
        <a:p>
          <a:endParaRPr lang="en-US"/>
        </a:p>
      </dgm:t>
    </dgm:pt>
    <dgm:pt modelId="{EAAE9E7F-587E-4B3D-8AD2-BFD2C133A70D}" type="sibTrans" cxnId="{E460007C-084F-4B63-AAE1-25B3F8FFF13F}">
      <dgm:prSet/>
      <dgm:spPr/>
      <dgm:t>
        <a:bodyPr/>
        <a:lstStyle/>
        <a:p>
          <a:endParaRPr lang="en-US"/>
        </a:p>
      </dgm:t>
    </dgm:pt>
    <dgm:pt modelId="{D8FD3A28-D333-4E75-B64A-38EC0E718E80}">
      <dgm:prSet/>
      <dgm:spPr/>
      <dgm:t>
        <a:bodyPr/>
        <a:lstStyle/>
        <a:p>
          <a:r>
            <a:rPr lang="en-US"/>
            <a:t>Must register w/in 72 hours of changing address w/in a county</a:t>
          </a:r>
        </a:p>
      </dgm:t>
    </dgm:pt>
    <dgm:pt modelId="{42FA4A69-CEAF-469A-B63D-831D7A88681A}" type="parTrans" cxnId="{CD509D7B-CC29-40ED-812C-25F2DBA106A7}">
      <dgm:prSet/>
      <dgm:spPr/>
      <dgm:t>
        <a:bodyPr/>
        <a:lstStyle/>
        <a:p>
          <a:endParaRPr lang="en-US"/>
        </a:p>
      </dgm:t>
    </dgm:pt>
    <dgm:pt modelId="{CD5546B4-7672-4F35-8D5F-33A0619B9960}" type="sibTrans" cxnId="{CD509D7B-CC29-40ED-812C-25F2DBA106A7}">
      <dgm:prSet/>
      <dgm:spPr/>
      <dgm:t>
        <a:bodyPr/>
        <a:lstStyle/>
        <a:p>
          <a:endParaRPr lang="en-US"/>
        </a:p>
      </dgm:t>
    </dgm:pt>
    <dgm:pt modelId="{D8224D71-A032-4566-9E7E-AC762AF6714C}">
      <dgm:prSet/>
      <dgm:spPr/>
      <dgm:t>
        <a:bodyPr/>
        <a:lstStyle/>
        <a:p>
          <a:r>
            <a:rPr lang="en-US"/>
            <a:t>Must register every 90 days if you are homeless. </a:t>
          </a:r>
        </a:p>
      </dgm:t>
    </dgm:pt>
    <dgm:pt modelId="{7A57DBD4-5F37-4AE1-A3B2-E51C0F51DCC7}" type="parTrans" cxnId="{52B85FAD-B988-4673-B5D3-6D6CD568CA64}">
      <dgm:prSet/>
      <dgm:spPr/>
      <dgm:t>
        <a:bodyPr/>
        <a:lstStyle/>
        <a:p>
          <a:endParaRPr lang="en-US"/>
        </a:p>
      </dgm:t>
    </dgm:pt>
    <dgm:pt modelId="{5A25D0E2-A0E7-4063-99B4-3C6B7CB267E0}" type="sibTrans" cxnId="{52B85FAD-B988-4673-B5D3-6D6CD568CA64}">
      <dgm:prSet/>
      <dgm:spPr/>
      <dgm:t>
        <a:bodyPr/>
        <a:lstStyle/>
        <a:p>
          <a:endParaRPr lang="en-US"/>
        </a:p>
      </dgm:t>
    </dgm:pt>
    <dgm:pt modelId="{8BFA5BD5-9D59-4962-8A6E-E227F5CE2176}">
      <dgm:prSet/>
      <dgm:spPr/>
      <dgm:t>
        <a:bodyPr/>
        <a:lstStyle/>
        <a:p>
          <a:r>
            <a:rPr lang="en-US"/>
            <a:t>Homeless registrants must give the cross streets where they are living every 90 days when they register</a:t>
          </a:r>
        </a:p>
      </dgm:t>
    </dgm:pt>
    <dgm:pt modelId="{64FCBA30-AFC0-4ECE-BC4D-825B6D6107FA}" type="parTrans" cxnId="{EA4760FE-0F3A-4281-8CD3-1537CF19E775}">
      <dgm:prSet/>
      <dgm:spPr/>
      <dgm:t>
        <a:bodyPr/>
        <a:lstStyle/>
        <a:p>
          <a:endParaRPr lang="en-US"/>
        </a:p>
      </dgm:t>
    </dgm:pt>
    <dgm:pt modelId="{8FDBFDB3-0D1D-40F3-9302-ED42C6FFCC4B}" type="sibTrans" cxnId="{EA4760FE-0F3A-4281-8CD3-1537CF19E775}">
      <dgm:prSet/>
      <dgm:spPr/>
      <dgm:t>
        <a:bodyPr/>
        <a:lstStyle/>
        <a:p>
          <a:endParaRPr lang="en-US"/>
        </a:p>
      </dgm:t>
    </dgm:pt>
    <dgm:pt modelId="{779BAC31-D854-4295-9746-372671B7B37E}">
      <dgm:prSet/>
      <dgm:spPr/>
      <dgm:t>
        <a:bodyPr/>
        <a:lstStyle/>
        <a:p>
          <a:r>
            <a:rPr lang="en-US"/>
            <a:t>Need to get a new ID/DL every year</a:t>
          </a:r>
        </a:p>
      </dgm:t>
    </dgm:pt>
    <dgm:pt modelId="{77EDF366-57B4-4750-AB58-44E8CE779000}" type="parTrans" cxnId="{B937F095-BD6F-4FB3-8139-0EAB1795D0A2}">
      <dgm:prSet/>
      <dgm:spPr/>
      <dgm:t>
        <a:bodyPr/>
        <a:lstStyle/>
        <a:p>
          <a:endParaRPr lang="en-US"/>
        </a:p>
      </dgm:t>
    </dgm:pt>
    <dgm:pt modelId="{E8ED07AF-1B3F-4FB9-BFF3-9279D41EC5E6}" type="sibTrans" cxnId="{B937F095-BD6F-4FB3-8139-0EAB1795D0A2}">
      <dgm:prSet/>
      <dgm:spPr/>
      <dgm:t>
        <a:bodyPr/>
        <a:lstStyle/>
        <a:p>
          <a:endParaRPr lang="en-US"/>
        </a:p>
      </dgm:t>
    </dgm:pt>
    <dgm:pt modelId="{B1E98330-85ED-4979-816C-9A7661430A89}">
      <dgm:prSet/>
      <dgm:spPr/>
      <dgm:t>
        <a:bodyPr/>
        <a:lstStyle/>
        <a:p>
          <a:r>
            <a:rPr lang="en-US"/>
            <a:t>Must register w/in 72 hours of moving to a new location from the state of being homeless.</a:t>
          </a:r>
        </a:p>
      </dgm:t>
    </dgm:pt>
    <dgm:pt modelId="{F9345E5F-7A7E-483C-8844-3942BABC8FCA}" type="parTrans" cxnId="{649878FD-A0CD-43D0-ABCA-6DF39932CD05}">
      <dgm:prSet/>
      <dgm:spPr/>
      <dgm:t>
        <a:bodyPr/>
        <a:lstStyle/>
        <a:p>
          <a:endParaRPr lang="en-US"/>
        </a:p>
      </dgm:t>
    </dgm:pt>
    <dgm:pt modelId="{3C131254-A200-4C97-936C-37879C5C3CF8}" type="sibTrans" cxnId="{649878FD-A0CD-43D0-ABCA-6DF39932CD05}">
      <dgm:prSet/>
      <dgm:spPr/>
      <dgm:t>
        <a:bodyPr/>
        <a:lstStyle/>
        <a:p>
          <a:endParaRPr lang="en-US"/>
        </a:p>
      </dgm:t>
    </dgm:pt>
    <dgm:pt modelId="{89DC03ED-6B18-469B-89F6-1A75D66206C3}" type="pres">
      <dgm:prSet presAssocID="{DB66B27B-E6FA-449E-AF69-8E1829BD8B82}" presName="linear" presStyleCnt="0">
        <dgm:presLayoutVars>
          <dgm:animLvl val="lvl"/>
          <dgm:resizeHandles val="exact"/>
        </dgm:presLayoutVars>
      </dgm:prSet>
      <dgm:spPr/>
    </dgm:pt>
    <dgm:pt modelId="{D90DA9DC-609E-43A4-BB10-F85F7104AC1B}" type="pres">
      <dgm:prSet presAssocID="{7D249AB4-0378-41A9-BDB3-7C42F3E0278F}" presName="parentText" presStyleLbl="node1" presStyleIdx="0" presStyleCnt="10">
        <dgm:presLayoutVars>
          <dgm:chMax val="0"/>
          <dgm:bulletEnabled val="1"/>
        </dgm:presLayoutVars>
      </dgm:prSet>
      <dgm:spPr/>
    </dgm:pt>
    <dgm:pt modelId="{2EC48FF6-D64C-40C5-BE16-F153F194419F}" type="pres">
      <dgm:prSet presAssocID="{E6220951-3F3F-472F-9547-DE55F3B7264F}" presName="spacer" presStyleCnt="0"/>
      <dgm:spPr/>
    </dgm:pt>
    <dgm:pt modelId="{9A8D48AF-B046-4A35-BF27-876F5B0696B4}" type="pres">
      <dgm:prSet presAssocID="{E78CC5B3-FAE0-4CB0-8F8F-EEC979FA7DCD}" presName="parentText" presStyleLbl="node1" presStyleIdx="1" presStyleCnt="10">
        <dgm:presLayoutVars>
          <dgm:chMax val="0"/>
          <dgm:bulletEnabled val="1"/>
        </dgm:presLayoutVars>
      </dgm:prSet>
      <dgm:spPr/>
    </dgm:pt>
    <dgm:pt modelId="{44B60E4A-1DEB-431E-B3B7-99EF863AF62E}" type="pres">
      <dgm:prSet presAssocID="{02C7959C-58C4-4DF7-B150-8498181786D9}" presName="spacer" presStyleCnt="0"/>
      <dgm:spPr/>
    </dgm:pt>
    <dgm:pt modelId="{082AF10C-0C65-4109-BD16-1E46861C4CEA}" type="pres">
      <dgm:prSet presAssocID="{411F917E-AC2E-4E5B-A466-6543BCE5F319}" presName="parentText" presStyleLbl="node1" presStyleIdx="2" presStyleCnt="10">
        <dgm:presLayoutVars>
          <dgm:chMax val="0"/>
          <dgm:bulletEnabled val="1"/>
        </dgm:presLayoutVars>
      </dgm:prSet>
      <dgm:spPr/>
    </dgm:pt>
    <dgm:pt modelId="{3324E074-49F2-46B8-841B-0603A524E2AD}" type="pres">
      <dgm:prSet presAssocID="{9D840786-0B66-49EB-A169-CE930C6699FC}" presName="spacer" presStyleCnt="0"/>
      <dgm:spPr/>
    </dgm:pt>
    <dgm:pt modelId="{7054A90B-785F-4123-B8E7-50DE640E1570}" type="pres">
      <dgm:prSet presAssocID="{19529A6A-D390-42E5-870C-51F442B420BB}" presName="parentText" presStyleLbl="node1" presStyleIdx="3" presStyleCnt="10">
        <dgm:presLayoutVars>
          <dgm:chMax val="0"/>
          <dgm:bulletEnabled val="1"/>
        </dgm:presLayoutVars>
      </dgm:prSet>
      <dgm:spPr/>
    </dgm:pt>
    <dgm:pt modelId="{86C26684-9D77-4CF2-8807-0643FB0F3617}" type="pres">
      <dgm:prSet presAssocID="{9258D02C-C120-44FE-A545-2EA09097EAF3}" presName="spacer" presStyleCnt="0"/>
      <dgm:spPr/>
    </dgm:pt>
    <dgm:pt modelId="{ADEC6797-E56A-4505-B2F0-446CA4CFF36B}" type="pres">
      <dgm:prSet presAssocID="{3EA1F49D-3333-4DEC-8A37-FCF256BE5FFA}" presName="parentText" presStyleLbl="node1" presStyleIdx="4" presStyleCnt="10">
        <dgm:presLayoutVars>
          <dgm:chMax val="0"/>
          <dgm:bulletEnabled val="1"/>
        </dgm:presLayoutVars>
      </dgm:prSet>
      <dgm:spPr/>
    </dgm:pt>
    <dgm:pt modelId="{AE79EDB6-A858-4BA3-8296-D4E90778B1A4}" type="pres">
      <dgm:prSet presAssocID="{EAAE9E7F-587E-4B3D-8AD2-BFD2C133A70D}" presName="spacer" presStyleCnt="0"/>
      <dgm:spPr/>
    </dgm:pt>
    <dgm:pt modelId="{B9FD4052-50F6-459F-AC09-94860E8A321F}" type="pres">
      <dgm:prSet presAssocID="{D8FD3A28-D333-4E75-B64A-38EC0E718E80}" presName="parentText" presStyleLbl="node1" presStyleIdx="5" presStyleCnt="10">
        <dgm:presLayoutVars>
          <dgm:chMax val="0"/>
          <dgm:bulletEnabled val="1"/>
        </dgm:presLayoutVars>
      </dgm:prSet>
      <dgm:spPr/>
    </dgm:pt>
    <dgm:pt modelId="{F0C26C63-900C-42FC-B9DE-166A6672857A}" type="pres">
      <dgm:prSet presAssocID="{CD5546B4-7672-4F35-8D5F-33A0619B9960}" presName="spacer" presStyleCnt="0"/>
      <dgm:spPr/>
    </dgm:pt>
    <dgm:pt modelId="{C03AD447-82D9-4C1A-85C1-F1064853313B}" type="pres">
      <dgm:prSet presAssocID="{D8224D71-A032-4566-9E7E-AC762AF6714C}" presName="parentText" presStyleLbl="node1" presStyleIdx="6" presStyleCnt="10">
        <dgm:presLayoutVars>
          <dgm:chMax val="0"/>
          <dgm:bulletEnabled val="1"/>
        </dgm:presLayoutVars>
      </dgm:prSet>
      <dgm:spPr/>
    </dgm:pt>
    <dgm:pt modelId="{19803763-BB06-4F8F-ACEB-D4D43AC057E9}" type="pres">
      <dgm:prSet presAssocID="{5A25D0E2-A0E7-4063-99B4-3C6B7CB267E0}" presName="spacer" presStyleCnt="0"/>
      <dgm:spPr/>
    </dgm:pt>
    <dgm:pt modelId="{6A4ACAFA-8B06-4A44-97B5-E8AA01EEB253}" type="pres">
      <dgm:prSet presAssocID="{8BFA5BD5-9D59-4962-8A6E-E227F5CE2176}" presName="parentText" presStyleLbl="node1" presStyleIdx="7" presStyleCnt="10">
        <dgm:presLayoutVars>
          <dgm:chMax val="0"/>
          <dgm:bulletEnabled val="1"/>
        </dgm:presLayoutVars>
      </dgm:prSet>
      <dgm:spPr/>
    </dgm:pt>
    <dgm:pt modelId="{A4C7F7F0-FE61-4C16-A636-E97A04BC25CD}" type="pres">
      <dgm:prSet presAssocID="{8FDBFDB3-0D1D-40F3-9302-ED42C6FFCC4B}" presName="spacer" presStyleCnt="0"/>
      <dgm:spPr/>
    </dgm:pt>
    <dgm:pt modelId="{B0D5D849-5086-4603-98E0-D6BC7D8F6338}" type="pres">
      <dgm:prSet presAssocID="{779BAC31-D854-4295-9746-372671B7B37E}" presName="parentText" presStyleLbl="node1" presStyleIdx="8" presStyleCnt="10">
        <dgm:presLayoutVars>
          <dgm:chMax val="0"/>
          <dgm:bulletEnabled val="1"/>
        </dgm:presLayoutVars>
      </dgm:prSet>
      <dgm:spPr/>
    </dgm:pt>
    <dgm:pt modelId="{023A4F85-EB9F-46B2-9C8F-773A10947FF1}" type="pres">
      <dgm:prSet presAssocID="{E8ED07AF-1B3F-4FB9-BFF3-9279D41EC5E6}" presName="spacer" presStyleCnt="0"/>
      <dgm:spPr/>
    </dgm:pt>
    <dgm:pt modelId="{76D3B797-35F1-40C7-95FD-5D09C0F5FF2B}" type="pres">
      <dgm:prSet presAssocID="{B1E98330-85ED-4979-816C-9A7661430A89}" presName="parentText" presStyleLbl="node1" presStyleIdx="9" presStyleCnt="10">
        <dgm:presLayoutVars>
          <dgm:chMax val="0"/>
          <dgm:bulletEnabled val="1"/>
        </dgm:presLayoutVars>
      </dgm:prSet>
      <dgm:spPr/>
    </dgm:pt>
  </dgm:ptLst>
  <dgm:cxnLst>
    <dgm:cxn modelId="{63CD4B14-F293-4E7D-8625-31885A19EB21}" srcId="{DB66B27B-E6FA-449E-AF69-8E1829BD8B82}" destId="{7D249AB4-0378-41A9-BDB3-7C42F3E0278F}" srcOrd="0" destOrd="0" parTransId="{A0DB85D5-E2D9-4BD0-ABF7-DC5027B9DE3D}" sibTransId="{E6220951-3F3F-472F-9547-DE55F3B7264F}"/>
    <dgm:cxn modelId="{DCF5381A-5642-4A24-89DD-C763B12F019A}" type="presOf" srcId="{7D249AB4-0378-41A9-BDB3-7C42F3E0278F}" destId="{D90DA9DC-609E-43A4-BB10-F85F7104AC1B}" srcOrd="0" destOrd="0" presId="urn:microsoft.com/office/officeart/2005/8/layout/vList2"/>
    <dgm:cxn modelId="{E4BA941E-D2E9-4CC1-8D0F-10FE1F7D981D}" srcId="{DB66B27B-E6FA-449E-AF69-8E1829BD8B82}" destId="{411F917E-AC2E-4E5B-A466-6543BCE5F319}" srcOrd="2" destOrd="0" parTransId="{CE032F1D-E919-4768-9FC8-AC289A27C034}" sibTransId="{9D840786-0B66-49EB-A169-CE930C6699FC}"/>
    <dgm:cxn modelId="{62C7DA5B-AEF9-4149-B1FA-2BA54C52F2AE}" type="presOf" srcId="{779BAC31-D854-4295-9746-372671B7B37E}" destId="{B0D5D849-5086-4603-98E0-D6BC7D8F6338}" srcOrd="0" destOrd="0" presId="urn:microsoft.com/office/officeart/2005/8/layout/vList2"/>
    <dgm:cxn modelId="{7D598549-8DEA-45BC-98D1-1CA8BFCDB7BB}" type="presOf" srcId="{D8224D71-A032-4566-9E7E-AC762AF6714C}" destId="{C03AD447-82D9-4C1A-85C1-F1064853313B}" srcOrd="0" destOrd="0" presId="urn:microsoft.com/office/officeart/2005/8/layout/vList2"/>
    <dgm:cxn modelId="{09FAB24A-BC00-430F-90CD-7320A4DB2240}" srcId="{DB66B27B-E6FA-449E-AF69-8E1829BD8B82}" destId="{19529A6A-D390-42E5-870C-51F442B420BB}" srcOrd="3" destOrd="0" parTransId="{EC35E87A-3E57-4543-9A48-950F1E8AF04F}" sibTransId="{9258D02C-C120-44FE-A545-2EA09097EAF3}"/>
    <dgm:cxn modelId="{0ADF9D6E-93E3-4434-AF3D-55F74BC053DD}" type="presOf" srcId="{DB66B27B-E6FA-449E-AF69-8E1829BD8B82}" destId="{89DC03ED-6B18-469B-89F6-1A75D66206C3}" srcOrd="0" destOrd="0" presId="urn:microsoft.com/office/officeart/2005/8/layout/vList2"/>
    <dgm:cxn modelId="{DDB50454-66C8-420F-9BF7-194423F26FA6}" type="presOf" srcId="{D8FD3A28-D333-4E75-B64A-38EC0E718E80}" destId="{B9FD4052-50F6-459F-AC09-94860E8A321F}" srcOrd="0" destOrd="0" presId="urn:microsoft.com/office/officeart/2005/8/layout/vList2"/>
    <dgm:cxn modelId="{0D2B1475-B50D-4479-9594-5D79268B4E4B}" srcId="{DB66B27B-E6FA-449E-AF69-8E1829BD8B82}" destId="{E78CC5B3-FAE0-4CB0-8F8F-EEC979FA7DCD}" srcOrd="1" destOrd="0" parTransId="{045C4231-E2BB-45BD-8A1F-7976187A7440}" sibTransId="{02C7959C-58C4-4DF7-B150-8498181786D9}"/>
    <dgm:cxn modelId="{47A0B579-6884-4165-96C4-D5AC0045F854}" type="presOf" srcId="{19529A6A-D390-42E5-870C-51F442B420BB}" destId="{7054A90B-785F-4123-B8E7-50DE640E1570}" srcOrd="0" destOrd="0" presId="urn:microsoft.com/office/officeart/2005/8/layout/vList2"/>
    <dgm:cxn modelId="{CD509D7B-CC29-40ED-812C-25F2DBA106A7}" srcId="{DB66B27B-E6FA-449E-AF69-8E1829BD8B82}" destId="{D8FD3A28-D333-4E75-B64A-38EC0E718E80}" srcOrd="5" destOrd="0" parTransId="{42FA4A69-CEAF-469A-B63D-831D7A88681A}" sibTransId="{CD5546B4-7672-4F35-8D5F-33A0619B9960}"/>
    <dgm:cxn modelId="{E460007C-084F-4B63-AAE1-25B3F8FFF13F}" srcId="{DB66B27B-E6FA-449E-AF69-8E1829BD8B82}" destId="{3EA1F49D-3333-4DEC-8A37-FCF256BE5FFA}" srcOrd="4" destOrd="0" parTransId="{0192F7BE-8EF0-448D-AAB2-9295DAACA4BE}" sibTransId="{EAAE9E7F-587E-4B3D-8AD2-BFD2C133A70D}"/>
    <dgm:cxn modelId="{B937F095-BD6F-4FB3-8139-0EAB1795D0A2}" srcId="{DB66B27B-E6FA-449E-AF69-8E1829BD8B82}" destId="{779BAC31-D854-4295-9746-372671B7B37E}" srcOrd="8" destOrd="0" parTransId="{77EDF366-57B4-4750-AB58-44E8CE779000}" sibTransId="{E8ED07AF-1B3F-4FB9-BFF3-9279D41EC5E6}"/>
    <dgm:cxn modelId="{52B85FAD-B988-4673-B5D3-6D6CD568CA64}" srcId="{DB66B27B-E6FA-449E-AF69-8E1829BD8B82}" destId="{D8224D71-A032-4566-9E7E-AC762AF6714C}" srcOrd="6" destOrd="0" parTransId="{7A57DBD4-5F37-4AE1-A3B2-E51C0F51DCC7}" sibTransId="{5A25D0E2-A0E7-4063-99B4-3C6B7CB267E0}"/>
    <dgm:cxn modelId="{6B925AC4-64A6-4551-92FC-A46C532A08B5}" type="presOf" srcId="{411F917E-AC2E-4E5B-A466-6543BCE5F319}" destId="{082AF10C-0C65-4109-BD16-1E46861C4CEA}" srcOrd="0" destOrd="0" presId="urn:microsoft.com/office/officeart/2005/8/layout/vList2"/>
    <dgm:cxn modelId="{ADF693CC-20B0-4474-824A-1EF5273AAAF5}" type="presOf" srcId="{B1E98330-85ED-4979-816C-9A7661430A89}" destId="{76D3B797-35F1-40C7-95FD-5D09C0F5FF2B}" srcOrd="0" destOrd="0" presId="urn:microsoft.com/office/officeart/2005/8/layout/vList2"/>
    <dgm:cxn modelId="{E18324D4-B983-4BA3-AC4E-39F6C6626FF4}" type="presOf" srcId="{8BFA5BD5-9D59-4962-8A6E-E227F5CE2176}" destId="{6A4ACAFA-8B06-4A44-97B5-E8AA01EEB253}" srcOrd="0" destOrd="0" presId="urn:microsoft.com/office/officeart/2005/8/layout/vList2"/>
    <dgm:cxn modelId="{7EE1F8DC-F2ED-4AF4-9C7E-7EC7F93D0A9C}" type="presOf" srcId="{3EA1F49D-3333-4DEC-8A37-FCF256BE5FFA}" destId="{ADEC6797-E56A-4505-B2F0-446CA4CFF36B}" srcOrd="0" destOrd="0" presId="urn:microsoft.com/office/officeart/2005/8/layout/vList2"/>
    <dgm:cxn modelId="{97D12AF8-E632-4581-8C0E-3B19FCA9230E}" type="presOf" srcId="{E78CC5B3-FAE0-4CB0-8F8F-EEC979FA7DCD}" destId="{9A8D48AF-B046-4A35-BF27-876F5B0696B4}" srcOrd="0" destOrd="0" presId="urn:microsoft.com/office/officeart/2005/8/layout/vList2"/>
    <dgm:cxn modelId="{649878FD-A0CD-43D0-ABCA-6DF39932CD05}" srcId="{DB66B27B-E6FA-449E-AF69-8E1829BD8B82}" destId="{B1E98330-85ED-4979-816C-9A7661430A89}" srcOrd="9" destOrd="0" parTransId="{F9345E5F-7A7E-483C-8844-3942BABC8FCA}" sibTransId="{3C131254-A200-4C97-936C-37879C5C3CF8}"/>
    <dgm:cxn modelId="{EA4760FE-0F3A-4281-8CD3-1537CF19E775}" srcId="{DB66B27B-E6FA-449E-AF69-8E1829BD8B82}" destId="{8BFA5BD5-9D59-4962-8A6E-E227F5CE2176}" srcOrd="7" destOrd="0" parTransId="{64FCBA30-AFC0-4ECE-BC4D-825B6D6107FA}" sibTransId="{8FDBFDB3-0D1D-40F3-9302-ED42C6FFCC4B}"/>
    <dgm:cxn modelId="{41FF72E2-9E4C-48CE-83F1-440B47F93AD9}" type="presParOf" srcId="{89DC03ED-6B18-469B-89F6-1A75D66206C3}" destId="{D90DA9DC-609E-43A4-BB10-F85F7104AC1B}" srcOrd="0" destOrd="0" presId="urn:microsoft.com/office/officeart/2005/8/layout/vList2"/>
    <dgm:cxn modelId="{18AB520C-25EC-44BD-8D6A-F283844034B1}" type="presParOf" srcId="{89DC03ED-6B18-469B-89F6-1A75D66206C3}" destId="{2EC48FF6-D64C-40C5-BE16-F153F194419F}" srcOrd="1" destOrd="0" presId="urn:microsoft.com/office/officeart/2005/8/layout/vList2"/>
    <dgm:cxn modelId="{1FB7394C-A80F-4CEA-8794-147AB0C3C473}" type="presParOf" srcId="{89DC03ED-6B18-469B-89F6-1A75D66206C3}" destId="{9A8D48AF-B046-4A35-BF27-876F5B0696B4}" srcOrd="2" destOrd="0" presId="urn:microsoft.com/office/officeart/2005/8/layout/vList2"/>
    <dgm:cxn modelId="{E50FE4B7-F61F-4B8E-8114-946D1590D631}" type="presParOf" srcId="{89DC03ED-6B18-469B-89F6-1A75D66206C3}" destId="{44B60E4A-1DEB-431E-B3B7-99EF863AF62E}" srcOrd="3" destOrd="0" presId="urn:microsoft.com/office/officeart/2005/8/layout/vList2"/>
    <dgm:cxn modelId="{9C5E740F-2E5F-4511-B530-1621139BE0D6}" type="presParOf" srcId="{89DC03ED-6B18-469B-89F6-1A75D66206C3}" destId="{082AF10C-0C65-4109-BD16-1E46861C4CEA}" srcOrd="4" destOrd="0" presId="urn:microsoft.com/office/officeart/2005/8/layout/vList2"/>
    <dgm:cxn modelId="{30263FAD-D13A-4D7B-BE1E-260719204F1C}" type="presParOf" srcId="{89DC03ED-6B18-469B-89F6-1A75D66206C3}" destId="{3324E074-49F2-46B8-841B-0603A524E2AD}" srcOrd="5" destOrd="0" presId="urn:microsoft.com/office/officeart/2005/8/layout/vList2"/>
    <dgm:cxn modelId="{659455F2-8554-4218-9C07-F322A07E43D1}" type="presParOf" srcId="{89DC03ED-6B18-469B-89F6-1A75D66206C3}" destId="{7054A90B-785F-4123-B8E7-50DE640E1570}" srcOrd="6" destOrd="0" presId="urn:microsoft.com/office/officeart/2005/8/layout/vList2"/>
    <dgm:cxn modelId="{F1E52F4B-556B-46F2-9FB5-4F80112CFD7D}" type="presParOf" srcId="{89DC03ED-6B18-469B-89F6-1A75D66206C3}" destId="{86C26684-9D77-4CF2-8807-0643FB0F3617}" srcOrd="7" destOrd="0" presId="urn:microsoft.com/office/officeart/2005/8/layout/vList2"/>
    <dgm:cxn modelId="{6F0F1FB2-CE0B-49F6-A149-CF2BB4E21EDD}" type="presParOf" srcId="{89DC03ED-6B18-469B-89F6-1A75D66206C3}" destId="{ADEC6797-E56A-4505-B2F0-446CA4CFF36B}" srcOrd="8" destOrd="0" presId="urn:microsoft.com/office/officeart/2005/8/layout/vList2"/>
    <dgm:cxn modelId="{46DE882D-428F-4840-B1F4-43204CDCCBC4}" type="presParOf" srcId="{89DC03ED-6B18-469B-89F6-1A75D66206C3}" destId="{AE79EDB6-A858-4BA3-8296-D4E90778B1A4}" srcOrd="9" destOrd="0" presId="urn:microsoft.com/office/officeart/2005/8/layout/vList2"/>
    <dgm:cxn modelId="{D58230CD-B8C4-4AAE-882D-E3B0A1177152}" type="presParOf" srcId="{89DC03ED-6B18-469B-89F6-1A75D66206C3}" destId="{B9FD4052-50F6-459F-AC09-94860E8A321F}" srcOrd="10" destOrd="0" presId="urn:microsoft.com/office/officeart/2005/8/layout/vList2"/>
    <dgm:cxn modelId="{8B0EECFE-9E88-4203-A0BF-FFA1AEA3A555}" type="presParOf" srcId="{89DC03ED-6B18-469B-89F6-1A75D66206C3}" destId="{F0C26C63-900C-42FC-B9DE-166A6672857A}" srcOrd="11" destOrd="0" presId="urn:microsoft.com/office/officeart/2005/8/layout/vList2"/>
    <dgm:cxn modelId="{4E19372F-31CD-48F6-A2A9-14F2C071FD39}" type="presParOf" srcId="{89DC03ED-6B18-469B-89F6-1A75D66206C3}" destId="{C03AD447-82D9-4C1A-85C1-F1064853313B}" srcOrd="12" destOrd="0" presId="urn:microsoft.com/office/officeart/2005/8/layout/vList2"/>
    <dgm:cxn modelId="{C29495E2-C388-4F4D-8FCD-04AA8024183D}" type="presParOf" srcId="{89DC03ED-6B18-469B-89F6-1A75D66206C3}" destId="{19803763-BB06-4F8F-ACEB-D4D43AC057E9}" srcOrd="13" destOrd="0" presId="urn:microsoft.com/office/officeart/2005/8/layout/vList2"/>
    <dgm:cxn modelId="{B8324691-B2A5-471C-98ED-A652D473B1FB}" type="presParOf" srcId="{89DC03ED-6B18-469B-89F6-1A75D66206C3}" destId="{6A4ACAFA-8B06-4A44-97B5-E8AA01EEB253}" srcOrd="14" destOrd="0" presId="urn:microsoft.com/office/officeart/2005/8/layout/vList2"/>
    <dgm:cxn modelId="{2549CD0B-0D10-408F-8D98-8AFFBD4B16A7}" type="presParOf" srcId="{89DC03ED-6B18-469B-89F6-1A75D66206C3}" destId="{A4C7F7F0-FE61-4C16-A636-E97A04BC25CD}" srcOrd="15" destOrd="0" presId="urn:microsoft.com/office/officeart/2005/8/layout/vList2"/>
    <dgm:cxn modelId="{B8CA7286-A767-40BD-8FE9-BDFACFC2CE93}" type="presParOf" srcId="{89DC03ED-6B18-469B-89F6-1A75D66206C3}" destId="{B0D5D849-5086-4603-98E0-D6BC7D8F6338}" srcOrd="16" destOrd="0" presId="urn:microsoft.com/office/officeart/2005/8/layout/vList2"/>
    <dgm:cxn modelId="{7C25A112-3C1A-44B6-835D-FDF87CEB5226}" type="presParOf" srcId="{89DC03ED-6B18-469B-89F6-1A75D66206C3}" destId="{023A4F85-EB9F-46B2-9C8F-773A10947FF1}" srcOrd="17" destOrd="0" presId="urn:microsoft.com/office/officeart/2005/8/layout/vList2"/>
    <dgm:cxn modelId="{CEC62290-E3E2-4FE1-A3E1-9E8AAE7ED9E3}" type="presParOf" srcId="{89DC03ED-6B18-469B-89F6-1A75D66206C3}" destId="{76D3B797-35F1-40C7-95FD-5D09C0F5FF2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8368-71C1-43F6-82E6-3994FDF8CBA9}">
      <dsp:nvSpPr>
        <dsp:cNvPr id="0" name=""/>
        <dsp:cNvSpPr/>
      </dsp:nvSpPr>
      <dsp:spPr>
        <a:xfrm>
          <a:off x="0" y="0"/>
          <a:ext cx="4765992" cy="1478280"/>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Justice Kennedy – “The risk of recidivism posed by sex offender is frightening and high” McKune v. Lile, 536 U.S. 24,34 (2002) Justice Kennedy).</a:t>
          </a:r>
        </a:p>
      </dsp:txBody>
      <dsp:txXfrm>
        <a:off x="43297" y="43297"/>
        <a:ext cx="3170813" cy="1391686"/>
      </dsp:txXfrm>
    </dsp:sp>
    <dsp:sp modelId="{92AFCDA6-3FBD-4EE2-A8F8-459F6C0153D3}">
      <dsp:nvSpPr>
        <dsp:cNvPr id="0" name=""/>
        <dsp:cNvSpPr/>
      </dsp:nvSpPr>
      <dsp:spPr>
        <a:xfrm>
          <a:off x="420528" y="1724659"/>
          <a:ext cx="4765992" cy="1478280"/>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“When convicted sex offenders reenter society, they are much more liley than any other type of offender to be rearrested for a rape or new sexual assault.” Smith v. Doe 538 U.S. 84 2003) (Justice Kennedy). </a:t>
          </a:r>
        </a:p>
      </dsp:txBody>
      <dsp:txXfrm>
        <a:off x="463825" y="1767956"/>
        <a:ext cx="3297987" cy="1391686"/>
      </dsp:txXfrm>
    </dsp:sp>
    <dsp:sp modelId="{847616F0-0F16-4654-AB78-4449A7E0534B}">
      <dsp:nvSpPr>
        <dsp:cNvPr id="0" name=""/>
        <dsp:cNvSpPr/>
      </dsp:nvSpPr>
      <dsp:spPr>
        <a:xfrm>
          <a:off x="841057" y="3449319"/>
          <a:ext cx="4765992" cy="1478280"/>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Justice Kennedy said the rate of recidivism for untreated sex offenders is 80% and the rate for treated sex offenders is 15%</a:t>
          </a:r>
        </a:p>
      </dsp:txBody>
      <dsp:txXfrm>
        <a:off x="884354" y="3492616"/>
        <a:ext cx="3297987" cy="1391686"/>
      </dsp:txXfrm>
    </dsp:sp>
    <dsp:sp modelId="{BBC7E925-5ACA-4FAC-908E-E191DA57E552}">
      <dsp:nvSpPr>
        <dsp:cNvPr id="0" name=""/>
        <dsp:cNvSpPr/>
      </dsp:nvSpPr>
      <dsp:spPr>
        <a:xfrm>
          <a:off x="3805110" y="1121029"/>
          <a:ext cx="960882" cy="96088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21308" y="1121029"/>
        <a:ext cx="528486" cy="723064"/>
      </dsp:txXfrm>
    </dsp:sp>
    <dsp:sp modelId="{F568EECF-FDB3-4EDE-87DA-D803592D7EA2}">
      <dsp:nvSpPr>
        <dsp:cNvPr id="0" name=""/>
        <dsp:cNvSpPr/>
      </dsp:nvSpPr>
      <dsp:spPr>
        <a:xfrm>
          <a:off x="4225639" y="2835833"/>
          <a:ext cx="960882" cy="96088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41837" y="2835833"/>
        <a:ext cx="528486" cy="723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98368-71C1-43F6-82E6-3994FDF8CBA9}">
      <dsp:nvSpPr>
        <dsp:cNvPr id="0" name=""/>
        <dsp:cNvSpPr/>
      </dsp:nvSpPr>
      <dsp:spPr>
        <a:xfrm>
          <a:off x="0" y="98719"/>
          <a:ext cx="4765992" cy="1478280"/>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Recidivism Rate is approximately 3.5 percent.</a:t>
          </a:r>
        </a:p>
      </dsp:txBody>
      <dsp:txXfrm>
        <a:off x="43297" y="142016"/>
        <a:ext cx="3170813" cy="1391686"/>
      </dsp:txXfrm>
    </dsp:sp>
    <dsp:sp modelId="{92AFCDA6-3FBD-4EE2-A8F8-459F6C0153D3}">
      <dsp:nvSpPr>
        <dsp:cNvPr id="0" name=""/>
        <dsp:cNvSpPr/>
      </dsp:nvSpPr>
      <dsp:spPr>
        <a:xfrm>
          <a:off x="420385" y="1715908"/>
          <a:ext cx="4765992" cy="1478280"/>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a:t>
          </a:r>
          <a:r>
            <a:rPr lang="en-US" sz="2600" kern="1200" dirty="0" err="1"/>
            <a:t>Supereme</a:t>
          </a:r>
          <a:r>
            <a:rPr lang="en-US" sz="2600" kern="1200" dirty="0"/>
            <a:t> Court’s Crucial Mistake About Sex Crimes Statistics</a:t>
          </a:r>
        </a:p>
      </dsp:txBody>
      <dsp:txXfrm>
        <a:off x="463682" y="1759205"/>
        <a:ext cx="3297987" cy="1391686"/>
      </dsp:txXfrm>
    </dsp:sp>
    <dsp:sp modelId="{847616F0-0F16-4654-AB78-4449A7E0534B}">
      <dsp:nvSpPr>
        <dsp:cNvPr id="0" name=""/>
        <dsp:cNvSpPr/>
      </dsp:nvSpPr>
      <dsp:spPr>
        <a:xfrm>
          <a:off x="835862" y="3423346"/>
          <a:ext cx="4765992" cy="1478280"/>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Ira Ellman Professor at Sandra Day O'Connor School of Law</a:t>
          </a:r>
        </a:p>
      </dsp:txBody>
      <dsp:txXfrm>
        <a:off x="879159" y="3466643"/>
        <a:ext cx="3297987" cy="1391686"/>
      </dsp:txXfrm>
    </dsp:sp>
    <dsp:sp modelId="{BBC7E925-5ACA-4FAC-908E-E191DA57E552}">
      <dsp:nvSpPr>
        <dsp:cNvPr id="0" name=""/>
        <dsp:cNvSpPr/>
      </dsp:nvSpPr>
      <dsp:spPr>
        <a:xfrm>
          <a:off x="3805110" y="1121029"/>
          <a:ext cx="960882" cy="96088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021308" y="1121029"/>
        <a:ext cx="528486" cy="723064"/>
      </dsp:txXfrm>
    </dsp:sp>
    <dsp:sp modelId="{F568EECF-FDB3-4EDE-87DA-D803592D7EA2}">
      <dsp:nvSpPr>
        <dsp:cNvPr id="0" name=""/>
        <dsp:cNvSpPr/>
      </dsp:nvSpPr>
      <dsp:spPr>
        <a:xfrm>
          <a:off x="4225639" y="2835833"/>
          <a:ext cx="960882" cy="96088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41837" y="2835833"/>
        <a:ext cx="528486" cy="723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DA9DC-609E-43A4-BB10-F85F7104AC1B}">
      <dsp:nvSpPr>
        <dsp:cNvPr id="0" name=""/>
        <dsp:cNvSpPr/>
      </dsp:nvSpPr>
      <dsp:spPr>
        <a:xfrm>
          <a:off x="0" y="26780"/>
          <a:ext cx="5607050" cy="4563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13-3821	</a:t>
          </a:r>
        </a:p>
      </dsp:txBody>
      <dsp:txXfrm>
        <a:off x="22275" y="49055"/>
        <a:ext cx="5562500" cy="411750"/>
      </dsp:txXfrm>
    </dsp:sp>
    <dsp:sp modelId="{9A8D48AF-B046-4A35-BF27-876F5B0696B4}">
      <dsp:nvSpPr>
        <dsp:cNvPr id="0" name=""/>
        <dsp:cNvSpPr/>
      </dsp:nvSpPr>
      <dsp:spPr>
        <a:xfrm>
          <a:off x="0" y="517640"/>
          <a:ext cx="5607050" cy="456300"/>
        </a:xfrm>
        <a:prstGeom prst="roundRect">
          <a:avLst/>
        </a:prstGeom>
        <a:gradFill rotWithShape="0">
          <a:gsLst>
            <a:gs pos="0">
              <a:schemeClr val="accent2">
                <a:hueOff val="-1150210"/>
                <a:satOff val="5095"/>
                <a:lumOff val="-1874"/>
                <a:alphaOff val="0"/>
                <a:tint val="97000"/>
                <a:satMod val="100000"/>
                <a:lumMod val="102000"/>
              </a:schemeClr>
            </a:gs>
            <a:gs pos="50000">
              <a:schemeClr val="accent2">
                <a:hueOff val="-1150210"/>
                <a:satOff val="5095"/>
                <a:lumOff val="-1874"/>
                <a:alphaOff val="0"/>
                <a:shade val="100000"/>
                <a:satMod val="103000"/>
                <a:lumMod val="100000"/>
              </a:schemeClr>
            </a:gs>
            <a:gs pos="100000">
              <a:schemeClr val="accent2">
                <a:hueOff val="-1150210"/>
                <a:satOff val="5095"/>
                <a:lumOff val="-187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register w/in 10 days of release from custody</a:t>
          </a:r>
        </a:p>
      </dsp:txBody>
      <dsp:txXfrm>
        <a:off x="22275" y="539915"/>
        <a:ext cx="5562500" cy="411750"/>
      </dsp:txXfrm>
    </dsp:sp>
    <dsp:sp modelId="{082AF10C-0C65-4109-BD16-1E46861C4CEA}">
      <dsp:nvSpPr>
        <dsp:cNvPr id="0" name=""/>
        <dsp:cNvSpPr/>
      </dsp:nvSpPr>
      <dsp:spPr>
        <a:xfrm>
          <a:off x="0" y="1008500"/>
          <a:ext cx="5607050" cy="456300"/>
        </a:xfrm>
        <a:prstGeom prst="roundRect">
          <a:avLst/>
        </a:prstGeom>
        <a:gradFill rotWithShape="0">
          <a:gsLst>
            <a:gs pos="0">
              <a:schemeClr val="accent2">
                <a:hueOff val="-2300419"/>
                <a:satOff val="10191"/>
                <a:lumOff val="-3748"/>
                <a:alphaOff val="0"/>
                <a:tint val="97000"/>
                <a:satMod val="100000"/>
                <a:lumMod val="102000"/>
              </a:schemeClr>
            </a:gs>
            <a:gs pos="50000">
              <a:schemeClr val="accent2">
                <a:hueOff val="-2300419"/>
                <a:satOff val="10191"/>
                <a:lumOff val="-3748"/>
                <a:alphaOff val="0"/>
                <a:shade val="100000"/>
                <a:satMod val="103000"/>
                <a:lumMod val="100000"/>
              </a:schemeClr>
            </a:gs>
            <a:gs pos="100000">
              <a:schemeClr val="accent2">
                <a:hueOff val="-2300419"/>
                <a:satOff val="10191"/>
                <a:lumOff val="-37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register w/in 10 days of moving into an Arizona county from a location outside that county</a:t>
          </a:r>
        </a:p>
      </dsp:txBody>
      <dsp:txXfrm>
        <a:off x="22275" y="1030775"/>
        <a:ext cx="5562500" cy="411750"/>
      </dsp:txXfrm>
    </dsp:sp>
    <dsp:sp modelId="{7054A90B-785F-4123-B8E7-50DE640E1570}">
      <dsp:nvSpPr>
        <dsp:cNvPr id="0" name=""/>
        <dsp:cNvSpPr/>
      </dsp:nvSpPr>
      <dsp:spPr>
        <a:xfrm>
          <a:off x="0" y="1499360"/>
          <a:ext cx="5607050" cy="456300"/>
        </a:xfrm>
        <a:prstGeom prst="round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notify the sheriff in writing if you move out of a county you are already registered in </a:t>
          </a:r>
        </a:p>
      </dsp:txBody>
      <dsp:txXfrm>
        <a:off x="22275" y="1521635"/>
        <a:ext cx="5562500" cy="411750"/>
      </dsp:txXfrm>
    </dsp:sp>
    <dsp:sp modelId="{ADEC6797-E56A-4505-B2F0-446CA4CFF36B}">
      <dsp:nvSpPr>
        <dsp:cNvPr id="0" name=""/>
        <dsp:cNvSpPr/>
      </dsp:nvSpPr>
      <dsp:spPr>
        <a:xfrm>
          <a:off x="0" y="1990220"/>
          <a:ext cx="5607050" cy="456300"/>
        </a:xfrm>
        <a:prstGeom prst="roundRect">
          <a:avLst/>
        </a:prstGeom>
        <a:gradFill rotWithShape="0">
          <a:gsLst>
            <a:gs pos="0">
              <a:schemeClr val="accent2">
                <a:hueOff val="-4600839"/>
                <a:satOff val="20382"/>
                <a:lumOff val="-7495"/>
                <a:alphaOff val="0"/>
                <a:tint val="97000"/>
                <a:satMod val="100000"/>
                <a:lumMod val="102000"/>
              </a:schemeClr>
            </a:gs>
            <a:gs pos="50000">
              <a:schemeClr val="accent2">
                <a:hueOff val="-4600839"/>
                <a:satOff val="20382"/>
                <a:lumOff val="-7495"/>
                <a:alphaOff val="0"/>
                <a:shade val="100000"/>
                <a:satMod val="103000"/>
                <a:lumMod val="100000"/>
              </a:schemeClr>
            </a:gs>
            <a:gs pos="100000">
              <a:schemeClr val="accent2">
                <a:hueOff val="-4600839"/>
                <a:satOff val="20382"/>
                <a:lumOff val="-749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notify the sheriff in person and in writing w/in 72 hours if you change your name</a:t>
          </a:r>
        </a:p>
      </dsp:txBody>
      <dsp:txXfrm>
        <a:off x="22275" y="2012495"/>
        <a:ext cx="5562500" cy="411750"/>
      </dsp:txXfrm>
    </dsp:sp>
    <dsp:sp modelId="{B9FD4052-50F6-459F-AC09-94860E8A321F}">
      <dsp:nvSpPr>
        <dsp:cNvPr id="0" name=""/>
        <dsp:cNvSpPr/>
      </dsp:nvSpPr>
      <dsp:spPr>
        <a:xfrm>
          <a:off x="0" y="2481080"/>
          <a:ext cx="5607050" cy="456300"/>
        </a:xfrm>
        <a:prstGeom prst="roundRect">
          <a:avLst/>
        </a:prstGeom>
        <a:gradFill rotWithShape="0">
          <a:gsLst>
            <a:gs pos="0">
              <a:schemeClr val="accent2">
                <a:hueOff val="-5751049"/>
                <a:satOff val="25477"/>
                <a:lumOff val="-9369"/>
                <a:alphaOff val="0"/>
                <a:tint val="97000"/>
                <a:satMod val="100000"/>
                <a:lumMod val="102000"/>
              </a:schemeClr>
            </a:gs>
            <a:gs pos="50000">
              <a:schemeClr val="accent2">
                <a:hueOff val="-5751049"/>
                <a:satOff val="25477"/>
                <a:lumOff val="-9369"/>
                <a:alphaOff val="0"/>
                <a:shade val="100000"/>
                <a:satMod val="103000"/>
                <a:lumMod val="100000"/>
              </a:schemeClr>
            </a:gs>
            <a:gs pos="100000">
              <a:schemeClr val="accent2">
                <a:hueOff val="-5751049"/>
                <a:satOff val="25477"/>
                <a:lumOff val="-936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register w/in 72 hours of changing address w/in a county</a:t>
          </a:r>
        </a:p>
      </dsp:txBody>
      <dsp:txXfrm>
        <a:off x="22275" y="2503355"/>
        <a:ext cx="5562500" cy="411750"/>
      </dsp:txXfrm>
    </dsp:sp>
    <dsp:sp modelId="{C03AD447-82D9-4C1A-85C1-F1064853313B}">
      <dsp:nvSpPr>
        <dsp:cNvPr id="0" name=""/>
        <dsp:cNvSpPr/>
      </dsp:nvSpPr>
      <dsp:spPr>
        <a:xfrm>
          <a:off x="0" y="2971940"/>
          <a:ext cx="5607050" cy="456300"/>
        </a:xfrm>
        <a:prstGeom prst="round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register every 90 days if you are homeless. </a:t>
          </a:r>
        </a:p>
      </dsp:txBody>
      <dsp:txXfrm>
        <a:off x="22275" y="2994215"/>
        <a:ext cx="5562500" cy="411750"/>
      </dsp:txXfrm>
    </dsp:sp>
    <dsp:sp modelId="{6A4ACAFA-8B06-4A44-97B5-E8AA01EEB253}">
      <dsp:nvSpPr>
        <dsp:cNvPr id="0" name=""/>
        <dsp:cNvSpPr/>
      </dsp:nvSpPr>
      <dsp:spPr>
        <a:xfrm>
          <a:off x="0" y="3462800"/>
          <a:ext cx="5607050" cy="456300"/>
        </a:xfrm>
        <a:prstGeom prst="roundRect">
          <a:avLst/>
        </a:prstGeom>
        <a:gradFill rotWithShape="0">
          <a:gsLst>
            <a:gs pos="0">
              <a:schemeClr val="accent2">
                <a:hueOff val="-8051469"/>
                <a:satOff val="35668"/>
                <a:lumOff val="-13116"/>
                <a:alphaOff val="0"/>
                <a:tint val="97000"/>
                <a:satMod val="100000"/>
                <a:lumMod val="102000"/>
              </a:schemeClr>
            </a:gs>
            <a:gs pos="50000">
              <a:schemeClr val="accent2">
                <a:hueOff val="-8051469"/>
                <a:satOff val="35668"/>
                <a:lumOff val="-13116"/>
                <a:alphaOff val="0"/>
                <a:shade val="100000"/>
                <a:satMod val="103000"/>
                <a:lumMod val="100000"/>
              </a:schemeClr>
            </a:gs>
            <a:gs pos="100000">
              <a:schemeClr val="accent2">
                <a:hueOff val="-8051469"/>
                <a:satOff val="35668"/>
                <a:lumOff val="-131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Homeless registrants must give the cross streets where they are living every 90 days when they register</a:t>
          </a:r>
        </a:p>
      </dsp:txBody>
      <dsp:txXfrm>
        <a:off x="22275" y="3485075"/>
        <a:ext cx="5562500" cy="411750"/>
      </dsp:txXfrm>
    </dsp:sp>
    <dsp:sp modelId="{B0D5D849-5086-4603-98E0-D6BC7D8F6338}">
      <dsp:nvSpPr>
        <dsp:cNvPr id="0" name=""/>
        <dsp:cNvSpPr/>
      </dsp:nvSpPr>
      <dsp:spPr>
        <a:xfrm>
          <a:off x="0" y="3953659"/>
          <a:ext cx="5607050" cy="456300"/>
        </a:xfrm>
        <a:prstGeom prst="roundRect">
          <a:avLst/>
        </a:prstGeom>
        <a:gradFill rotWithShape="0">
          <a:gsLst>
            <a:gs pos="0">
              <a:schemeClr val="accent2">
                <a:hueOff val="-9201678"/>
                <a:satOff val="40764"/>
                <a:lumOff val="-14990"/>
                <a:alphaOff val="0"/>
                <a:tint val="97000"/>
                <a:satMod val="100000"/>
                <a:lumMod val="102000"/>
              </a:schemeClr>
            </a:gs>
            <a:gs pos="50000">
              <a:schemeClr val="accent2">
                <a:hueOff val="-9201678"/>
                <a:satOff val="40764"/>
                <a:lumOff val="-14990"/>
                <a:alphaOff val="0"/>
                <a:shade val="100000"/>
                <a:satMod val="103000"/>
                <a:lumMod val="100000"/>
              </a:schemeClr>
            </a:gs>
            <a:gs pos="100000">
              <a:schemeClr val="accent2">
                <a:hueOff val="-9201678"/>
                <a:satOff val="40764"/>
                <a:lumOff val="-1499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Need to get a new ID/DL every year</a:t>
          </a:r>
        </a:p>
      </dsp:txBody>
      <dsp:txXfrm>
        <a:off x="22275" y="3975934"/>
        <a:ext cx="5562500" cy="411750"/>
      </dsp:txXfrm>
    </dsp:sp>
    <dsp:sp modelId="{76D3B797-35F1-40C7-95FD-5D09C0F5FF2B}">
      <dsp:nvSpPr>
        <dsp:cNvPr id="0" name=""/>
        <dsp:cNvSpPr/>
      </dsp:nvSpPr>
      <dsp:spPr>
        <a:xfrm>
          <a:off x="0" y="4444519"/>
          <a:ext cx="5607050" cy="4563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Must register w/in 72 hours of moving to a new location from the state of being homeless.</a:t>
          </a:r>
        </a:p>
      </dsp:txBody>
      <dsp:txXfrm>
        <a:off x="22275" y="4466794"/>
        <a:ext cx="5562500" cy="4117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8/9/2025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5957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76910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Jacob Wetterling Act of 1994</a:t>
            </a:r>
          </a:p>
          <a:p>
            <a:pPr marL="171450" indent="-171450">
              <a:buFont typeface="Arial" panose="020B0604020202020204" pitchFamily="34" charset="0"/>
              <a:buChar char="•"/>
            </a:pPr>
            <a:r>
              <a:rPr lang="en-US" dirty="0"/>
              <a:t>Megan's Law of 1996</a:t>
            </a:r>
          </a:p>
          <a:p>
            <a:pPr marL="171450" indent="-171450">
              <a:buFont typeface="Arial" panose="020B0604020202020204" pitchFamily="34" charset="0"/>
              <a:buChar char="•"/>
            </a:pPr>
            <a:r>
              <a:rPr lang="en-US" dirty="0"/>
              <a:t>Adam Walsh Act of 2006</a:t>
            </a:r>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71061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85548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124823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269582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1356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2580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94680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9576151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8/9/2025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0846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9000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8/9/2025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044763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8/9/2025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1271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8/9/2025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9508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8/9/2025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1692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8/9/2025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899339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jerry@schrecklawfirm.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2ahUKEwjAp4HOicDbAhUOB3wKHdJqAiIQjRx6BAgBEAU&amp;url=http://www.abc.net.au/news/2017-12-21/us-gymnastics-larry-nassar/9279372&amp;psig=AOvVaw07Fy7pEMEqykhEp0jNxE2z&amp;ust=152841002498747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witter.com/Alyssa_Milano/status/919659438700670976/photo/1"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8755" y="1700225"/>
            <a:ext cx="4445122" cy="2084253"/>
          </a:xfrm>
        </p:spPr>
        <p:txBody>
          <a:bodyPr>
            <a:normAutofit/>
          </a:bodyPr>
          <a:lstStyle/>
          <a:p>
            <a:r>
              <a:rPr lang="en-US" sz="2200" b="1" dirty="0"/>
              <a:t>Let’s Talk about S</a:t>
            </a:r>
            <a:r>
              <a:rPr lang="en-US" sz="2000" b="1" cap="none" dirty="0"/>
              <a:t>*</a:t>
            </a:r>
            <a:r>
              <a:rPr lang="en-US" sz="2200" b="1" dirty="0"/>
              <a:t>x </a:t>
            </a:r>
            <a:br>
              <a:rPr lang="en-US" sz="2200" dirty="0"/>
            </a:br>
            <a:r>
              <a:rPr lang="en-US" sz="2200" dirty="0"/>
              <a:t>Crimes in Arizona</a:t>
            </a:r>
          </a:p>
        </p:txBody>
      </p:sp>
      <p:sp>
        <p:nvSpPr>
          <p:cNvPr id="3" name="Content Placeholder 2"/>
          <p:cNvSpPr>
            <a:spLocks noGrp="1"/>
          </p:cNvSpPr>
          <p:nvPr>
            <p:ph type="subTitle" idx="1"/>
          </p:nvPr>
        </p:nvSpPr>
        <p:spPr>
          <a:xfrm>
            <a:off x="398136" y="4352544"/>
            <a:ext cx="3134336" cy="1239894"/>
          </a:xfrm>
        </p:spPr>
        <p:txBody>
          <a:bodyPr>
            <a:normAutofit fontScale="85000" lnSpcReduction="20000"/>
          </a:bodyPr>
          <a:lstStyle/>
          <a:p>
            <a:r>
              <a:rPr lang="en-US" sz="1800" dirty="0">
                <a:solidFill>
                  <a:srgbClr val="FFFFFF"/>
                </a:solidFill>
              </a:rPr>
              <a:t>By Jerald J. Schreck</a:t>
            </a:r>
          </a:p>
          <a:p>
            <a:r>
              <a:rPr lang="en-US" sz="1800" dirty="0">
                <a:solidFill>
                  <a:srgbClr val="FFFFFF"/>
                </a:solidFill>
              </a:rPr>
              <a:t>The Schreck Law Firm</a:t>
            </a:r>
          </a:p>
          <a:p>
            <a:r>
              <a:rPr lang="en-US" sz="1800" dirty="0">
                <a:solidFill>
                  <a:schemeClr val="tx1"/>
                </a:solidFill>
                <a:hlinkClick r:id="rId2">
                  <a:extLst>
                    <a:ext uri="{A12FA001-AC4F-418D-AE19-62706E023703}">
                      <ahyp:hlinkClr xmlns:ahyp="http://schemas.microsoft.com/office/drawing/2018/hyperlinkcolor" val="tx"/>
                    </a:ext>
                  </a:extLst>
                </a:hlinkClick>
              </a:rPr>
              <a:t>jerry@schrecklawfirm.com</a:t>
            </a:r>
            <a:endParaRPr lang="en-US" sz="1800" dirty="0">
              <a:solidFill>
                <a:schemeClr val="tx1"/>
              </a:solidFill>
            </a:endParaRPr>
          </a:p>
          <a:p>
            <a:r>
              <a:rPr lang="en-US" sz="1800" dirty="0">
                <a:solidFill>
                  <a:srgbClr val="FFFFFF"/>
                </a:solidFill>
              </a:rPr>
              <a:t>(602)370-3262</a:t>
            </a:r>
          </a:p>
        </p:txBody>
      </p:sp>
      <p:pic>
        <p:nvPicPr>
          <p:cNvPr id="5" name="Picture 4" descr="A picture containing yellow, red&#10;&#10;Description automatically generated">
            <a:extLst>
              <a:ext uri="{FF2B5EF4-FFF2-40B4-BE49-F238E27FC236}">
                <a16:creationId xmlns:a16="http://schemas.microsoft.com/office/drawing/2014/main" id="{FEB0F9A6-427D-415D-8364-F45E2CBE4F90}"/>
              </a:ext>
            </a:extLst>
          </p:cNvPr>
          <p:cNvPicPr>
            <a:picLocks noChangeAspect="1"/>
          </p:cNvPicPr>
          <p:nvPr/>
        </p:nvPicPr>
        <p:blipFill rotWithShape="1">
          <a:blip r:embed="rId3"/>
          <a:srcRect t="12188" b="30994"/>
          <a:stretch/>
        </p:blipFill>
        <p:spPr>
          <a:xfrm>
            <a:off x="5294376" y="2098361"/>
            <a:ext cx="6257544" cy="2346571"/>
          </a:xfrm>
          <a:prstGeom prst="rect">
            <a:avLst/>
          </a:prstGeom>
        </p:spPr>
      </p:pic>
    </p:spTree>
    <p:extLst>
      <p:ext uri="{BB962C8B-B14F-4D97-AF65-F5344CB8AC3E}">
        <p14:creationId xmlns:p14="http://schemas.microsoft.com/office/powerpoint/2010/main" val="623639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7" name="Rectangle 110">
            <a:extLst>
              <a:ext uri="{FF2B5EF4-FFF2-40B4-BE49-F238E27FC236}">
                <a16:creationId xmlns:a16="http://schemas.microsoft.com/office/drawing/2014/main" id="{9A3764AE-D7B7-4CB5-A0E1-2885E459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7563" y="2099144"/>
            <a:ext cx="3610691" cy="2673194"/>
          </a:xfrm>
          <a:prstGeom prst="ellipse">
            <a:avLst/>
          </a:prstGeom>
          <a:noFill/>
          <a:ln>
            <a:solidFill>
              <a:schemeClr val="tx1">
                <a:lumMod val="85000"/>
                <a:lumOff val="15000"/>
              </a:schemeClr>
            </a:solidFill>
          </a:ln>
        </p:spPr>
        <p:txBody>
          <a:bodyPr>
            <a:normAutofit/>
          </a:bodyPr>
          <a:lstStyle/>
          <a:p>
            <a:r>
              <a:rPr lang="en-US" sz="2200">
                <a:solidFill>
                  <a:schemeClr val="tx1">
                    <a:lumMod val="95000"/>
                    <a:lumOff val="5000"/>
                  </a:schemeClr>
                </a:solidFill>
              </a:rPr>
              <a:t>Non Contact offenses - The Big Enchiladas</a:t>
            </a:r>
          </a:p>
        </p:txBody>
      </p:sp>
      <p:sp useBgFill="1">
        <p:nvSpPr>
          <p:cNvPr id="118" name="Rectangle 112">
            <a:extLst>
              <a:ext uri="{FF2B5EF4-FFF2-40B4-BE49-F238E27FC236}">
                <a16:creationId xmlns:a16="http://schemas.microsoft.com/office/drawing/2014/main" id="{329C095C-3AB6-49D8-9436-3672566FE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3" y="973600"/>
            <a:ext cx="5826919" cy="4924280"/>
          </a:xfrm>
        </p:spPr>
        <p:txBody>
          <a:bodyPr anchor="ctr">
            <a:normAutofit/>
          </a:bodyPr>
          <a:lstStyle/>
          <a:p>
            <a:r>
              <a:rPr lang="en-US">
                <a:solidFill>
                  <a:schemeClr val="tx1"/>
                </a:solidFill>
              </a:rPr>
              <a:t>Indecent Exposure</a:t>
            </a:r>
          </a:p>
          <a:p>
            <a:r>
              <a:rPr lang="en-US">
                <a:solidFill>
                  <a:schemeClr val="tx1"/>
                </a:solidFill>
              </a:rPr>
              <a:t>Public Sexual Indecency</a:t>
            </a:r>
          </a:p>
          <a:p>
            <a:r>
              <a:rPr lang="en-US">
                <a:solidFill>
                  <a:schemeClr val="tx1"/>
                </a:solidFill>
              </a:rPr>
              <a:t>Voyeurism</a:t>
            </a:r>
          </a:p>
          <a:p>
            <a:endParaRPr lang="en-US" dirty="0">
              <a:solidFill>
                <a:schemeClr val="tx1"/>
              </a:solidFill>
            </a:endParaRPr>
          </a:p>
        </p:txBody>
      </p:sp>
    </p:spTree>
    <p:extLst>
      <p:ext uri="{BB962C8B-B14F-4D97-AF65-F5344CB8AC3E}">
        <p14:creationId xmlns:p14="http://schemas.microsoft.com/office/powerpoint/2010/main" val="32584380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US" sz="2200"/>
              <a:t>Cyber crimes - The Big screen</a:t>
            </a:r>
          </a:p>
        </p:txBody>
      </p:sp>
      <p:sp>
        <p:nvSpPr>
          <p:cNvPr id="3" name="Content Placeholder 2"/>
          <p:cNvSpPr>
            <a:spLocks noGrp="1"/>
          </p:cNvSpPr>
          <p:nvPr>
            <p:ph idx="1"/>
          </p:nvPr>
        </p:nvSpPr>
        <p:spPr>
          <a:xfrm>
            <a:off x="1706062" y="2291262"/>
            <a:ext cx="8779512" cy="2879256"/>
          </a:xfrm>
        </p:spPr>
        <p:txBody>
          <a:bodyPr>
            <a:normAutofit/>
          </a:bodyPr>
          <a:lstStyle/>
          <a:p>
            <a:r>
              <a:rPr lang="en-US">
                <a:solidFill>
                  <a:srgbClr val="404040"/>
                </a:solidFill>
              </a:rPr>
              <a:t>Luring a Minor for Sexaul Exploitation</a:t>
            </a:r>
          </a:p>
          <a:p>
            <a:r>
              <a:rPr lang="en-US">
                <a:solidFill>
                  <a:srgbClr val="404040"/>
                </a:solidFill>
              </a:rPr>
              <a:t>Sexual Exploitation of a Minor</a:t>
            </a:r>
          </a:p>
          <a:p>
            <a:r>
              <a:rPr lang="en-US">
                <a:solidFill>
                  <a:srgbClr val="404040"/>
                </a:solidFill>
              </a:rPr>
              <a:t>Child Sex Trafficing</a:t>
            </a:r>
          </a:p>
          <a:p>
            <a:endParaRPr lang="en-US">
              <a:solidFill>
                <a:srgbClr val="404040"/>
              </a:solidFill>
            </a:endParaRPr>
          </a:p>
        </p:txBody>
      </p:sp>
    </p:spTree>
    <p:extLst>
      <p:ext uri="{BB962C8B-B14F-4D97-AF65-F5344CB8AC3E}">
        <p14:creationId xmlns:p14="http://schemas.microsoft.com/office/powerpoint/2010/main" val="12204091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Sex Crimes Trials – The Big Leagues</a:t>
            </a:r>
          </a:p>
        </p:txBody>
      </p:sp>
      <p:sp>
        <p:nvSpPr>
          <p:cNvPr id="3" name="Content Placeholder 2"/>
          <p:cNvSpPr>
            <a:spLocks noGrp="1"/>
          </p:cNvSpPr>
          <p:nvPr>
            <p:ph idx="1"/>
          </p:nvPr>
        </p:nvSpPr>
        <p:spPr>
          <a:xfrm>
            <a:off x="1706062" y="2291262"/>
            <a:ext cx="8779512" cy="2879256"/>
          </a:xfrm>
        </p:spPr>
        <p:txBody>
          <a:bodyPr>
            <a:normAutofit/>
          </a:bodyPr>
          <a:lstStyle/>
          <a:p>
            <a:r>
              <a:rPr lang="en-US" dirty="0">
                <a:solidFill>
                  <a:srgbClr val="404040"/>
                </a:solidFill>
              </a:rPr>
              <a:t>404(c)</a:t>
            </a:r>
          </a:p>
          <a:p>
            <a:r>
              <a:rPr lang="en-US" dirty="0">
                <a:solidFill>
                  <a:srgbClr val="404040"/>
                </a:solidFill>
              </a:rPr>
              <a:t>Rape Shield </a:t>
            </a:r>
          </a:p>
          <a:p>
            <a:r>
              <a:rPr lang="en-US" dirty="0">
                <a:solidFill>
                  <a:srgbClr val="404040"/>
                </a:solidFill>
              </a:rPr>
              <a:t>Medical Evidence</a:t>
            </a:r>
          </a:p>
          <a:p>
            <a:r>
              <a:rPr lang="en-US" dirty="0">
                <a:solidFill>
                  <a:srgbClr val="404040"/>
                </a:solidFill>
              </a:rPr>
              <a:t>General Characteristics Evidence</a:t>
            </a:r>
          </a:p>
          <a:p>
            <a:r>
              <a:rPr lang="en-US" dirty="0">
                <a:solidFill>
                  <a:srgbClr val="404040"/>
                </a:solidFill>
              </a:rPr>
              <a:t>Computer Evidence </a:t>
            </a:r>
            <a:endParaRPr dirty="0">
              <a:solidFill>
                <a:srgbClr val="404040"/>
              </a:solidFill>
            </a:endParaRPr>
          </a:p>
        </p:txBody>
      </p:sp>
    </p:spTree>
    <p:extLst>
      <p:ext uri="{BB962C8B-B14F-4D97-AF65-F5344CB8AC3E}">
        <p14:creationId xmlns:p14="http://schemas.microsoft.com/office/powerpoint/2010/main" val="213398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sz="1100" dirty="0">
                <a:solidFill>
                  <a:schemeClr val="bg1"/>
                </a:solidFill>
              </a:rPr>
              <a:t>Arizona Sex Crimes Sentencing – the Big House</a:t>
            </a:r>
          </a:p>
        </p:txBody>
      </p:sp>
      <p:sp>
        <p:nvSpPr>
          <p:cNvPr id="26" name="Content Placeholder 16">
            <a:extLst>
              <a:ext uri="{FF2B5EF4-FFF2-40B4-BE49-F238E27FC236}">
                <a16:creationId xmlns:a16="http://schemas.microsoft.com/office/drawing/2014/main" id="{C32C99BF-1ECC-47F6-A734-E8BBAE942547}"/>
              </a:ext>
            </a:extLst>
          </p:cNvPr>
          <p:cNvSpPr>
            <a:spLocks noGrp="1"/>
          </p:cNvSpPr>
          <p:nvPr>
            <p:ph idx="1"/>
          </p:nvPr>
        </p:nvSpPr>
        <p:spPr>
          <a:xfrm>
            <a:off x="643468" y="2638044"/>
            <a:ext cx="3363974" cy="3415622"/>
          </a:xfrm>
        </p:spPr>
        <p:txBody>
          <a:bodyPr>
            <a:normAutofit fontScale="92500" lnSpcReduction="20000"/>
          </a:bodyPr>
          <a:lstStyle/>
          <a:p>
            <a:r>
              <a:rPr lang="en-US" dirty="0">
                <a:solidFill>
                  <a:schemeClr val="bg1"/>
                </a:solidFill>
              </a:rPr>
              <a:t>13-705 DCAC Sentencing Scheme</a:t>
            </a:r>
          </a:p>
          <a:p>
            <a:r>
              <a:rPr lang="en-US" dirty="0">
                <a:solidFill>
                  <a:schemeClr val="bg1"/>
                </a:solidFill>
              </a:rPr>
              <a:t>Fictious Children Provisions</a:t>
            </a:r>
          </a:p>
          <a:p>
            <a:r>
              <a:rPr lang="en-US" dirty="0">
                <a:solidFill>
                  <a:schemeClr val="bg1"/>
                </a:solidFill>
              </a:rPr>
              <a:t>13-3212 Human Trafficking </a:t>
            </a:r>
            <a:r>
              <a:rPr lang="en-US" dirty="0" err="1">
                <a:solidFill>
                  <a:schemeClr val="bg1"/>
                </a:solidFill>
              </a:rPr>
              <a:t>Enhancment</a:t>
            </a:r>
            <a:endParaRPr lang="en-US" dirty="0">
              <a:solidFill>
                <a:schemeClr val="bg1"/>
              </a:solidFill>
            </a:endParaRPr>
          </a:p>
          <a:p>
            <a:r>
              <a:rPr lang="en-US" dirty="0">
                <a:solidFill>
                  <a:schemeClr val="bg1"/>
                </a:solidFill>
              </a:rPr>
              <a:t>13-1406 Sexual Assault </a:t>
            </a:r>
            <a:r>
              <a:rPr lang="en-US" dirty="0" err="1">
                <a:solidFill>
                  <a:schemeClr val="bg1"/>
                </a:solidFill>
              </a:rPr>
              <a:t>Enhnacments</a:t>
            </a:r>
            <a:endParaRPr lang="en-US" dirty="0">
              <a:solidFill>
                <a:schemeClr val="bg1"/>
              </a:solidFill>
            </a:endParaRPr>
          </a:p>
          <a:p>
            <a:r>
              <a:rPr lang="en-US" dirty="0">
                <a:solidFill>
                  <a:schemeClr val="bg1"/>
                </a:solidFill>
              </a:rPr>
              <a:t>13-902 (E) Lifetime Probation</a:t>
            </a:r>
          </a:p>
          <a:p>
            <a:r>
              <a:rPr lang="en-US" dirty="0">
                <a:solidFill>
                  <a:schemeClr val="bg1"/>
                </a:solidFill>
              </a:rPr>
              <a:t>13-901(G) Jail increments of 1 year for persons on lifetime probation</a:t>
            </a:r>
          </a:p>
          <a:p>
            <a:r>
              <a:rPr lang="en-US" dirty="0">
                <a:solidFill>
                  <a:schemeClr val="bg1"/>
                </a:solidFill>
              </a:rPr>
              <a:t>The Triple Whammy</a:t>
            </a:r>
          </a:p>
        </p:txBody>
      </p:sp>
      <p:pic>
        <p:nvPicPr>
          <p:cNvPr id="7" name="Content Placeholder 12">
            <a:extLst>
              <a:ext uri="{FF2B5EF4-FFF2-40B4-BE49-F238E27FC236}">
                <a16:creationId xmlns:a16="http://schemas.microsoft.com/office/drawing/2014/main" id="{4FB4599E-D452-428E-B182-B35461D3C06E}"/>
              </a:ext>
            </a:extLst>
          </p:cNvPr>
          <p:cNvPicPr>
            <a:picLocks noChangeAspect="1"/>
          </p:cNvPicPr>
          <p:nvPr/>
        </p:nvPicPr>
        <p:blipFill>
          <a:blip r:embed="rId2"/>
          <a:stretch>
            <a:fillRect/>
          </a:stretch>
        </p:blipFill>
        <p:spPr>
          <a:xfrm>
            <a:off x="6712172" y="643467"/>
            <a:ext cx="3421950" cy="5410199"/>
          </a:xfrm>
          <a:prstGeom prst="rect">
            <a:avLst/>
          </a:prstGeom>
        </p:spPr>
      </p:pic>
    </p:spTree>
    <p:extLst>
      <p:ext uri="{BB962C8B-B14F-4D97-AF65-F5344CB8AC3E}">
        <p14:creationId xmlns:p14="http://schemas.microsoft.com/office/powerpoint/2010/main" val="1220862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4559" y="643467"/>
            <a:ext cx="3363974" cy="1728044"/>
          </a:xfrm>
          <a:noFill/>
          <a:ln>
            <a:solidFill>
              <a:schemeClr val="bg1"/>
            </a:solidFill>
          </a:ln>
        </p:spPr>
        <p:txBody>
          <a:bodyPr wrap="square">
            <a:normAutofit/>
          </a:bodyPr>
          <a:lstStyle/>
          <a:p>
            <a:r>
              <a:rPr lang="en-US" sz="2000">
                <a:solidFill>
                  <a:schemeClr val="bg1"/>
                </a:solidFill>
              </a:rPr>
              <a:t>Sex Crimes Sentencing In Arizona –The Big House Continued</a:t>
            </a:r>
          </a:p>
        </p:txBody>
      </p:sp>
      <p:pic>
        <p:nvPicPr>
          <p:cNvPr id="5" name="Picture 4" descr="A close up of a logo&#10;&#10;Description automatically generated">
            <a:extLst>
              <a:ext uri="{FF2B5EF4-FFF2-40B4-BE49-F238E27FC236}">
                <a16:creationId xmlns:a16="http://schemas.microsoft.com/office/drawing/2014/main" id="{4C694811-9A40-4001-9135-11BF3695264C}"/>
              </a:ext>
            </a:extLst>
          </p:cNvPr>
          <p:cNvPicPr>
            <a:picLocks noChangeAspect="1"/>
          </p:cNvPicPr>
          <p:nvPr/>
        </p:nvPicPr>
        <p:blipFill>
          <a:blip r:embed="rId2"/>
          <a:stretch>
            <a:fillRect/>
          </a:stretch>
        </p:blipFill>
        <p:spPr>
          <a:xfrm>
            <a:off x="643468" y="1402333"/>
            <a:ext cx="6250769" cy="3892466"/>
          </a:xfrm>
          <a:prstGeom prst="rect">
            <a:avLst/>
          </a:prstGeom>
        </p:spPr>
      </p:pic>
      <p:sp>
        <p:nvSpPr>
          <p:cNvPr id="3" name="Content Placeholder 2"/>
          <p:cNvSpPr>
            <a:spLocks noGrp="1"/>
          </p:cNvSpPr>
          <p:nvPr>
            <p:ph type="body" idx="1"/>
          </p:nvPr>
        </p:nvSpPr>
        <p:spPr>
          <a:xfrm>
            <a:off x="8184558" y="2638044"/>
            <a:ext cx="3363974" cy="3415622"/>
          </a:xfrm>
        </p:spPr>
        <p:txBody>
          <a:bodyPr>
            <a:normAutofit/>
          </a:bodyPr>
          <a:lstStyle/>
          <a:p>
            <a:pPr marL="0" indent="0">
              <a:buNone/>
            </a:pPr>
            <a:r>
              <a:rPr lang="en-US">
                <a:solidFill>
                  <a:schemeClr val="bg1"/>
                </a:solidFill>
              </a:rPr>
              <a:t>“Arizona’s sentencing scheme is unique in coupling extraordinary long terms with mandatory stacking requirements, and in requiring each sentenced to be fully survived, without the possibility of early release. The coumpounding impact of this tiple whammy should not escape scrutiny. “ State v. Berger, 212 Arizona 473, 487(Ariz. 2006)(Justice Rebecca Berch). </a:t>
            </a:r>
          </a:p>
        </p:txBody>
      </p:sp>
    </p:spTree>
    <p:extLst>
      <p:ext uri="{BB962C8B-B14F-4D97-AF65-F5344CB8AC3E}">
        <p14:creationId xmlns:p14="http://schemas.microsoft.com/office/powerpoint/2010/main" val="117239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fontScale="90000"/>
          </a:bodyPr>
          <a:lstStyle/>
          <a:p>
            <a:r>
              <a:rPr lang="en-US" sz="2400" dirty="0">
                <a:solidFill>
                  <a:schemeClr val="bg1"/>
                </a:solidFill>
              </a:rPr>
              <a:t>Sex Crimes - Recidivism &amp; the Supreme Court – The Big Lie</a:t>
            </a:r>
          </a:p>
        </p:txBody>
      </p:sp>
      <p:graphicFrame>
        <p:nvGraphicFramePr>
          <p:cNvPr id="15" name="Content Placeholder 2">
            <a:extLst>
              <a:ext uri="{FF2B5EF4-FFF2-40B4-BE49-F238E27FC236}">
                <a16:creationId xmlns:a16="http://schemas.microsoft.com/office/drawing/2014/main" id="{6B76407C-FBB1-410C-9F1C-73C20C0041B4}"/>
              </a:ext>
            </a:extLst>
          </p:cNvPr>
          <p:cNvGraphicFramePr/>
          <p:nvPr>
            <p:extLst>
              <p:ext uri="{D42A27DB-BD31-4B8C-83A1-F6EECF244321}">
                <p14:modId xmlns:p14="http://schemas.microsoft.com/office/powerpoint/2010/main" val="796097744"/>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324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fontScale="90000"/>
          </a:bodyPr>
          <a:lstStyle/>
          <a:p>
            <a:r>
              <a:rPr lang="en-US" sz="2400" dirty="0">
                <a:solidFill>
                  <a:schemeClr val="bg1"/>
                </a:solidFill>
              </a:rPr>
              <a:t>Sex Crimes - Recidivism &amp; the Supreme Court – The Big Lie</a:t>
            </a:r>
          </a:p>
        </p:txBody>
      </p:sp>
      <p:graphicFrame>
        <p:nvGraphicFramePr>
          <p:cNvPr id="15" name="Content Placeholder 2">
            <a:extLst>
              <a:ext uri="{FF2B5EF4-FFF2-40B4-BE49-F238E27FC236}">
                <a16:creationId xmlns:a16="http://schemas.microsoft.com/office/drawing/2014/main" id="{6B76407C-FBB1-410C-9F1C-73C20C0041B4}"/>
              </a:ext>
            </a:extLst>
          </p:cNvPr>
          <p:cNvGraphicFramePr/>
          <p:nvPr>
            <p:extLst>
              <p:ext uri="{D42A27DB-BD31-4B8C-83A1-F6EECF244321}">
                <p14:modId xmlns:p14="http://schemas.microsoft.com/office/powerpoint/2010/main" val="195849635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2770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2681103"/>
            <a:ext cx="3363974" cy="1495794"/>
          </a:xfrm>
          <a:noFill/>
          <a:ln>
            <a:solidFill>
              <a:schemeClr val="bg1"/>
            </a:solidFill>
          </a:ln>
        </p:spPr>
        <p:txBody>
          <a:bodyPr wrap="square">
            <a:normAutofit/>
          </a:bodyPr>
          <a:lstStyle/>
          <a:p>
            <a:r>
              <a:rPr lang="en-US" sz="2000">
                <a:solidFill>
                  <a:schemeClr val="bg1"/>
                </a:solidFill>
              </a:rPr>
              <a:t>Sex Offender registration in Arizona – Big Brother </a:t>
            </a:r>
          </a:p>
        </p:txBody>
      </p:sp>
      <p:graphicFrame>
        <p:nvGraphicFramePr>
          <p:cNvPr id="15" name="Content Placeholder 2">
            <a:extLst>
              <a:ext uri="{FF2B5EF4-FFF2-40B4-BE49-F238E27FC236}">
                <a16:creationId xmlns:a16="http://schemas.microsoft.com/office/drawing/2014/main" id="{8E809A9F-F288-4B32-BD8F-BFED519DDC5A}"/>
              </a:ext>
            </a:extLst>
          </p:cNvPr>
          <p:cNvGraphicFramePr/>
          <p:nvPr>
            <p:extLst>
              <p:ext uri="{D42A27DB-BD31-4B8C-83A1-F6EECF244321}">
                <p14:modId xmlns:p14="http://schemas.microsoft.com/office/powerpoint/2010/main" val="1544994472"/>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614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6">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The Big Lebowski</a:t>
            </a:r>
          </a:p>
        </p:txBody>
      </p:sp>
      <p:sp>
        <p:nvSpPr>
          <p:cNvPr id="3" name="Content Placeholder 2"/>
          <p:cNvSpPr>
            <a:spLocks noGrp="1"/>
          </p:cNvSpPr>
          <p:nvPr>
            <p:ph type="body" idx="1"/>
          </p:nvPr>
        </p:nvSpPr>
        <p:spPr>
          <a:xfrm>
            <a:off x="643468" y="2638044"/>
            <a:ext cx="3363974" cy="3415622"/>
          </a:xfrm>
        </p:spPr>
        <p:txBody>
          <a:bodyPr>
            <a:normAutofit/>
          </a:bodyPr>
          <a:lstStyle/>
          <a:p>
            <a:r>
              <a:rPr lang="en-US">
                <a:solidFill>
                  <a:schemeClr val="bg1"/>
                </a:solidFill>
              </a:rPr>
              <a:t>“That rug really tied the room together.”</a:t>
            </a:r>
          </a:p>
        </p:txBody>
      </p:sp>
      <p:pic>
        <p:nvPicPr>
          <p:cNvPr id="5" name="Picture 4" descr="A person standing next to a body of water&#10;&#10;Description automatically generated">
            <a:extLst>
              <a:ext uri="{FF2B5EF4-FFF2-40B4-BE49-F238E27FC236}">
                <a16:creationId xmlns:a16="http://schemas.microsoft.com/office/drawing/2014/main" id="{3615D945-F5BB-4B0F-A6FB-BA67F8E91BE5}"/>
              </a:ext>
            </a:extLst>
          </p:cNvPr>
          <p:cNvPicPr>
            <a:picLocks noChangeAspect="1"/>
          </p:cNvPicPr>
          <p:nvPr/>
        </p:nvPicPr>
        <p:blipFill rotWithShape="1">
          <a:blip r:embed="rId3"/>
          <a:srcRect l="8291" r="20510" b="1"/>
          <a:stretch/>
        </p:blipFill>
        <p:spPr>
          <a:xfrm>
            <a:off x="5448594" y="643467"/>
            <a:ext cx="5949106" cy="5410199"/>
          </a:xfrm>
          <a:prstGeom prst="rect">
            <a:avLst/>
          </a:prstGeom>
        </p:spPr>
      </p:pic>
    </p:spTree>
    <p:extLst>
      <p:ext uri="{BB962C8B-B14F-4D97-AF65-F5344CB8AC3E}">
        <p14:creationId xmlns:p14="http://schemas.microsoft.com/office/powerpoint/2010/main" val="273600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sz="2400" dirty="0"/>
              <a:t>Sex crimes Topics we will talk about</a:t>
            </a:r>
          </a:p>
        </p:txBody>
      </p:sp>
      <p:sp>
        <p:nvSpPr>
          <p:cNvPr id="3" name="Content Placeholder 2"/>
          <p:cNvSpPr>
            <a:spLocks noGrp="1"/>
          </p:cNvSpPr>
          <p:nvPr>
            <p:ph type="body" idx="1"/>
          </p:nvPr>
        </p:nvSpPr>
        <p:spPr>
          <a:xfrm>
            <a:off x="1706062" y="2291262"/>
            <a:ext cx="8779512" cy="2879256"/>
          </a:xfrm>
        </p:spPr>
        <p:txBody>
          <a:bodyPr>
            <a:normAutofit fontScale="85000" lnSpcReduction="20000"/>
          </a:bodyPr>
          <a:lstStyle/>
          <a:p>
            <a:pPr>
              <a:lnSpc>
                <a:spcPct val="90000"/>
              </a:lnSpc>
            </a:pPr>
            <a:r>
              <a:rPr lang="en-US" sz="1400" dirty="0">
                <a:solidFill>
                  <a:srgbClr val="404040"/>
                </a:solidFill>
              </a:rPr>
              <a:t>Sex Crimes Trivia – Who is the Big Cheese?</a:t>
            </a:r>
          </a:p>
          <a:p>
            <a:pPr>
              <a:lnSpc>
                <a:spcPct val="90000"/>
              </a:lnSpc>
            </a:pPr>
            <a:r>
              <a:rPr lang="en-US" sz="1400" dirty="0">
                <a:solidFill>
                  <a:srgbClr val="404040"/>
                </a:solidFill>
              </a:rPr>
              <a:t>The Arizona Schreck’s Crimes Sentencing &amp; Registration Chart – The Big Easy</a:t>
            </a:r>
          </a:p>
          <a:p>
            <a:pPr>
              <a:lnSpc>
                <a:spcPct val="90000"/>
              </a:lnSpc>
            </a:pPr>
            <a:r>
              <a:rPr lang="en-US" sz="1400" dirty="0">
                <a:solidFill>
                  <a:srgbClr val="404040"/>
                </a:solidFill>
              </a:rPr>
              <a:t>Proposition 313 -  The Big Beautiful Bill </a:t>
            </a:r>
          </a:p>
          <a:p>
            <a:pPr>
              <a:lnSpc>
                <a:spcPct val="90000"/>
              </a:lnSpc>
            </a:pPr>
            <a:r>
              <a:rPr lang="en-US" sz="1400" dirty="0">
                <a:solidFill>
                  <a:srgbClr val="404040"/>
                </a:solidFill>
              </a:rPr>
              <a:t>Contact Offenses – The Big Three</a:t>
            </a:r>
          </a:p>
          <a:p>
            <a:pPr>
              <a:lnSpc>
                <a:spcPct val="90000"/>
              </a:lnSpc>
            </a:pPr>
            <a:r>
              <a:rPr lang="en-US" sz="1400" dirty="0">
                <a:solidFill>
                  <a:srgbClr val="404040"/>
                </a:solidFill>
              </a:rPr>
              <a:t>Non-Contact Offenses – The Big Enchiladas</a:t>
            </a:r>
          </a:p>
          <a:p>
            <a:pPr>
              <a:lnSpc>
                <a:spcPct val="90000"/>
              </a:lnSpc>
            </a:pPr>
            <a:r>
              <a:rPr lang="en-US" sz="1400" dirty="0">
                <a:solidFill>
                  <a:srgbClr val="404040"/>
                </a:solidFill>
              </a:rPr>
              <a:t>Cyber Crimes – The Big Screen</a:t>
            </a:r>
          </a:p>
          <a:p>
            <a:pPr>
              <a:lnSpc>
                <a:spcPct val="90000"/>
              </a:lnSpc>
            </a:pPr>
            <a:r>
              <a:rPr lang="en-US" sz="1400" dirty="0">
                <a:solidFill>
                  <a:srgbClr val="404040"/>
                </a:solidFill>
              </a:rPr>
              <a:t>Trials – The Big Leagues</a:t>
            </a:r>
          </a:p>
          <a:p>
            <a:pPr>
              <a:lnSpc>
                <a:spcPct val="90000"/>
              </a:lnSpc>
            </a:pPr>
            <a:r>
              <a:rPr lang="en-US" sz="1400" dirty="0">
                <a:solidFill>
                  <a:srgbClr val="404040"/>
                </a:solidFill>
              </a:rPr>
              <a:t>Sentencing – The Big House</a:t>
            </a:r>
          </a:p>
          <a:p>
            <a:pPr>
              <a:lnSpc>
                <a:spcPct val="90000"/>
              </a:lnSpc>
            </a:pPr>
            <a:r>
              <a:rPr lang="en-US" sz="1400" dirty="0">
                <a:solidFill>
                  <a:srgbClr val="404040"/>
                </a:solidFill>
              </a:rPr>
              <a:t>Recidivism – The Big Lie</a:t>
            </a:r>
          </a:p>
          <a:p>
            <a:pPr>
              <a:lnSpc>
                <a:spcPct val="90000"/>
              </a:lnSpc>
            </a:pPr>
            <a:r>
              <a:rPr lang="en-US" sz="1400" dirty="0">
                <a:solidFill>
                  <a:srgbClr val="404040"/>
                </a:solidFill>
              </a:rPr>
              <a:t>Registration – The Big Brother</a:t>
            </a:r>
          </a:p>
          <a:p>
            <a:pPr>
              <a:lnSpc>
                <a:spcPct val="90000"/>
              </a:lnSpc>
            </a:pPr>
            <a:r>
              <a:rPr lang="en-US" sz="1400" dirty="0">
                <a:solidFill>
                  <a:srgbClr val="404040"/>
                </a:solidFill>
              </a:rPr>
              <a:t> Great Movie that has nothing to do with Sex Crimes in Arizona - The Big </a:t>
            </a:r>
            <a:r>
              <a:rPr lang="en-US" sz="1400" dirty="0" err="1">
                <a:solidFill>
                  <a:srgbClr val="404040"/>
                </a:solidFill>
              </a:rPr>
              <a:t>Lewboski</a:t>
            </a:r>
            <a:endParaRPr lang="en-US" sz="1400" dirty="0">
              <a:solidFill>
                <a:srgbClr val="404040"/>
              </a:solidFill>
            </a:endParaRPr>
          </a:p>
        </p:txBody>
      </p:sp>
    </p:spTree>
    <p:extLst>
      <p:ext uri="{BB962C8B-B14F-4D97-AF65-F5344CB8AC3E}">
        <p14:creationId xmlns:p14="http://schemas.microsoft.com/office/powerpoint/2010/main" val="11109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0954" y="466344"/>
            <a:ext cx="7729728" cy="1188720"/>
          </a:xfrm>
          <a:solidFill>
            <a:srgbClr val="FFFFFF"/>
          </a:solidFill>
        </p:spPr>
        <p:txBody>
          <a:bodyPr>
            <a:normAutofit/>
          </a:bodyPr>
          <a:lstStyle/>
          <a:p>
            <a:pPr algn="l"/>
            <a:r>
              <a:rPr lang="en-US" dirty="0"/>
              <a:t>Sex Crimes Trivia – who is the Big Cheese? </a:t>
            </a:r>
          </a:p>
        </p:txBody>
      </p:sp>
      <p:sp>
        <p:nvSpPr>
          <p:cNvPr id="3" name="Content Placeholder 2"/>
          <p:cNvSpPr>
            <a:spLocks noGrp="1"/>
          </p:cNvSpPr>
          <p:nvPr>
            <p:ph idx="1"/>
          </p:nvPr>
        </p:nvSpPr>
        <p:spPr>
          <a:xfrm>
            <a:off x="1706062" y="2291262"/>
            <a:ext cx="8779512" cy="2879256"/>
          </a:xfrm>
        </p:spPr>
        <p:txBody>
          <a:bodyPr>
            <a:normAutofit/>
          </a:bodyPr>
          <a:lstStyle/>
          <a:p>
            <a:pPr marL="0" indent="0" algn="ctr">
              <a:buNone/>
            </a:pPr>
            <a:r>
              <a:rPr lang="en-US" sz="15000" dirty="0">
                <a:solidFill>
                  <a:srgbClr val="404040"/>
                </a:solidFill>
                <a:latin typeface="Arial Black" panose="020B0A04020102020204" pitchFamily="34" charset="0"/>
              </a:rPr>
              <a:t>?</a:t>
            </a:r>
          </a:p>
        </p:txBody>
      </p:sp>
    </p:spTree>
    <p:extLst>
      <p:ext uri="{BB962C8B-B14F-4D97-AF65-F5344CB8AC3E}">
        <p14:creationId xmlns:p14="http://schemas.microsoft.com/office/powerpoint/2010/main" val="3074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04C68F6-55A9-4931-B7BD-2A37CF1C13D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930" t="7692" r="763"/>
          <a:stretch/>
        </p:blipFill>
        <p:spPr>
          <a:xfrm>
            <a:off x="20" y="10"/>
            <a:ext cx="12191980" cy="6857990"/>
          </a:xfrm>
          <a:prstGeom prst="rect">
            <a:avLst/>
          </a:prstGeom>
        </p:spPr>
      </p:pic>
      <p:sp>
        <p:nvSpPr>
          <p:cNvPr id="2" name="Title 1"/>
          <p:cNvSpPr>
            <a:spLocks noGrp="1"/>
          </p:cNvSpPr>
          <p:nvPr>
            <p:ph type="title"/>
          </p:nvPr>
        </p:nvSpPr>
        <p:spPr>
          <a:xfrm>
            <a:off x="796009" y="792159"/>
            <a:ext cx="2286000" cy="2286000"/>
          </a:xfrm>
          <a:prstGeom prst="ellipse">
            <a:avLst/>
          </a:prstGeom>
          <a:solidFill>
            <a:srgbClr val="000000">
              <a:alpha val="75000"/>
            </a:srgbClr>
          </a:solidFill>
          <a:ln>
            <a:noFill/>
          </a:ln>
        </p:spPr>
        <p:txBody>
          <a:bodyPr vert="horz" lIns="182880" tIns="182880" rIns="182880" bIns="182880" rtlCol="0" anchor="ctr">
            <a:normAutofit/>
          </a:bodyPr>
          <a:lstStyle/>
          <a:p>
            <a:pPr algn="l"/>
            <a:r>
              <a:rPr lang="en-US" sz="800" kern="1200" cap="all" spc="200" baseline="0" dirty="0">
                <a:solidFill>
                  <a:srgbClr val="FFFFFF"/>
                </a:solidFill>
                <a:latin typeface="Arial Black" panose="020B0A04020102020204" pitchFamily="34" charset="0"/>
              </a:rPr>
              <a:t>Harvey Weinstein =</a:t>
            </a:r>
            <a:br>
              <a:rPr lang="en-US" sz="800" kern="1200" cap="all" spc="200" baseline="0" dirty="0">
                <a:solidFill>
                  <a:srgbClr val="FFFFFF"/>
                </a:solidFill>
                <a:latin typeface="Arial Black" panose="020B0A04020102020204" pitchFamily="34" charset="0"/>
              </a:rPr>
            </a:br>
            <a:br>
              <a:rPr lang="en-US" sz="800" dirty="0">
                <a:solidFill>
                  <a:srgbClr val="FFFFFF"/>
                </a:solidFill>
                <a:latin typeface="Arial Black" panose="020B0A04020102020204" pitchFamily="34" charset="0"/>
              </a:rPr>
            </a:br>
            <a:r>
              <a:rPr lang="en-US" sz="800" kern="1200" cap="all" spc="200" baseline="0" dirty="0">
                <a:solidFill>
                  <a:srgbClr val="FFFFFF"/>
                </a:solidFill>
                <a:latin typeface="Arial Black" panose="020B0A04020102020204" pitchFamily="34" charset="0"/>
              </a:rPr>
              <a:t>Accusers &gt;80</a:t>
            </a:r>
          </a:p>
        </p:txBody>
      </p:sp>
      <p:sp>
        <p:nvSpPr>
          <p:cNvPr id="18" name="Oval 17">
            <a:extLst>
              <a:ext uri="{FF2B5EF4-FFF2-40B4-BE49-F238E27FC236}">
                <a16:creationId xmlns:a16="http://schemas.microsoft.com/office/drawing/2014/main" id="{08BB1C48-A06D-4315-9809-A60A6F41C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417" y="627567"/>
            <a:ext cx="2615184" cy="2615184"/>
          </a:xfrm>
          <a:prstGeom prst="ellipse">
            <a:avLst/>
          </a:prstGeom>
          <a:no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0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1" name="Rectangle 2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dirty="0">
                <a:solidFill>
                  <a:schemeClr val="bg1"/>
                </a:solidFill>
              </a:rPr>
              <a:t>Larry Nassar</a:t>
            </a:r>
          </a:p>
        </p:txBody>
      </p:sp>
      <p:sp>
        <p:nvSpPr>
          <p:cNvPr id="19" name="Content Placeholder 18">
            <a:extLst>
              <a:ext uri="{FF2B5EF4-FFF2-40B4-BE49-F238E27FC236}">
                <a16:creationId xmlns:a16="http://schemas.microsoft.com/office/drawing/2014/main" id="{B83D38C0-1578-480A-8079-94BAF1865AE6}"/>
              </a:ext>
            </a:extLst>
          </p:cNvPr>
          <p:cNvSpPr>
            <a:spLocks noGrp="1"/>
          </p:cNvSpPr>
          <p:nvPr>
            <p:ph idx="1"/>
          </p:nvPr>
        </p:nvSpPr>
        <p:spPr>
          <a:xfrm>
            <a:off x="643468" y="2638044"/>
            <a:ext cx="3363974" cy="3415622"/>
          </a:xfrm>
        </p:spPr>
        <p:txBody>
          <a:bodyPr>
            <a:normAutofit/>
          </a:bodyPr>
          <a:lstStyle/>
          <a:p>
            <a:r>
              <a:rPr lang="en-US" dirty="0">
                <a:solidFill>
                  <a:schemeClr val="bg1"/>
                </a:solidFill>
              </a:rPr>
              <a:t>“I just signed your death warrant.”</a:t>
            </a:r>
          </a:p>
          <a:p>
            <a:r>
              <a:rPr lang="en-US" dirty="0">
                <a:solidFill>
                  <a:schemeClr val="bg1"/>
                </a:solidFill>
              </a:rPr>
              <a:t>“I wouldn’t send my dogs to you sir.”</a:t>
            </a:r>
          </a:p>
          <a:p>
            <a:r>
              <a:rPr lang="en-US" dirty="0">
                <a:solidFill>
                  <a:schemeClr val="bg1"/>
                </a:solidFill>
              </a:rPr>
              <a:t>“That means in the United States, 400,000 babies born will become victims of child sexual abuse.” “It stops now, Speak out like survivors, become part of the army.”</a:t>
            </a:r>
          </a:p>
          <a:p>
            <a:endParaRPr lang="en-US" dirty="0">
              <a:solidFill>
                <a:schemeClr val="bg1"/>
              </a:solidFill>
            </a:endParaRPr>
          </a:p>
        </p:txBody>
      </p:sp>
      <p:pic>
        <p:nvPicPr>
          <p:cNvPr id="15" name="Picture 6" descr="Image result for Larry nassar images">
            <a:hlinkClick r:id="rId2"/>
            <a:extLst>
              <a:ext uri="{FF2B5EF4-FFF2-40B4-BE49-F238E27FC236}">
                <a16:creationId xmlns:a16="http://schemas.microsoft.com/office/drawing/2014/main" id="{6A55A4E0-B671-43E4-A38A-C8898201D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flipV="1">
            <a:off x="5297763" y="1262372"/>
            <a:ext cx="6250769" cy="417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0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 calcmode="lin" valueType="num">
                                      <p:cBhvr additive="base">
                                        <p:cTn id="2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Autofit/>
          </a:bodyPr>
          <a:lstStyle/>
          <a:p>
            <a:r>
              <a:rPr lang="en-US" sz="2000" dirty="0">
                <a:latin typeface="Arial Black" panose="020B0A04020102020204" pitchFamily="34" charset="0"/>
              </a:rPr>
              <a:t>Brock Turner</a:t>
            </a:r>
            <a:endParaRPr lang="en-US" sz="2000" dirty="0"/>
          </a:p>
        </p:txBody>
      </p:sp>
      <p:pic>
        <p:nvPicPr>
          <p:cNvPr id="7" name="Content Placeholder 6">
            <a:extLst>
              <a:ext uri="{FF2B5EF4-FFF2-40B4-BE49-F238E27FC236}">
                <a16:creationId xmlns:a16="http://schemas.microsoft.com/office/drawing/2014/main" id="{43579CE2-55BD-4325-A0A9-D35F69C71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9216" y="2730119"/>
            <a:ext cx="5119511" cy="2879725"/>
          </a:xfrm>
          <a:prstGeom prst="rect">
            <a:avLst/>
          </a:prstGeom>
        </p:spPr>
      </p:pic>
      <p:sp>
        <p:nvSpPr>
          <p:cNvPr id="4" name="Rectangle 3">
            <a:extLst>
              <a:ext uri="{FF2B5EF4-FFF2-40B4-BE49-F238E27FC236}">
                <a16:creationId xmlns:a16="http://schemas.microsoft.com/office/drawing/2014/main" id="{E37D40A4-C781-4521-AAEC-D12B4ED5EBAC}"/>
              </a:ext>
            </a:extLst>
          </p:cNvPr>
          <p:cNvSpPr/>
          <p:nvPr/>
        </p:nvSpPr>
        <p:spPr>
          <a:xfrm>
            <a:off x="2741216" y="2393676"/>
            <a:ext cx="6096000" cy="646331"/>
          </a:xfrm>
          <a:prstGeom prst="rect">
            <a:avLst/>
          </a:prstGeom>
        </p:spPr>
        <p:txBody>
          <a:bodyPr>
            <a:spAutoFit/>
          </a:bodyPr>
          <a:lstStyle/>
          <a:p>
            <a:r>
              <a:rPr lang="en-US" dirty="0"/>
              <a:t>Jane Doe: “You don’t know me, but you’ve been inside me, and that’s why we’re here today.”</a:t>
            </a:r>
          </a:p>
        </p:txBody>
      </p:sp>
    </p:spTree>
    <p:extLst>
      <p:ext uri="{BB962C8B-B14F-4D97-AF65-F5344CB8AC3E}">
        <p14:creationId xmlns:p14="http://schemas.microsoft.com/office/powerpoint/2010/main" val="179940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000" dirty="0">
                <a:solidFill>
                  <a:srgbClr val="FFFFFF"/>
                </a:solidFill>
              </a:rPr>
              <a:t>Alyssa Milano</a:t>
            </a:r>
          </a:p>
        </p:txBody>
      </p:sp>
      <p:sp>
        <p:nvSpPr>
          <p:cNvPr id="11" name="Rectangle 10">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Image">
            <a:hlinkClick r:id="rId2"/>
            <a:extLst>
              <a:ext uri="{FF2B5EF4-FFF2-40B4-BE49-F238E27FC236}">
                <a16:creationId xmlns:a16="http://schemas.microsoft.com/office/drawing/2014/main" id="{FE0D3ABE-3AFD-4B7A-AD6A-6419BB35AF4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59513" y="3704897"/>
            <a:ext cx="4652962" cy="2130644"/>
          </a:xfrm>
          <a:prstGeom prst="rect">
            <a:avLst/>
          </a:prstGeom>
          <a:noFill/>
          <a:ln>
            <a:noFill/>
          </a:ln>
        </p:spPr>
      </p:pic>
      <p:pic>
        <p:nvPicPr>
          <p:cNvPr id="5" name="Picture 4" descr="A person posing for the camera&#10;&#10;Description automatically generated">
            <a:extLst>
              <a:ext uri="{FF2B5EF4-FFF2-40B4-BE49-F238E27FC236}">
                <a16:creationId xmlns:a16="http://schemas.microsoft.com/office/drawing/2014/main" id="{C4A9D65E-C993-47F3-A481-ABFAE55621C6}"/>
              </a:ext>
            </a:extLst>
          </p:cNvPr>
          <p:cNvPicPr>
            <a:picLocks noChangeAspect="1"/>
          </p:cNvPicPr>
          <p:nvPr/>
        </p:nvPicPr>
        <p:blipFill>
          <a:blip r:embed="rId4"/>
          <a:stretch>
            <a:fillRect/>
          </a:stretch>
        </p:blipFill>
        <p:spPr>
          <a:xfrm>
            <a:off x="9032306" y="1390650"/>
            <a:ext cx="2038350" cy="2038350"/>
          </a:xfrm>
          <a:prstGeom prst="rect">
            <a:avLst/>
          </a:prstGeom>
        </p:spPr>
      </p:pic>
    </p:spTree>
    <p:extLst>
      <p:ext uri="{BB962C8B-B14F-4D97-AF65-F5344CB8AC3E}">
        <p14:creationId xmlns:p14="http://schemas.microsoft.com/office/powerpoint/2010/main" val="361509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dirty="0"/>
              <a:t>The big Easy</a:t>
            </a:r>
          </a:p>
        </p:txBody>
      </p:sp>
      <p:sp>
        <p:nvSpPr>
          <p:cNvPr id="3" name="Content Placeholder 2"/>
          <p:cNvSpPr>
            <a:spLocks noGrp="1"/>
          </p:cNvSpPr>
          <p:nvPr>
            <p:ph idx="1"/>
          </p:nvPr>
        </p:nvSpPr>
        <p:spPr>
          <a:xfrm>
            <a:off x="1706062" y="2291262"/>
            <a:ext cx="8779512" cy="2879256"/>
          </a:xfrm>
        </p:spPr>
        <p:txBody>
          <a:bodyPr>
            <a:normAutofit fontScale="40000" lnSpcReduction="20000"/>
          </a:bodyPr>
          <a:lstStyle/>
          <a:p>
            <a:pPr marL="0" marR="0" algn="ctr">
              <a:lnSpc>
                <a:spcPct val="115000"/>
              </a:lnSpc>
              <a:spcBef>
                <a:spcPts val="0"/>
              </a:spcBef>
              <a:spcAft>
                <a:spcPts val="1000"/>
              </a:spcAft>
            </a:pPr>
            <a:r>
              <a:rPr lang="en-US" sz="9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“SCHRECK CRIMES”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9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SENTENCING &amp; Sex Offender Registration Chart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1000"/>
              </a:spcAft>
              <a:buNone/>
            </a:pPr>
            <a:r>
              <a:rPr lang="en-US" sz="4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(Last Modified June 17, 2019)</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solidFill>
                  <a:srgbClr val="0070C0"/>
                </a:solidFill>
                <a:latin typeface="Calibri" panose="020F0502020204030204" pitchFamily="34" charset="0"/>
                <a:ea typeface="Calibri" panose="020F0502020204030204" pitchFamily="34" charset="0"/>
                <a:cs typeface="Times New Roman" panose="02020603050405020304" pitchFamily="18" charset="0"/>
              </a:rPr>
              <a:t>                                                                                                                                           	  ©2003 Jerald Joel Schreck</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dirty="0">
              <a:solidFill>
                <a:srgbClr val="404040"/>
              </a:solidFill>
            </a:endParaRPr>
          </a:p>
        </p:txBody>
      </p:sp>
    </p:spTree>
    <p:extLst>
      <p:ext uri="{BB962C8B-B14F-4D97-AF65-F5344CB8AC3E}">
        <p14:creationId xmlns:p14="http://schemas.microsoft.com/office/powerpoint/2010/main" val="294370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2" name="Rectangle 17">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1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16984" y="1283546"/>
            <a:ext cx="5715917" cy="3914063"/>
          </a:xfrm>
        </p:spPr>
        <p:txBody>
          <a:bodyPr anchor="ctr">
            <a:normAutofit/>
          </a:bodyPr>
          <a:lstStyle/>
          <a:p>
            <a:r>
              <a:rPr lang="en-US">
                <a:solidFill>
                  <a:srgbClr val="404040"/>
                </a:solidFill>
              </a:rPr>
              <a:t>Molestation of Child</a:t>
            </a:r>
          </a:p>
          <a:p>
            <a:r>
              <a:rPr lang="en-US">
                <a:solidFill>
                  <a:srgbClr val="404040"/>
                </a:solidFill>
              </a:rPr>
              <a:t>Sexual Conduct with a Minor</a:t>
            </a:r>
          </a:p>
          <a:p>
            <a:r>
              <a:rPr lang="en-US">
                <a:solidFill>
                  <a:srgbClr val="404040"/>
                </a:solidFill>
              </a:rPr>
              <a:t>Sexual Assault</a:t>
            </a:r>
          </a:p>
          <a:p>
            <a:endParaRPr lang="en-US" dirty="0">
              <a:solidFill>
                <a:srgbClr val="404040"/>
              </a:solidFill>
            </a:endParaRPr>
          </a:p>
        </p:txBody>
      </p:sp>
      <p:sp>
        <p:nvSpPr>
          <p:cNvPr id="94" name="Oval 2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en-US" sz="3000">
                <a:solidFill>
                  <a:srgbClr val="FFFFFF"/>
                </a:solidFill>
              </a:rPr>
              <a:t>Contact offenses - The Big Three</a:t>
            </a:r>
          </a:p>
        </p:txBody>
      </p:sp>
    </p:spTree>
    <p:extLst>
      <p:ext uri="{BB962C8B-B14F-4D97-AF65-F5344CB8AC3E}">
        <p14:creationId xmlns:p14="http://schemas.microsoft.com/office/powerpoint/2010/main" val="9918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7D4BFAE358C94E80E3A50C360E7289" ma:contentTypeVersion="10" ma:contentTypeDescription="Create a new document." ma:contentTypeScope="" ma:versionID="6fd56347829012e0c47821f07f710c3b">
  <xsd:schema xmlns:xsd="http://www.w3.org/2001/XMLSchema" xmlns:xs="http://www.w3.org/2001/XMLSchema" xmlns:p="http://schemas.microsoft.com/office/2006/metadata/properties" xmlns:ns3="600061c7-45fc-4489-bd84-f14bfe5aa84b" targetNamespace="http://schemas.microsoft.com/office/2006/metadata/properties" ma:root="true" ma:fieldsID="a3de02a1187d4b5746fb6465ef5c0e84" ns3:_="">
    <xsd:import namespace="600061c7-45fc-4489-bd84-f14bfe5aa84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061c7-45fc-4489-bd84-f14bfe5aa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0C05A-66A7-4943-B33A-18EA732BEB2C}">
  <ds:schemaRefs>
    <ds:schemaRef ds:uri="http://schemas.microsoft.com/sharepoint/v3/contenttype/forms"/>
  </ds:schemaRefs>
</ds:datastoreItem>
</file>

<file path=customXml/itemProps2.xml><?xml version="1.0" encoding="utf-8"?>
<ds:datastoreItem xmlns:ds="http://schemas.openxmlformats.org/officeDocument/2006/customXml" ds:itemID="{6A18149D-A4C4-45F8-99D5-E4A9DFB97A5C}">
  <ds:schemaRefs>
    <ds:schemaRef ds:uri="http://www.w3.org/XML/1998/namespace"/>
    <ds:schemaRef ds:uri="http://purl.org/dc/terms/"/>
    <ds:schemaRef ds:uri="http://purl.org/dc/elements/1.1/"/>
    <ds:schemaRef ds:uri="http://schemas.microsoft.com/office/2006/documentManagement/types"/>
    <ds:schemaRef ds:uri="http://purl.org/dc/dcmitype/"/>
    <ds:schemaRef ds:uri="600061c7-45fc-4489-bd84-f14bfe5aa84b"/>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938381D4-D203-433D-A7D6-090C96EB4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061c7-45fc-4489-bd84-f14bfe5aa8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775</Words>
  <Application>Microsoft Office PowerPoint</Application>
  <PresentationFormat>Widescreen</PresentationFormat>
  <Paragraphs>89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Black</vt:lpstr>
      <vt:lpstr>Calibri</vt:lpstr>
      <vt:lpstr>Gill Sans MT</vt:lpstr>
      <vt:lpstr>Parcel</vt:lpstr>
      <vt:lpstr>Let’s Talk about S*x  Crimes in Arizona</vt:lpstr>
      <vt:lpstr>Sex crimes Topics we will talk about</vt:lpstr>
      <vt:lpstr>Sex Crimes Trivia – who is the Big Cheese? </vt:lpstr>
      <vt:lpstr>Harvey Weinstein =  Accusers &gt;80</vt:lpstr>
      <vt:lpstr>Larry Nassar</vt:lpstr>
      <vt:lpstr>Brock Turner</vt:lpstr>
      <vt:lpstr>Alyssa Milano</vt:lpstr>
      <vt:lpstr>The big Easy</vt:lpstr>
      <vt:lpstr>Contact offenses - The Big Three</vt:lpstr>
      <vt:lpstr>Non Contact offenses - The Big Enchiladas</vt:lpstr>
      <vt:lpstr>Cyber crimes - The Big screen</vt:lpstr>
      <vt:lpstr>Sex Crimes Trials – The Big Leagues</vt:lpstr>
      <vt:lpstr>Arizona Sex Crimes Sentencing – the Big House</vt:lpstr>
      <vt:lpstr>Sex Crimes Sentencing In Arizona –The Big House Continued</vt:lpstr>
      <vt:lpstr>Sex Crimes - Recidivism &amp; the Supreme Court – The Big Lie</vt:lpstr>
      <vt:lpstr>Sex Crimes - Recidivism &amp; the Supreme Court – The Big Lie</vt:lpstr>
      <vt:lpstr>Sex Offender registration in Arizona – Big Brother </vt:lpstr>
      <vt:lpstr>The Big Lebowski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about S*x  Crimes in Arizona</dc:title>
  <dc:creator>Jerald Schreck</dc:creator>
  <cp:lastModifiedBy>Jerald Schreck</cp:lastModifiedBy>
  <cp:revision>2</cp:revision>
  <dcterms:created xsi:type="dcterms:W3CDTF">2019-09-27T00:58:45Z</dcterms:created>
  <dcterms:modified xsi:type="dcterms:W3CDTF">2025-08-09T19:04:11Z</dcterms:modified>
</cp:coreProperties>
</file>