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  <p:sldId id="271" r:id="rId14"/>
    <p:sldId id="268" r:id="rId15"/>
    <p:sldId id="269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30" d="100"/>
          <a:sy n="130" d="100"/>
        </p:scale>
        <p:origin x="8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4481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5752C-494F-83D3-DECB-482B9E188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2D3F02-D04A-0DE9-ADA2-CD5E58D12B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33F83A-BEB0-471B-608C-F1F9A6C6CC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F56CC9-119C-1230-12C1-19D4AD91D8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3972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20040" y="0"/>
            <a:ext cx="109728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365760"/>
            <a:ext cx="1280160" cy="12801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45720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DUI DRAMA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640080" y="141732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 Simple Phone Call to You Could Tank a Case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640080" y="2194560"/>
            <a:ext cx="8046720" cy="457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640080" y="23317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Navigating Admin Per Se &amp; Right to Counsel Pitfalls in Arizona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640080" y="2971800"/>
            <a:ext cx="7772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7890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 for Non-Criminal Defense Lawyers in Maricopa County</a:t>
            </a:r>
          </a:p>
          <a:p>
            <a:pPr marL="0" indent="0" algn="l">
              <a:buNone/>
            </a:pPr>
            <a:endParaRPr lang="en-US" sz="1400" dirty="0">
              <a:solidFill>
                <a:srgbClr val="78909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rgbClr val="7890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James Tinker</a:t>
            </a:r>
          </a:p>
          <a:p>
            <a:pPr marL="0" indent="0" algn="l">
              <a:buNone/>
            </a:pPr>
            <a:r>
              <a:rPr lang="en-US" sz="1400" dirty="0">
                <a:solidFill>
                  <a:srgbClr val="7890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602-495-3111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640080" y="4617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60-Minute CLE  |  Maricopa County  |  Arizona Law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D35400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SCENARIO 2: THE NON-CONFIDENTIAL CALL</a:t>
            </a:r>
            <a:endParaRPr lang="en-US" sz="24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0" y="777240"/>
            <a:ext cx="914400" cy="9144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74320" y="777240"/>
            <a:ext cx="7132320" cy="731520"/>
          </a:xfrm>
          <a:prstGeom prst="rect">
            <a:avLst/>
          </a:prstGeom>
          <a:solidFill>
            <a:srgbClr val="1F2A38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411480" y="822960"/>
            <a:ext cx="6858000" cy="64008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v. Holland, 147 Ariz. 453 — Right to counsel includes the right to a PRIVATE consultation. Officer observing or listening in breaches this right.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274320" y="166420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D35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SCENARIO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274320" y="2084832"/>
            <a:ext cx="320040" cy="347472"/>
          </a:xfrm>
          <a:prstGeom prst="rect">
            <a:avLst/>
          </a:prstGeom>
          <a:solidFill>
            <a:srgbClr val="D35400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74320" y="210312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13232" y="2103120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is allowed to call you — good start.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274320" y="2578608"/>
            <a:ext cx="320040" cy="347472"/>
          </a:xfrm>
          <a:prstGeom prst="rect">
            <a:avLst/>
          </a:prstGeom>
          <a:solidFill>
            <a:srgbClr val="D35400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274320" y="2596896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713232" y="2596896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 stands nearby. Body cam is recording.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274320" y="3072384"/>
            <a:ext cx="320040" cy="347472"/>
          </a:xfrm>
          <a:prstGeom prst="rect">
            <a:avLst/>
          </a:prstGeom>
          <a:solidFill>
            <a:srgbClr val="D35400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274320" y="3090672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713232" y="3090672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Client, panicking: "I had like 4 drinks, should I refuse?"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274320" y="3566160"/>
            <a:ext cx="320040" cy="347472"/>
          </a:xfrm>
          <a:prstGeom prst="rect">
            <a:avLst/>
          </a:prstGeom>
          <a:solidFill>
            <a:srgbClr val="D35400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274320" y="3584448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713232" y="3584448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 overhears, notes it on the arrest report.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274320" y="4059936"/>
            <a:ext cx="320040" cy="347472"/>
          </a:xfrm>
          <a:prstGeom prst="rect">
            <a:avLst/>
          </a:prstGeom>
          <a:solidFill>
            <a:srgbClr val="D35400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274320" y="4078224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713232" y="4078224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statement later used to bolster the case.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0" y="1664208"/>
            <a:ext cx="4297680" cy="3200400"/>
          </a:xfrm>
          <a:prstGeom prst="rect">
            <a:avLst/>
          </a:prstGeom>
          <a:solidFill>
            <a:srgbClr val="1F2A38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4709160" y="1755648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FALLOUT</a:t>
            </a:r>
            <a:endParaRPr lang="en-US" sz="1500" dirty="0"/>
          </a:p>
        </p:txBody>
      </p:sp>
      <p:sp>
        <p:nvSpPr>
          <p:cNvPr id="25" name="Text 22"/>
          <p:cNvSpPr/>
          <p:nvPr/>
        </p:nvSpPr>
        <p:spPr>
          <a:xfrm>
            <a:off x="4709160" y="2176272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Suppression Grounds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4709160" y="2487168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Violation of right to private counsel -&gt; motion to suppress statement and potentially the test result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4709160" y="310896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Privilege Taint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4709160" y="3419856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loses attorney-client protection when observed — but the Constitutional violation remains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4709160" y="4041648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 Cam = Evidence</a:t>
            </a:r>
            <a:endParaRPr lang="en-US" sz="1300" dirty="0"/>
          </a:p>
        </p:txBody>
      </p:sp>
      <p:sp>
        <p:nvSpPr>
          <p:cNvPr id="30" name="Text 27"/>
          <p:cNvSpPr/>
          <p:nvPr/>
        </p:nvSpPr>
        <p:spPr>
          <a:xfrm>
            <a:off x="4709160" y="4352544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officer's own footage becomes the defense exhibit proving the violation occurred</a:t>
            </a:r>
            <a:endParaRPr lang="en-US" sz="1200" dirty="0"/>
          </a:p>
        </p:txBody>
      </p:sp>
      <p:sp>
        <p:nvSpPr>
          <p:cNvPr id="31" name="Shape 28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D35400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274320" y="4837176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Confessing on speakerphone at a party. Except the cop is the party crasher. And he took notes.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1724"/>
            <a:ext cx="914400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SCENARIO 3: DEPRIVATION PERIODS &amp; DELAYS</a:t>
            </a:r>
            <a:endParaRPr lang="en-US" sz="24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777240"/>
            <a:ext cx="731520" cy="7315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88720" y="804672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"Deprivation Period"?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1188720" y="1170432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15-20 minute observation window before a breath test — ensures no burping, vomiting, or residual mouth alcohol that could inflate the BAC result.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274320" y="1691640"/>
            <a:ext cx="8595360" cy="438912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320040" y="1719072"/>
            <a:ext cx="2057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2468880" y="1719072"/>
            <a:ext cx="2057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Should Happen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617720" y="1719072"/>
            <a:ext cx="2057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Actually Happens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6766560" y="1719072"/>
            <a:ext cx="2057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Result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274320" y="2157984"/>
            <a:ext cx="85953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347472" y="2185416"/>
            <a:ext cx="201168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invokes counsel during deprivation period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2496312" y="2185416"/>
            <a:ext cx="201168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 pauses and allows private call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4645152" y="2185416"/>
            <a:ext cx="201168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delayed; counsel obtained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6793992" y="2185416"/>
            <a:ext cx="201168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 test, properly conducted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274320" y="2980944"/>
            <a:ext cx="8595360" cy="777240"/>
          </a:xfrm>
          <a:prstGeom prst="rect">
            <a:avLst/>
          </a:prstGeom>
          <a:solidFill>
            <a:srgbClr val="EBF5FB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347472" y="3008376"/>
            <a:ext cx="201168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 refuses counsel request during deprivation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2496312" y="3008376"/>
            <a:ext cx="201168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honor or stop the test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4645152" y="3008376"/>
            <a:ext cx="201168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 proceeds immediately anyway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6793992" y="3008376"/>
            <a:ext cx="201168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Suppression motion: due process violated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274320" y="3803904"/>
            <a:ext cx="85953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347472" y="3831336"/>
            <a:ext cx="201168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Deprivation extended 45+ min to prevent counsel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2496312" y="3831336"/>
            <a:ext cx="201168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weaponize the wait time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4645152" y="3831336"/>
            <a:ext cx="201168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denied private call the entire time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6793992" y="3831336"/>
            <a:ext cx="201168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Potentially entire test invalidated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274320" y="4837176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E8449"/>
          </a:solidFill>
          <a:ln w="12700">
            <a:solidFill>
              <a:srgbClr val="1E84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PRACTICAL SCRIPT: THE 2 AM CALL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3931920" cy="4114800"/>
          </a:xfrm>
          <a:prstGeom prst="rect">
            <a:avLst/>
          </a:prstGeom>
          <a:solidFill>
            <a:srgbClr val="1F2A38"/>
          </a:solidFill>
          <a:ln w="19050">
            <a:solidFill>
              <a:srgbClr val="1E84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777240"/>
            <a:ext cx="3931920" cy="457200"/>
          </a:xfrm>
          <a:prstGeom prst="rect">
            <a:avLst/>
          </a:prstGeom>
          <a:solidFill>
            <a:srgbClr val="1E8449"/>
          </a:solidFill>
          <a:ln w="12700">
            <a:solidFill>
              <a:srgbClr val="1E84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804672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04672" y="80467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 THIS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11480" y="135331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"Clearly and loudly say: I am invoking my right to counsel."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411480" y="190195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"Request to speak privately. Ask the officer to step back."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11480" y="245059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"Do not answer questions until you've spoken to an attorney."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11480" y="299923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"Do not perform field sobriety tests voluntarily."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11480" y="354787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"Document everything you remember immediately after."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411480" y="409651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"Call me back on a private line, not in earshot of anyone."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572000" y="777240"/>
            <a:ext cx="4297680" cy="4114800"/>
          </a:xfrm>
          <a:prstGeom prst="rect">
            <a:avLst/>
          </a:prstGeom>
          <a:solidFill>
            <a:srgbClr val="1F2A38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572000" y="777240"/>
            <a:ext cx="4297680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728" y="804672"/>
            <a:ext cx="320040" cy="32004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102352" y="80467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SAY THIS</a:t>
            </a:r>
            <a:endParaRPr lang="en-US" sz="1600" dirty="0"/>
          </a:p>
        </p:txBody>
      </p:sp>
      <p:sp>
        <p:nvSpPr>
          <p:cNvPr id="18" name="Text 14"/>
          <p:cNvSpPr/>
          <p:nvPr/>
        </p:nvSpPr>
        <p:spPr>
          <a:xfrm>
            <a:off x="4709160" y="1353312"/>
            <a:ext cx="4023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"You'll probably be fine if you just blow."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4709160" y="1901952"/>
            <a:ext cx="4023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"Tell them how many drinks you had."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4709160" y="2450592"/>
            <a:ext cx="4023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"Refuse everything" without explaining consequences.</a:t>
            </a:r>
            <a:endParaRPr lang="en-US" sz="1200" dirty="0"/>
          </a:p>
        </p:txBody>
      </p:sp>
      <p:sp>
        <p:nvSpPr>
          <p:cNvPr id="21" name="Text 17"/>
          <p:cNvSpPr/>
          <p:nvPr/>
        </p:nvSpPr>
        <p:spPr>
          <a:xfrm>
            <a:off x="4709160" y="2999232"/>
            <a:ext cx="4023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"Don't worry, I'll handle it" (if outside your practice).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4709160" y="3547872"/>
            <a:ext cx="4023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Anything from a speakerphone the officer can hear.</a:t>
            </a:r>
            <a:endParaRPr lang="en-US" sz="1200" dirty="0"/>
          </a:p>
        </p:txBody>
      </p:sp>
      <p:sp>
        <p:nvSpPr>
          <p:cNvPr id="23" name="Text 19"/>
          <p:cNvSpPr/>
          <p:nvPr/>
        </p:nvSpPr>
        <p:spPr>
          <a:xfrm>
            <a:off x="4709160" y="4096512"/>
            <a:ext cx="4023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Advice that ignores the admin per se parallel track.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60BEB-128B-18F3-7CAF-88BC4C6CF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E6D0C04-B38B-A034-7348-6A633A1BE970}"/>
              </a:ext>
            </a:extLst>
          </p:cNvPr>
          <p:cNvSpPr/>
          <p:nvPr/>
        </p:nvSpPr>
        <p:spPr>
          <a:xfrm>
            <a:off x="-9144" y="0"/>
            <a:ext cx="457200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65D5DF3A-DA44-343B-3699-BF8C4E13480D}"/>
              </a:ext>
            </a:extLst>
          </p:cNvPr>
          <p:cNvSpPr/>
          <p:nvPr/>
        </p:nvSpPr>
        <p:spPr>
          <a:xfrm>
            <a:off x="457200" y="0"/>
            <a:ext cx="16459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58ED7957-6AB2-0D48-DFF1-B3732041A456}"/>
              </a:ext>
            </a:extLst>
          </p:cNvPr>
          <p:cNvSpPr/>
          <p:nvPr/>
        </p:nvSpPr>
        <p:spPr>
          <a:xfrm>
            <a:off x="822960" y="2286000"/>
            <a:ext cx="7589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QUESTIONS?</a:t>
            </a:r>
            <a:endParaRPr lang="en-US" sz="5800" dirty="0"/>
          </a:p>
        </p:txBody>
      </p:sp>
      <p:sp>
        <p:nvSpPr>
          <p:cNvPr id="6" name="Shape 3">
            <a:extLst>
              <a:ext uri="{FF2B5EF4-FFF2-40B4-BE49-F238E27FC236}">
                <a16:creationId xmlns:a16="http://schemas.microsoft.com/office/drawing/2014/main" id="{17B80496-6929-0399-6F87-271EEC834B89}"/>
              </a:ext>
            </a:extLst>
          </p:cNvPr>
          <p:cNvSpPr/>
          <p:nvPr/>
        </p:nvSpPr>
        <p:spPr>
          <a:xfrm>
            <a:off x="1382589" y="2590645"/>
            <a:ext cx="6400800" cy="54864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0EB24F28-B1EF-1A90-40E8-F51A6FFBA918}"/>
              </a:ext>
            </a:extLst>
          </p:cNvPr>
          <p:cNvSpPr/>
          <p:nvPr/>
        </p:nvSpPr>
        <p:spPr>
          <a:xfrm>
            <a:off x="833949" y="3845052"/>
            <a:ext cx="7498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can be very difficult to do, but ALWAYS REFUSE the FSTs</a:t>
            </a:r>
            <a:r>
              <a:rPr lang="en-US" sz="18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7D2E81-888C-F881-D2E6-E8E35E8DBC69}"/>
              </a:ext>
            </a:extLst>
          </p:cNvPr>
          <p:cNvSpPr txBox="1"/>
          <p:nvPr/>
        </p:nvSpPr>
        <p:spPr>
          <a:xfrm>
            <a:off x="720970" y="311951"/>
            <a:ext cx="68443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u="sng" dirty="0"/>
              <a:t>What About Field Sobriety Tests (FSTs)?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3B4EBB-E588-AD13-444E-C5E33AC3AC48}"/>
              </a:ext>
            </a:extLst>
          </p:cNvPr>
          <p:cNvSpPr txBox="1"/>
          <p:nvPr/>
        </p:nvSpPr>
        <p:spPr>
          <a:xfrm>
            <a:off x="1307862" y="2068394"/>
            <a:ext cx="6550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Watch out for </a:t>
            </a:r>
            <a:r>
              <a:rPr lang="en-US" i="1" dirty="0"/>
              <a:t>State ex rel Verburg v. Jones</a:t>
            </a:r>
            <a:r>
              <a:rPr lang="en-US" dirty="0"/>
              <a:t>, 211 Ariz 413 (App. 2005)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61DF81-C440-05E7-7B42-6E9EE88982D0}"/>
              </a:ext>
            </a:extLst>
          </p:cNvPr>
          <p:cNvSpPr txBox="1"/>
          <p:nvPr/>
        </p:nvSpPr>
        <p:spPr>
          <a:xfrm>
            <a:off x="2421211" y="2748465"/>
            <a:ext cx="4323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“right to refuse” Field Sobriety Tests…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BUT you do have the POWER to refuse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DE6BB8-4C78-1D73-A0F4-51B69CB2DEB5}"/>
              </a:ext>
            </a:extLst>
          </p:cNvPr>
          <p:cNvSpPr txBox="1"/>
          <p:nvPr/>
        </p:nvSpPr>
        <p:spPr>
          <a:xfrm>
            <a:off x="887426" y="1011832"/>
            <a:ext cx="7391126" cy="6822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dirty="0"/>
              <a:t>These are the physical tests officers have suspects perform.</a:t>
            </a:r>
          </a:p>
          <a:p>
            <a:pPr>
              <a:lnSpc>
                <a:spcPts val="1500"/>
              </a:lnSpc>
            </a:pPr>
            <a:endParaRPr lang="en-US" dirty="0"/>
          </a:p>
          <a:p>
            <a:pPr>
              <a:lnSpc>
                <a:spcPts val="1500"/>
              </a:lnSpc>
            </a:pPr>
            <a:r>
              <a:rPr lang="en-US" dirty="0"/>
              <a:t>They do NOT include the toxicology tests required after an arrest takes place.</a:t>
            </a:r>
          </a:p>
        </p:txBody>
      </p:sp>
      <p:sp>
        <p:nvSpPr>
          <p:cNvPr id="14" name="Shape 3">
            <a:extLst>
              <a:ext uri="{FF2B5EF4-FFF2-40B4-BE49-F238E27FC236}">
                <a16:creationId xmlns:a16="http://schemas.microsoft.com/office/drawing/2014/main" id="{410147E1-089F-B701-C523-6C03D274CD28}"/>
              </a:ext>
            </a:extLst>
          </p:cNvPr>
          <p:cNvSpPr/>
          <p:nvPr/>
        </p:nvSpPr>
        <p:spPr>
          <a:xfrm>
            <a:off x="1382589" y="1887193"/>
            <a:ext cx="6400800" cy="54864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5">
            <a:extLst>
              <a:ext uri="{FF2B5EF4-FFF2-40B4-BE49-F238E27FC236}">
                <a16:creationId xmlns:a16="http://schemas.microsoft.com/office/drawing/2014/main" id="{E8745D2C-0BED-F636-E5D1-3ADF6C1E9A79}"/>
              </a:ext>
            </a:extLst>
          </p:cNvPr>
          <p:cNvSpPr/>
          <p:nvPr/>
        </p:nvSpPr>
        <p:spPr>
          <a:xfrm>
            <a:off x="822960" y="4407408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300" dirty="0"/>
          </a:p>
        </p:txBody>
      </p:sp>
      <p:sp>
        <p:nvSpPr>
          <p:cNvPr id="16" name="Shape 3">
            <a:extLst>
              <a:ext uri="{FF2B5EF4-FFF2-40B4-BE49-F238E27FC236}">
                <a16:creationId xmlns:a16="http://schemas.microsoft.com/office/drawing/2014/main" id="{27F56D1C-1E08-1DE3-FBF6-3F7D8E46E9EF}"/>
              </a:ext>
            </a:extLst>
          </p:cNvPr>
          <p:cNvSpPr/>
          <p:nvPr/>
        </p:nvSpPr>
        <p:spPr>
          <a:xfrm>
            <a:off x="1382589" y="3675974"/>
            <a:ext cx="6400800" cy="54864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15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548640" cy="6858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923544"/>
            <a:ext cx="548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960120" y="804672"/>
            <a:ext cx="7863840" cy="685800"/>
          </a:xfrm>
          <a:prstGeom prst="rect">
            <a:avLst/>
          </a:prstGeom>
          <a:solidFill>
            <a:srgbClr val="1F2A38"/>
          </a:solidFill>
          <a:ln w="635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8686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Per Se is the Quick Hit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51560" y="1152144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MVD suspension happens fast and parallel to criminal proceedings. The 30-day hearing request deadline is non-negotiable.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1655064"/>
            <a:ext cx="54864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74320" y="1773936"/>
            <a:ext cx="548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960120" y="1655064"/>
            <a:ext cx="7863840" cy="685800"/>
          </a:xfrm>
          <a:prstGeom prst="rect">
            <a:avLst/>
          </a:prstGeom>
          <a:solidFill>
            <a:srgbClr val="1F2A38"/>
          </a:solidFill>
          <a:ln w="635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051560" y="1719072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to Counsel is More Powerful Than Miranda Here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051560" y="2002536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Arizona's pre-test right is uniquely strong in this context. Know Rosengren.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505456"/>
            <a:ext cx="548640" cy="685800"/>
          </a:xfrm>
          <a:prstGeom prst="rect">
            <a:avLst/>
          </a:prstGeom>
          <a:solidFill>
            <a:srgbClr val="D35400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74320" y="2624328"/>
            <a:ext cx="548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960120" y="2505456"/>
            <a:ext cx="7863840" cy="685800"/>
          </a:xfrm>
          <a:prstGeom prst="rect">
            <a:avLst/>
          </a:prstGeom>
          <a:solidFill>
            <a:srgbClr val="1F2A38"/>
          </a:solidFill>
          <a:ln w="635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051560" y="2569464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35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Violations Create Suppression Opportunities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51560" y="2852928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Ignored requests, overheard calls, and manipulated deprivation periods can each independently kill the test result.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74320" y="3355848"/>
            <a:ext cx="548640" cy="6858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74320" y="3474720"/>
            <a:ext cx="548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960120" y="3355848"/>
            <a:ext cx="7863840" cy="685800"/>
          </a:xfrm>
          <a:prstGeom prst="rect">
            <a:avLst/>
          </a:prstGeom>
          <a:solidFill>
            <a:srgbClr val="1F2A38"/>
          </a:solidFill>
          <a:ln w="635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051560" y="3419856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 Matters on That Call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51560" y="3703320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Advise your caller to request the officer step back. Body cam is running. Anything heard may be used against them.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74320" y="4206240"/>
            <a:ext cx="548640" cy="685800"/>
          </a:xfrm>
          <a:prstGeom prst="rect">
            <a:avLst/>
          </a:prstGeom>
          <a:solidFill>
            <a:srgbClr val="1E8449"/>
          </a:solidFill>
          <a:ln w="12700">
            <a:solidFill>
              <a:srgbClr val="1E84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74320" y="4325112"/>
            <a:ext cx="548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960120" y="4206240"/>
            <a:ext cx="7863840" cy="685800"/>
          </a:xfrm>
          <a:prstGeom prst="rect">
            <a:avLst/>
          </a:prstGeom>
          <a:solidFill>
            <a:srgbClr val="1F2A38"/>
          </a:solidFill>
          <a:ln w="635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1051560" y="4270248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Your Limits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051560" y="4553712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 the issue, give the basics, then connect them with a crim defense specialist immediately. That is the hero move.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" y="0"/>
            <a:ext cx="457200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57200" y="0"/>
            <a:ext cx="16459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3320" y="457200"/>
            <a:ext cx="1737360" cy="17373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2286000"/>
            <a:ext cx="7589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QUESTIONS?</a:t>
            </a:r>
            <a:endParaRPr lang="en-US" sz="5800" dirty="0"/>
          </a:p>
        </p:txBody>
      </p:sp>
      <p:sp>
        <p:nvSpPr>
          <p:cNvPr id="6" name="Shape 3"/>
          <p:cNvSpPr/>
          <p:nvPr/>
        </p:nvSpPr>
        <p:spPr>
          <a:xfrm>
            <a:off x="1371600" y="3337560"/>
            <a:ext cx="6400800" cy="54864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822960" y="3456432"/>
            <a:ext cx="7498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time that phone rings at 2 AM — you'll know exactly what to say.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822960" y="4407408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7890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Minutes for Q&amp;A  |  Maricopa County CLE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0040"/>
            <a:ext cx="640080" cy="6400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80160" y="256032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D4A0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It's 2 AM...</a:t>
            </a:r>
            <a:endParaRPr lang="en-US" sz="4000" dirty="0"/>
          </a:p>
        </p:txBody>
      </p:sp>
      <p:sp>
        <p:nvSpPr>
          <p:cNvPr id="4" name="Shape 1"/>
          <p:cNvSpPr/>
          <p:nvPr/>
        </p:nvSpPr>
        <p:spPr>
          <a:xfrm>
            <a:off x="457200" y="1097280"/>
            <a:ext cx="3657600" cy="3291840"/>
          </a:xfrm>
          <a:prstGeom prst="rect">
            <a:avLst/>
          </a:prstGeom>
          <a:solidFill>
            <a:srgbClr val="111111"/>
          </a:solidFill>
          <a:ln w="254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566928" y="1325880"/>
            <a:ext cx="3438144" cy="288036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566928" y="1115568"/>
            <a:ext cx="34381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INCOMING CALL — COUSIN VINNY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40080" y="1389888"/>
            <a:ext cx="3246120" cy="2743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"Hey... it's me.</a:t>
            </a:r>
            <a:endParaRPr lang="en-US" sz="1400" dirty="0"/>
          </a:p>
          <a:p>
            <a:pPr marL="0" indent="0" algn="l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just got pulled over.</a:t>
            </a:r>
            <a:endParaRPr lang="en-US" sz="1400" dirty="0"/>
          </a:p>
          <a:p>
            <a:pPr marL="0" indent="0" algn="l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cop wants me to blow…</a:t>
            </a:r>
            <a:endParaRPr lang="en-US" sz="1400" dirty="0"/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I DO?? 🥴"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754880" y="1143000"/>
            <a:ext cx="40233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the first call.</a:t>
            </a:r>
            <a:endParaRPr lang="en-US" sz="2000" dirty="0"/>
          </a:p>
          <a:p>
            <a:pPr marL="0" indent="0" algn="l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the defense lawyer.</a:t>
            </a:r>
            <a:endParaRPr lang="en-US" sz="2000" dirty="0"/>
          </a:p>
          <a:p>
            <a:pPr marL="0" indent="0" algn="l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the public defender.</a:t>
            </a:r>
            <a:endParaRPr lang="en-US" sz="2000" dirty="0"/>
          </a:p>
          <a:p>
            <a:pPr marL="0" indent="0" algn="l">
              <a:buNone/>
            </a:pPr>
            <a:endParaRPr lang="en-US" sz="2000" dirty="0"/>
          </a:p>
          <a:p>
            <a:pPr marL="0" indent="0" algn="l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YOU.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4754880" y="3053861"/>
            <a:ext cx="4023360" cy="1424353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846320" y="3053862"/>
            <a:ext cx="3840480" cy="147241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say in the next few minutes could make or break the prosecution's case.</a:t>
            </a:r>
          </a:p>
          <a:p>
            <a:pPr marL="0" indent="0" algn="l">
              <a:buNone/>
            </a:pPr>
            <a:endParaRPr lang="en-US" sz="16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l">
              <a:buNone/>
            </a:pPr>
            <a:r>
              <a:rPr lang="en-US" sz="16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the caller’s BAC is probably higher than his IQ.</a:t>
            </a:r>
            <a:endParaRPr lang="en-US" sz="16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TODAY'S ROADMAP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594360" cy="64008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96012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1005840" y="868680"/>
            <a:ext cx="77724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115568" y="914400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Arizona DUI Basics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115568" y="1207008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ARS 28-1381 &amp; 28-1321 — the two statutes every non-crim lawyer should know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1691640"/>
            <a:ext cx="594360" cy="64008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74320" y="17830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1005840" y="1691640"/>
            <a:ext cx="77724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115568" y="1737360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Per Se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115568" y="2029968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automatic license hammer — how it works and why it runs parallel to the criminal case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514600"/>
            <a:ext cx="594360" cy="6400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74320" y="260604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700" dirty="0"/>
          </a:p>
        </p:txBody>
      </p:sp>
      <p:sp>
        <p:nvSpPr>
          <p:cNvPr id="16" name="Shape 14"/>
          <p:cNvSpPr/>
          <p:nvPr/>
        </p:nvSpPr>
        <p:spPr>
          <a:xfrm>
            <a:off x="1005840" y="2514600"/>
            <a:ext cx="77724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115568" y="2560320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to Counsel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115568" y="2852928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Arizona's unique pre-test rule — more powerful than Miranda in this specific context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" y="3337560"/>
            <a:ext cx="594360" cy="64008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74320" y="342900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700" dirty="0"/>
          </a:p>
        </p:txBody>
      </p:sp>
      <p:sp>
        <p:nvSpPr>
          <p:cNvPr id="21" name="Shape 19"/>
          <p:cNvSpPr/>
          <p:nvPr/>
        </p:nvSpPr>
        <p:spPr>
          <a:xfrm>
            <a:off x="1005840" y="3337560"/>
            <a:ext cx="77724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115568" y="3383280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Suppression Scenarios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115568" y="3675888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Ignored requests, overheard calls, deprivation delays — real patterns that collapse prosecutions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74320" y="4160520"/>
            <a:ext cx="594360" cy="640080"/>
          </a:xfrm>
          <a:prstGeom prst="rect">
            <a:avLst/>
          </a:prstGeom>
          <a:solidFill>
            <a:srgbClr val="1E8449"/>
          </a:solidFill>
          <a:ln w="12700">
            <a:solidFill>
              <a:srgbClr val="1E84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74320" y="425196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700" dirty="0"/>
          </a:p>
        </p:txBody>
      </p:sp>
      <p:sp>
        <p:nvSpPr>
          <p:cNvPr id="26" name="Shape 24"/>
          <p:cNvSpPr/>
          <p:nvPr/>
        </p:nvSpPr>
        <p:spPr>
          <a:xfrm>
            <a:off x="1005840" y="4160520"/>
            <a:ext cx="77724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1115568" y="4206240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Practical Script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1115568" y="4498848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say, what NOT to say, and when to hand it off to a criminal defense specialist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ARIZONA DUI BASICS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114800" cy="404164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04672"/>
            <a:ext cx="4114800" cy="50292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84048" y="82296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ARS 28-1381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84048" y="1060704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Impaired Driving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38912" y="141732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Impaired to the slightest degree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38912" y="190195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 &gt;= 0.08% (standard)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38912" y="2386584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 &gt;= 0.04% (CDL holders)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38912" y="2871216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drug impairing driving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38912" y="3355848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Extreme DUI: BAC &gt;= 0.15%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38912" y="384048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 Extreme: BAC &gt;= 0.20%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709160" y="804672"/>
            <a:ext cx="4114800" cy="404164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709160" y="804672"/>
            <a:ext cx="4114800" cy="5029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18888" y="82296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ARS 28-1321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818888" y="1060704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Implied Consent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73752" y="141732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Driving = consent to BAC test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73752" y="190195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 must have lawful arrest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873752" y="2386584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advise of consequences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873752" y="2871216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Refusal -&gt; 12-month suspension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73752" y="3355848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-&gt; 90-day suspension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73752" y="384048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Testing: breath, blood, or urine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0" y="4599432"/>
            <a:ext cx="9144000" cy="544068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74320" y="4599432"/>
            <a:ext cx="859536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Over  -&gt;  Field Sobriety Tests  -&gt;  Arrest  -&gt;  Chemical Test Request  -&gt;  Admin Per Se AND/OR Criminal Prosecution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ADMIN PER SE: THE AUTOMATIC LICENSE KILLER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8595360" cy="86868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841248"/>
            <a:ext cx="8321040" cy="7498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"Admin Per Se" = Civil license suspension imposed by MVD — automatically — regardless of the criminal case outcome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74320" y="1847088"/>
            <a:ext cx="2633472" cy="2606040"/>
          </a:xfrm>
          <a:prstGeom prst="rect">
            <a:avLst/>
          </a:prstGeom>
          <a:solidFill>
            <a:srgbClr val="1F2A38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1965960"/>
            <a:ext cx="594360" cy="5943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365760" y="2670048"/>
            <a:ext cx="24505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30-Day Trigger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384048" y="3063240"/>
            <a:ext cx="2414016" cy="123444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Suspension begins 30 days after arrest notice. This is MVD, not the court.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00400" y="1847088"/>
            <a:ext cx="2633472" cy="2606040"/>
          </a:xfrm>
          <a:prstGeom prst="rect">
            <a:avLst/>
          </a:prstGeom>
          <a:solidFill>
            <a:srgbClr val="1F2A38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6240" y="1965960"/>
            <a:ext cx="594360" cy="5943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291840" y="2670048"/>
            <a:ext cx="24505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Parallel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3310128" y="3063240"/>
            <a:ext cx="2414016" cy="123444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Criminal case and admin case proceed simultaneously. Win one, lose the other.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6126480" y="1847088"/>
            <a:ext cx="2633472" cy="2606040"/>
          </a:xfrm>
          <a:prstGeom prst="rect">
            <a:avLst/>
          </a:prstGeom>
          <a:solidFill>
            <a:srgbClr val="1F2A38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1965960"/>
            <a:ext cx="594360" cy="5943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217920" y="2670048"/>
            <a:ext cx="24505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Hearing Rights</a:t>
            </a:r>
            <a:endParaRPr lang="en-US" sz="1400" dirty="0"/>
          </a:p>
        </p:txBody>
      </p:sp>
      <p:sp>
        <p:nvSpPr>
          <p:cNvPr id="17" name="Text 12"/>
          <p:cNvSpPr/>
          <p:nvPr/>
        </p:nvSpPr>
        <p:spPr>
          <a:xfrm>
            <a:off x="6236208" y="3063240"/>
            <a:ext cx="2414016" cy="123444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has 30 days to request an MVD hearing or waives the right entirely.</a:t>
            </a:r>
            <a:endParaRPr lang="en-US" sz="1200" dirty="0"/>
          </a:p>
        </p:txBody>
      </p:sp>
      <p:sp>
        <p:nvSpPr>
          <p:cNvPr id="18" name="Shape 13"/>
          <p:cNvSpPr/>
          <p:nvPr/>
        </p:nvSpPr>
        <p:spPr>
          <a:xfrm>
            <a:off x="274320" y="4636008"/>
            <a:ext cx="8595360" cy="3840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4"/>
          <p:cNvSpPr/>
          <p:nvPr/>
        </p:nvSpPr>
        <p:spPr>
          <a:xfrm>
            <a:off x="384048" y="4663440"/>
            <a:ext cx="8321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Per Se is like autocorrect: assumes guilt and fixes (suspends) everything before you even get to trial.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ADMIN PER SE: CRITICAL TIMELINE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2331720"/>
            <a:ext cx="8046720" cy="73152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325880" y="2176272"/>
            <a:ext cx="347472" cy="34747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157276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0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499616" y="1938528"/>
            <a:ext cx="0" cy="237744"/>
          </a:xfrm>
          <a:prstGeom prst="line">
            <a:avLst/>
          </a:prstGeom>
          <a:noFill/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2606040"/>
            <a:ext cx="1645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Arrest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21792" y="2953512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 serves Admin Per Se affidavit at scene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37560" y="2176272"/>
            <a:ext cx="347472" cy="347472"/>
          </a:xfrm>
          <a:prstGeom prst="ellipse">
            <a:avLst/>
          </a:prstGeom>
          <a:solidFill>
            <a:srgbClr val="D35400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834640" y="157276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D35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1-30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511296" y="1938528"/>
            <a:ext cx="0" cy="237744"/>
          </a:xfrm>
          <a:prstGeom prst="line">
            <a:avLst/>
          </a:prstGeom>
          <a:noFill/>
          <a:ln w="1905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743200" y="2606040"/>
            <a:ext cx="1645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Hearing Window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633472" y="2953512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MUST request MVD hearing or right is waived forever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349240" y="2176272"/>
            <a:ext cx="347472" cy="347472"/>
          </a:xfrm>
          <a:prstGeom prst="ellipse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46320" y="157276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30+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522976" y="1938528"/>
            <a:ext cx="0" cy="237744"/>
          </a:xfrm>
          <a:prstGeom prst="line">
            <a:avLst/>
          </a:prstGeom>
          <a:noFill/>
          <a:ln w="1905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54880" y="2606040"/>
            <a:ext cx="1645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Requested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645152" y="2953512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Suspension stayed pending hearing outcome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360920" y="2176272"/>
            <a:ext cx="347472" cy="347472"/>
          </a:xfrm>
          <a:prstGeom prst="ellipse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858000" y="157276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30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534656" y="1938528"/>
            <a:ext cx="0" cy="237744"/>
          </a:xfrm>
          <a:prstGeom prst="line">
            <a:avLst/>
          </a:prstGeom>
          <a:noFill/>
          <a:ln w="1905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766560" y="2606040"/>
            <a:ext cx="1645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Suspension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656832" y="2953512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 suspended if no hearing was requested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74320" y="3913632"/>
            <a:ext cx="8595360" cy="1024128"/>
          </a:xfrm>
          <a:prstGeom prst="rect">
            <a:avLst/>
          </a:prstGeom>
          <a:solidFill>
            <a:srgbClr val="EBF5FB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274320" y="3913632"/>
            <a:ext cx="91440" cy="1024128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02920" y="3986784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STRATEGY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02920" y="4279392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right to counsel was violated -&gt; the refusal may be invalidated -&gt; admin suspension potentially overturned at MVD hearing. Admin and criminal outcomes can diverge dramatically based on procedure.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RIGHT TO COUNSEL: ARIZONA'S HIDDEN SUPERPOWER</a:t>
            </a:r>
            <a:endParaRPr lang="en-US" sz="2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822960"/>
            <a:ext cx="960120" cy="9601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74320" y="804672"/>
            <a:ext cx="7132320" cy="1005840"/>
          </a:xfrm>
          <a:prstGeom prst="rect">
            <a:avLst/>
          </a:prstGeom>
          <a:solidFill>
            <a:srgbClr val="1F2A38"/>
          </a:solidFill>
          <a:ln w="1905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411480" y="850392"/>
            <a:ext cx="6858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v. Rosengren, 199 Ariz. 112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411480" y="118872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Arizona provides a limited right to counsel BEFORE chemical testing — a due process safeguard, distinct from Miranda.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74320" y="1965960"/>
            <a:ext cx="2743200" cy="2834640"/>
          </a:xfrm>
          <a:prstGeom prst="rect">
            <a:avLst/>
          </a:prstGeom>
          <a:solidFill>
            <a:srgbClr val="1F2A38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274320" y="1965960"/>
            <a:ext cx="2743200" cy="411480"/>
          </a:xfrm>
          <a:prstGeom prst="rect">
            <a:avLst/>
          </a:prstGeom>
          <a:solidFill>
            <a:srgbClr val="D35400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365760" y="1984248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Miranda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384048" y="246888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35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</a:t>
            </a: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Miranda = post-arrest interrogation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384048" y="301752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35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</a:t>
            </a: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right = pre-test, pre-Miranda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384048" y="356616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35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</a:t>
            </a: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6th Amendment attached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84048" y="411480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35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</a:t>
            </a: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Pure due process protection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3246120" y="1965960"/>
            <a:ext cx="2743200" cy="2834640"/>
          </a:xfrm>
          <a:prstGeom prst="rect">
            <a:avLst/>
          </a:prstGeom>
          <a:solidFill>
            <a:srgbClr val="1F2A38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246120" y="1965960"/>
            <a:ext cx="2743200" cy="41148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3337560" y="1984248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3355848" y="246888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</a:t>
            </a: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Triggered: after arrest, test requested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3355848" y="301752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</a:t>
            </a: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 must allow reasonable consult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3355848" y="356616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</a:t>
            </a: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be private (not observed)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3355848" y="411480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</a:t>
            </a: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Reasonable time — not unlimited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6217920" y="1965960"/>
            <a:ext cx="2743200" cy="2834640"/>
          </a:xfrm>
          <a:prstGeom prst="rect">
            <a:avLst/>
          </a:prstGeom>
          <a:solidFill>
            <a:srgbClr val="1F2A38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6217920" y="1965960"/>
            <a:ext cx="2743200" cy="4114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6309360" y="1984248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Violated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6327648" y="246888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</a:t>
            </a: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Blood/breath results suppressed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6327648" y="301752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</a:t>
            </a: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Motion under Rule 16.2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6327648" y="356616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</a:t>
            </a: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McNutt v. Superior Court (133 Ariz. 7)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6327648" y="411480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 </a:t>
            </a: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Potentially: case dismissed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D4A0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ARIZONA’S RIGHT TO COUNSEL CASE LAW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859536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04672"/>
            <a:ext cx="109728" cy="9601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877824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v. Rosengren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069080" y="87782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 Ariz. 112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1280160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Established Arizona's pre-test right to counsel as a due process safeguard distinct from 6th Amendment protections.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1856232"/>
            <a:ext cx="859536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74320" y="1856232"/>
            <a:ext cx="109728" cy="96012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929384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McNutt v. Superior Court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069080" y="192938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133 Ariz. 7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" y="2331720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Denial of right to counsel before chemical testing leads to exclusion of the test results from evidence.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907792"/>
            <a:ext cx="859536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74320" y="2907792"/>
            <a:ext cx="109728" cy="9601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02920" y="2980944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Kunzler v. Pima County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069080" y="298094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194 Ariz. 273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" y="3383280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Blood draw results suppressed where right to counsel was ignored prior to obtaining the sample.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74320" y="3959352"/>
            <a:ext cx="859536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274320" y="3971076"/>
            <a:ext cx="109728" cy="960120"/>
          </a:xfrm>
          <a:prstGeom prst="rect">
            <a:avLst/>
          </a:prstGeom>
          <a:solidFill>
            <a:srgbClr val="D35400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02920" y="4032504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v. Holland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4069080" y="403250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35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147 Ariz. 453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02920" y="4434840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to counsel includes right to a private consultation — officer observation of the call violates the right.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SCENARIO 1: THE IGNORED REQUEST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8595360" cy="566928"/>
          </a:xfrm>
          <a:prstGeom prst="rect">
            <a:avLst/>
          </a:prstGeom>
          <a:solidFill>
            <a:srgbClr val="FDEDEC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84048" y="822960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want my lawyer!" -- Officer: "No time. Blow into this."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1463040"/>
            <a:ext cx="914400" cy="530352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1536192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298448" y="1517904"/>
            <a:ext cx="74980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417320" y="1527048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clearly invokes right to counsel before test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74320" y="2121408"/>
            <a:ext cx="914400" cy="5303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74320" y="21945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II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298448" y="2176272"/>
            <a:ext cx="74980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417320" y="2185416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 denies or ignores the request entirely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74320" y="2779776"/>
            <a:ext cx="914400" cy="530352"/>
          </a:xfrm>
          <a:prstGeom prst="rect">
            <a:avLst/>
          </a:prstGeom>
          <a:solidFill>
            <a:srgbClr val="D35400"/>
          </a:solidFill>
          <a:ln w="12700">
            <a:solidFill>
              <a:srgbClr val="D35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74320" y="285292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III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298448" y="2834640"/>
            <a:ext cx="74980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417320" y="2843784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Blood draw conducted without counsel opportunity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274320" y="3438144"/>
            <a:ext cx="914400" cy="530352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74320" y="3511296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IV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298448" y="3493008"/>
            <a:ext cx="74980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417320" y="3502152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 files suppression motion under Rule 16.2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274320" y="4096512"/>
            <a:ext cx="914400" cy="530352"/>
          </a:xfrm>
          <a:prstGeom prst="rect">
            <a:avLst/>
          </a:prstGeom>
          <a:solidFill>
            <a:srgbClr val="1E8449"/>
          </a:solidFill>
          <a:ln w="12700">
            <a:solidFill>
              <a:srgbClr val="1E84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74320" y="4169664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298448" y="4151376"/>
            <a:ext cx="74980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417320" y="4160520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Blood evidence suppressed — Kunzler v. Pima County, 154 Ariz. 568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274320" y="4837176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'Do Not Disturb' sign was on. The officer ripped it off anyway. Case: disrupted.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</TotalTime>
  <Words>1537</Words>
  <Application>Microsoft Office PowerPoint</Application>
  <PresentationFormat>On-screen Show (16:9)</PresentationFormat>
  <Paragraphs>223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DUI Drama: When a Phone Call to You Could Tank a Case</dc:title>
  <dc:subject>PptxGenJS Presentation</dc:subject>
  <dc:creator>PptxGenJS</dc:creator>
  <cp:lastModifiedBy>James Tinker</cp:lastModifiedBy>
  <cp:revision>9</cp:revision>
  <dcterms:created xsi:type="dcterms:W3CDTF">2026-03-12T14:15:36Z</dcterms:created>
  <dcterms:modified xsi:type="dcterms:W3CDTF">2026-03-24T14:00:55Z</dcterms:modified>
</cp:coreProperties>
</file>