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1"/>
  </p:notesMasterIdLst>
  <p:sldIdLst>
    <p:sldId id="327" r:id="rId5"/>
    <p:sldId id="328" r:id="rId6"/>
    <p:sldId id="329" r:id="rId7"/>
    <p:sldId id="330" r:id="rId8"/>
    <p:sldId id="331" r:id="rId9"/>
    <p:sldId id="332" r:id="rId10"/>
    <p:sldId id="333" r:id="rId11"/>
    <p:sldId id="334" r:id="rId12"/>
    <p:sldId id="335" r:id="rId13"/>
    <p:sldId id="336" r:id="rId14"/>
    <p:sldId id="337" r:id="rId15"/>
    <p:sldId id="338" r:id="rId16"/>
    <p:sldId id="339" r:id="rId17"/>
    <p:sldId id="340" r:id="rId18"/>
    <p:sldId id="342" r:id="rId19"/>
    <p:sldId id="30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51"/>
    <p:restoredTop sz="94647"/>
  </p:normalViewPr>
  <p:slideViewPr>
    <p:cSldViewPr snapToGrid="0" snapToObjects="1">
      <p:cViewPr varScale="1">
        <p:scale>
          <a:sx n="107" d="100"/>
          <a:sy n="107" d="100"/>
        </p:scale>
        <p:origin x="630" y="10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6C9578-7F66-40F0-8F82-79B82283F6C4}"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8E078-CDB7-4277-A166-72A29517037F}" type="slidenum">
              <a:rPr lang="en-US" smtClean="0"/>
              <a:t>‹#›</a:t>
            </a:fld>
            <a:endParaRPr lang="en-US"/>
          </a:p>
        </p:txBody>
      </p:sp>
    </p:spTree>
    <p:extLst>
      <p:ext uri="{BB962C8B-B14F-4D97-AF65-F5344CB8AC3E}">
        <p14:creationId xmlns:p14="http://schemas.microsoft.com/office/powerpoint/2010/main" val="4285771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Introduce yourself: name, firm, practice focus, and how often you see lawyers get into trouble with their own office leases. Frame it: this audience is not real estate lawyers. Goal: a checklist so you don't sign a lease that blows up your practice, your cash flow, or your personal balance sheet. Emphasize: this is the most expensive contract many small and mid-size firms sign after their loan documents. Getting it wrong can mean personal guarantees called, unaffordable escalations, or being stuck in space that no longer works.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106F-A246-2E48-9544-E8146AB80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229C53-2CA9-764A-93AB-ECAD546B0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6C782C-8745-7347-B6AC-4D8772289B98}"/>
              </a:ext>
            </a:extLst>
          </p:cNvPr>
          <p:cNvSpPr>
            <a:spLocks noGrp="1"/>
          </p:cNvSpPr>
          <p:nvPr>
            <p:ph type="dt" sz="half" idx="10"/>
          </p:nvPr>
        </p:nvSpPr>
        <p:spPr/>
        <p:txBody>
          <a:bodyPr/>
          <a:lstStyle/>
          <a:p>
            <a:fld id="{37A2730A-859E-B540-ADF3-E97069AD1FDB}" type="datetimeFigureOut">
              <a:rPr lang="en-US" smtClean="0"/>
              <a:t>8/25/2026</a:t>
            </a:fld>
            <a:endParaRPr lang="en-US"/>
          </a:p>
        </p:txBody>
      </p:sp>
      <p:sp>
        <p:nvSpPr>
          <p:cNvPr id="5" name="Footer Placeholder 4">
            <a:extLst>
              <a:ext uri="{FF2B5EF4-FFF2-40B4-BE49-F238E27FC236}">
                <a16:creationId xmlns:a16="http://schemas.microsoft.com/office/drawing/2014/main" id="{0A1CFD0D-118D-4441-A91C-1B836A28A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CB8388-0632-6942-96AC-2D619404EDC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151746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FEA2F-4473-0948-AB43-EBE335118A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8B151-747D-604F-903D-9A920F3178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47E0C-8A67-AE45-9E33-B90E65F82661}"/>
              </a:ext>
            </a:extLst>
          </p:cNvPr>
          <p:cNvSpPr>
            <a:spLocks noGrp="1"/>
          </p:cNvSpPr>
          <p:nvPr>
            <p:ph type="dt" sz="half" idx="10"/>
          </p:nvPr>
        </p:nvSpPr>
        <p:spPr/>
        <p:txBody>
          <a:bodyPr/>
          <a:lstStyle/>
          <a:p>
            <a:fld id="{37A2730A-859E-B540-ADF3-E97069AD1FDB}" type="datetimeFigureOut">
              <a:rPr lang="en-US" smtClean="0"/>
              <a:t>8/25/2026</a:t>
            </a:fld>
            <a:endParaRPr lang="en-US"/>
          </a:p>
        </p:txBody>
      </p:sp>
      <p:sp>
        <p:nvSpPr>
          <p:cNvPr id="5" name="Footer Placeholder 4">
            <a:extLst>
              <a:ext uri="{FF2B5EF4-FFF2-40B4-BE49-F238E27FC236}">
                <a16:creationId xmlns:a16="http://schemas.microsoft.com/office/drawing/2014/main" id="{702C27D1-B1FA-884E-BB86-6AA912AD2C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40875C-8A74-6B43-8AF6-63659F8EC74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219327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73F97-6513-314A-BEB3-8AC3A43CEF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AC1008-6364-A640-BA0B-D8775884B5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5AB27E-7D19-9148-AFBE-D10DF7C15B9E}"/>
              </a:ext>
            </a:extLst>
          </p:cNvPr>
          <p:cNvSpPr>
            <a:spLocks noGrp="1"/>
          </p:cNvSpPr>
          <p:nvPr>
            <p:ph type="dt" sz="half" idx="10"/>
          </p:nvPr>
        </p:nvSpPr>
        <p:spPr/>
        <p:txBody>
          <a:bodyPr/>
          <a:lstStyle/>
          <a:p>
            <a:fld id="{37A2730A-859E-B540-ADF3-E97069AD1FDB}" type="datetimeFigureOut">
              <a:rPr lang="en-US" smtClean="0"/>
              <a:t>8/25/2026</a:t>
            </a:fld>
            <a:endParaRPr lang="en-US"/>
          </a:p>
        </p:txBody>
      </p:sp>
      <p:sp>
        <p:nvSpPr>
          <p:cNvPr id="5" name="Footer Placeholder 4">
            <a:extLst>
              <a:ext uri="{FF2B5EF4-FFF2-40B4-BE49-F238E27FC236}">
                <a16:creationId xmlns:a16="http://schemas.microsoft.com/office/drawing/2014/main" id="{FF17AB2F-DBDD-3343-AB56-539EF251B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2543B-D933-004D-99FF-224DE8B9700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332993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5657-C487-1D4B-9C65-4DD0F323D1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BF2E6E-20E6-9043-A03F-A481416CA8E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CB42E3-D2BE-6F4D-92FC-1494FD65C1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A5245B-18BD-FF4F-92B6-242006FB81F1}"/>
              </a:ext>
            </a:extLst>
          </p:cNvPr>
          <p:cNvSpPr>
            <a:spLocks noGrp="1"/>
          </p:cNvSpPr>
          <p:nvPr>
            <p:ph type="dt" sz="half" idx="10"/>
          </p:nvPr>
        </p:nvSpPr>
        <p:spPr/>
        <p:txBody>
          <a:bodyPr/>
          <a:lstStyle/>
          <a:p>
            <a:fld id="{37A2730A-859E-B540-ADF3-E97069AD1FDB}" type="datetimeFigureOut">
              <a:rPr lang="en-US" smtClean="0"/>
              <a:t>8/25/2026</a:t>
            </a:fld>
            <a:endParaRPr lang="en-US"/>
          </a:p>
        </p:txBody>
      </p:sp>
      <p:sp>
        <p:nvSpPr>
          <p:cNvPr id="6" name="Footer Placeholder 5">
            <a:extLst>
              <a:ext uri="{FF2B5EF4-FFF2-40B4-BE49-F238E27FC236}">
                <a16:creationId xmlns:a16="http://schemas.microsoft.com/office/drawing/2014/main" id="{BE081255-874F-754B-A47E-861DA0CD1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E19D76-7CF9-AC46-8DF1-89FFCD7B2D7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999621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E17C-5F89-8D43-BA72-7627FFCB12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969009-5908-0446-A2D3-27CA7612D7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A4F87B-6AD1-4F41-B65A-1712AF5CC50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BD845-9E91-C744-AC94-1F3B0763A6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05476AE-7625-BD41-9CA9-51364370D38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E53358-AC69-5B4B-A141-FBCF7AC85089}"/>
              </a:ext>
            </a:extLst>
          </p:cNvPr>
          <p:cNvSpPr>
            <a:spLocks noGrp="1"/>
          </p:cNvSpPr>
          <p:nvPr>
            <p:ph type="dt" sz="half" idx="10"/>
          </p:nvPr>
        </p:nvSpPr>
        <p:spPr/>
        <p:txBody>
          <a:bodyPr/>
          <a:lstStyle/>
          <a:p>
            <a:fld id="{37A2730A-859E-B540-ADF3-E97069AD1FDB}" type="datetimeFigureOut">
              <a:rPr lang="en-US" smtClean="0"/>
              <a:t>8/25/2026</a:t>
            </a:fld>
            <a:endParaRPr lang="en-US"/>
          </a:p>
        </p:txBody>
      </p:sp>
      <p:sp>
        <p:nvSpPr>
          <p:cNvPr id="8" name="Footer Placeholder 7">
            <a:extLst>
              <a:ext uri="{FF2B5EF4-FFF2-40B4-BE49-F238E27FC236}">
                <a16:creationId xmlns:a16="http://schemas.microsoft.com/office/drawing/2014/main" id="{D9FCEA71-D074-9149-9053-65C6E547F0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C57ED6-3E53-184B-96E1-A81C0B366A20}"/>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337476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7104-1EED-AC46-9BFE-74C4C89738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CA8C08-9E8C-6741-A2F0-5FAB6AE5E4F9}"/>
              </a:ext>
            </a:extLst>
          </p:cNvPr>
          <p:cNvSpPr>
            <a:spLocks noGrp="1"/>
          </p:cNvSpPr>
          <p:nvPr>
            <p:ph type="dt" sz="half" idx="10"/>
          </p:nvPr>
        </p:nvSpPr>
        <p:spPr/>
        <p:txBody>
          <a:bodyPr/>
          <a:lstStyle/>
          <a:p>
            <a:fld id="{37A2730A-859E-B540-ADF3-E97069AD1FDB}" type="datetimeFigureOut">
              <a:rPr lang="en-US" smtClean="0"/>
              <a:t>8/25/2026</a:t>
            </a:fld>
            <a:endParaRPr lang="en-US"/>
          </a:p>
        </p:txBody>
      </p:sp>
      <p:sp>
        <p:nvSpPr>
          <p:cNvPr id="4" name="Footer Placeholder 3">
            <a:extLst>
              <a:ext uri="{FF2B5EF4-FFF2-40B4-BE49-F238E27FC236}">
                <a16:creationId xmlns:a16="http://schemas.microsoft.com/office/drawing/2014/main" id="{2AD7E1B8-2D7B-4548-B1EC-8C766C92D9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E0B748-F1C5-8749-8C42-DAC929DFFC5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307546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FE7249-F53D-4B4D-A448-22699C3D26CB}"/>
              </a:ext>
            </a:extLst>
          </p:cNvPr>
          <p:cNvSpPr>
            <a:spLocks noGrp="1"/>
          </p:cNvSpPr>
          <p:nvPr>
            <p:ph type="dt" sz="half" idx="10"/>
          </p:nvPr>
        </p:nvSpPr>
        <p:spPr/>
        <p:txBody>
          <a:bodyPr/>
          <a:lstStyle/>
          <a:p>
            <a:fld id="{37A2730A-859E-B540-ADF3-E97069AD1FDB}" type="datetimeFigureOut">
              <a:rPr lang="en-US" smtClean="0"/>
              <a:t>8/25/2026</a:t>
            </a:fld>
            <a:endParaRPr lang="en-US"/>
          </a:p>
        </p:txBody>
      </p:sp>
      <p:sp>
        <p:nvSpPr>
          <p:cNvPr id="3" name="Footer Placeholder 2">
            <a:extLst>
              <a:ext uri="{FF2B5EF4-FFF2-40B4-BE49-F238E27FC236}">
                <a16:creationId xmlns:a16="http://schemas.microsoft.com/office/drawing/2014/main" id="{54682F3B-F381-C642-956B-8B897A4E6B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599A17-3A94-2D4B-863A-D140FD43EA0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799842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E8CEF-1C51-8C45-A4DD-823EF2ED19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E374CA-1122-FA4B-B960-C80ADBD8CF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EA1D2F-31D9-944B-9E05-A6DF632D8B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38C1F2-E75A-7847-BE97-4BAFD26A3C17}"/>
              </a:ext>
            </a:extLst>
          </p:cNvPr>
          <p:cNvSpPr>
            <a:spLocks noGrp="1"/>
          </p:cNvSpPr>
          <p:nvPr>
            <p:ph type="dt" sz="half" idx="10"/>
          </p:nvPr>
        </p:nvSpPr>
        <p:spPr/>
        <p:txBody>
          <a:bodyPr/>
          <a:lstStyle/>
          <a:p>
            <a:fld id="{37A2730A-859E-B540-ADF3-E97069AD1FDB}" type="datetimeFigureOut">
              <a:rPr lang="en-US" smtClean="0"/>
              <a:t>8/25/2026</a:t>
            </a:fld>
            <a:endParaRPr lang="en-US"/>
          </a:p>
        </p:txBody>
      </p:sp>
      <p:sp>
        <p:nvSpPr>
          <p:cNvPr id="6" name="Footer Placeholder 5">
            <a:extLst>
              <a:ext uri="{FF2B5EF4-FFF2-40B4-BE49-F238E27FC236}">
                <a16:creationId xmlns:a16="http://schemas.microsoft.com/office/drawing/2014/main" id="{87989FF9-DBBA-CD42-95A8-C1446B0102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18F56-7D9A-9D48-8FD1-C96B13CCAF54}"/>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676740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687D9-2240-8D42-BF6D-3237D5EF1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33825A-5AFC-8A42-93C4-F00E40A0FD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F956E5-5DA8-AB49-9E03-65283DF2A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78163D5-4687-C243-A8A2-0650A7887076}"/>
              </a:ext>
            </a:extLst>
          </p:cNvPr>
          <p:cNvSpPr>
            <a:spLocks noGrp="1"/>
          </p:cNvSpPr>
          <p:nvPr>
            <p:ph type="dt" sz="half" idx="10"/>
          </p:nvPr>
        </p:nvSpPr>
        <p:spPr/>
        <p:txBody>
          <a:bodyPr/>
          <a:lstStyle/>
          <a:p>
            <a:fld id="{37A2730A-859E-B540-ADF3-E97069AD1FDB}" type="datetimeFigureOut">
              <a:rPr lang="en-US" smtClean="0"/>
              <a:t>8/25/2026</a:t>
            </a:fld>
            <a:endParaRPr lang="en-US"/>
          </a:p>
        </p:txBody>
      </p:sp>
      <p:sp>
        <p:nvSpPr>
          <p:cNvPr id="6" name="Footer Placeholder 5">
            <a:extLst>
              <a:ext uri="{FF2B5EF4-FFF2-40B4-BE49-F238E27FC236}">
                <a16:creationId xmlns:a16="http://schemas.microsoft.com/office/drawing/2014/main" id="{38300BF0-29B6-B343-A484-59353A8AC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48E5C9-1065-5147-B725-91FB99153EC6}"/>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116017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9CC8-54DA-0A42-9DA3-C9E7FB11FD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1DD596-2259-614F-A986-3F25CF600FD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5B1C8-F927-B147-8326-E3862924A8F1}"/>
              </a:ext>
            </a:extLst>
          </p:cNvPr>
          <p:cNvSpPr>
            <a:spLocks noGrp="1"/>
          </p:cNvSpPr>
          <p:nvPr>
            <p:ph type="dt" sz="half" idx="10"/>
          </p:nvPr>
        </p:nvSpPr>
        <p:spPr/>
        <p:txBody>
          <a:bodyPr/>
          <a:lstStyle/>
          <a:p>
            <a:fld id="{37A2730A-859E-B540-ADF3-E97069AD1FDB}" type="datetimeFigureOut">
              <a:rPr lang="en-US" smtClean="0"/>
              <a:t>8/25/2026</a:t>
            </a:fld>
            <a:endParaRPr lang="en-US"/>
          </a:p>
        </p:txBody>
      </p:sp>
      <p:sp>
        <p:nvSpPr>
          <p:cNvPr id="5" name="Footer Placeholder 4">
            <a:extLst>
              <a:ext uri="{FF2B5EF4-FFF2-40B4-BE49-F238E27FC236}">
                <a16:creationId xmlns:a16="http://schemas.microsoft.com/office/drawing/2014/main" id="{EC0B53A9-157A-9941-B952-607DAB5FA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F697C-66DE-734A-9CA9-579BCEA17025}"/>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01388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FAABD5-DA08-A547-B641-D0E088917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B8267B-68DB-BD49-A9B4-434AE7BB23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2D5EC-A445-FF43-82E6-1E7554A5DCB3}"/>
              </a:ext>
            </a:extLst>
          </p:cNvPr>
          <p:cNvSpPr>
            <a:spLocks noGrp="1"/>
          </p:cNvSpPr>
          <p:nvPr>
            <p:ph type="dt" sz="half" idx="10"/>
          </p:nvPr>
        </p:nvSpPr>
        <p:spPr/>
        <p:txBody>
          <a:bodyPr/>
          <a:lstStyle/>
          <a:p>
            <a:fld id="{37A2730A-859E-B540-ADF3-E97069AD1FDB}" type="datetimeFigureOut">
              <a:rPr lang="en-US" smtClean="0"/>
              <a:t>8/25/2026</a:t>
            </a:fld>
            <a:endParaRPr lang="en-US"/>
          </a:p>
        </p:txBody>
      </p:sp>
      <p:sp>
        <p:nvSpPr>
          <p:cNvPr id="5" name="Footer Placeholder 4">
            <a:extLst>
              <a:ext uri="{FF2B5EF4-FFF2-40B4-BE49-F238E27FC236}">
                <a16:creationId xmlns:a16="http://schemas.microsoft.com/office/drawing/2014/main" id="{5A76C67B-5186-6A4F-8CC0-6CBFEB118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F1686-2B7E-F34D-B970-CC7FA2D3BC5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337161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0B6787-B51F-DB42-9E52-63E10EB86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63B9472-27F5-2144-BCEC-3E0A96761A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352788-8A6E-D24F-82D2-F38C9E41A4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2730A-859E-B540-ADF3-E97069AD1FDB}" type="datetimeFigureOut">
              <a:rPr lang="en-US" smtClean="0"/>
              <a:t>8/25/2026</a:t>
            </a:fld>
            <a:endParaRPr lang="en-US"/>
          </a:p>
        </p:txBody>
      </p:sp>
      <p:sp>
        <p:nvSpPr>
          <p:cNvPr id="5" name="Footer Placeholder 4">
            <a:extLst>
              <a:ext uri="{FF2B5EF4-FFF2-40B4-BE49-F238E27FC236}">
                <a16:creationId xmlns:a16="http://schemas.microsoft.com/office/drawing/2014/main" id="{A81DDB45-653D-0C49-B78E-967549C7BA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ADC715-0B9A-0348-A62C-3F8BCE535B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5DC9C-C50D-D242-B083-59CEE07163F1}" type="slidenum">
              <a:rPr lang="en-US" smtClean="0"/>
              <a:t>‹#›</a:t>
            </a:fld>
            <a:endParaRPr lang="en-US"/>
          </a:p>
        </p:txBody>
      </p:sp>
      <p:sp>
        <p:nvSpPr>
          <p:cNvPr id="900" name="EdgeStripe"/>
          <p:cNvSpPr/>
          <p:nvPr/>
        </p:nvSpPr>
        <p:spPr>
          <a:xfrm>
            <a:off x="0" y="0"/>
            <a:ext cx="76200" cy="6858000"/>
          </a:xfrm>
          <a:prstGeom prst="rect">
            <a:avLst/>
          </a:prstGeom>
          <a:solidFill>
            <a:srgbClr val="0E6E7D"/>
          </a:solidFill>
          <a:ln>
            <a:noFill/>
          </a:ln>
        </p:spPr>
        <p:txBody>
          <a:bodyPr/>
          <a:lstStyle/>
          <a:p>
            <a:endParaRPr/>
          </a:p>
        </p:txBody>
      </p:sp>
      <p:sp>
        <p:nvSpPr>
          <p:cNvPr id="901" name="FooterRule"/>
          <p:cNvSpPr/>
          <p:nvPr/>
        </p:nvSpPr>
        <p:spPr>
          <a:xfrm>
            <a:off x="457200" y="6553200"/>
            <a:ext cx="11430000" cy="12700"/>
          </a:xfrm>
          <a:prstGeom prst="rect">
            <a:avLst/>
          </a:prstGeom>
          <a:solidFill>
            <a:srgbClr val="D9E1E3"/>
          </a:solidFill>
          <a:ln>
            <a:noFill/>
          </a:ln>
        </p:spPr>
        <p:txBody>
          <a:bodyPr/>
          <a:lstStyle/>
          <a:p>
            <a:endParaRPr/>
          </a:p>
        </p:txBody>
      </p:sp>
    </p:spTree>
    <p:extLst>
      <p:ext uri="{BB962C8B-B14F-4D97-AF65-F5344CB8AC3E}">
        <p14:creationId xmlns:p14="http://schemas.microsoft.com/office/powerpoint/2010/main" val="27688490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rgbClr val="124A54"/>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C2B33"/>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92AA5-BCED-B4B8-2C08-22A94E2F5EA1}"/>
              </a:ext>
            </a:extLst>
          </p:cNvPr>
          <p:cNvSpPr>
            <a:spLocks noGrp="1"/>
          </p:cNvSpPr>
          <p:nvPr>
            <p:ph type="ctrTitle"/>
          </p:nvPr>
        </p:nvSpPr>
        <p:spPr>
          <a:xfrm>
            <a:off x="1143000" y="914400"/>
            <a:ext cx="9906000" cy="836762"/>
          </a:xfrm>
        </p:spPr>
        <p:txBody>
          <a:bodyPr>
            <a:normAutofit/>
          </a:bodyPr>
          <a:lstStyle/>
          <a:p>
            <a:r>
              <a:rPr lang="en-US" sz="4400" b="1" dirty="0"/>
              <a:t>Office Leases for Law Firms</a:t>
            </a:r>
          </a:p>
        </p:txBody>
      </p:sp>
      <p:sp>
        <p:nvSpPr>
          <p:cNvPr id="3" name="Subtitle 2">
            <a:extLst>
              <a:ext uri="{FF2B5EF4-FFF2-40B4-BE49-F238E27FC236}">
                <a16:creationId xmlns:a16="http://schemas.microsoft.com/office/drawing/2014/main" id="{0EAB416E-2CCB-75C5-4D4E-254528BCE56E}"/>
              </a:ext>
            </a:extLst>
          </p:cNvPr>
          <p:cNvSpPr>
            <a:spLocks noGrp="1"/>
          </p:cNvSpPr>
          <p:nvPr>
            <p:ph type="subTitle" idx="1"/>
          </p:nvPr>
        </p:nvSpPr>
        <p:spPr>
          <a:xfrm>
            <a:off x="1143000" y="1889633"/>
            <a:ext cx="9906000" cy="599567"/>
          </a:xfrm>
        </p:spPr>
        <p:txBody>
          <a:bodyPr>
            <a:normAutofit/>
          </a:bodyPr>
          <a:lstStyle/>
          <a:p>
            <a:r>
              <a:rPr lang="en-US" dirty="0">
                <a:solidFill>
                  <a:srgbClr val="0E6E7D"/>
                </a:solidFill>
              </a:rPr>
              <a:t>The One Contract You Really Don't Want to Get Wrong</a:t>
            </a:r>
          </a:p>
        </p:txBody>
      </p:sp>
      <p:sp>
        <p:nvSpPr>
          <p:cNvPr id="4" name="TextBox 3">
            <a:extLst>
              <a:ext uri="{FF2B5EF4-FFF2-40B4-BE49-F238E27FC236}">
                <a16:creationId xmlns:a16="http://schemas.microsoft.com/office/drawing/2014/main" id="{7D9A8E37-3C60-4087-BABB-E62F22CEF236}"/>
              </a:ext>
            </a:extLst>
          </p:cNvPr>
          <p:cNvSpPr txBox="1"/>
          <p:nvPr/>
        </p:nvSpPr>
        <p:spPr>
          <a:xfrm>
            <a:off x="1524000" y="2551471"/>
            <a:ext cx="9144000" cy="599567"/>
          </a:xfrm>
          <a:prstGeom prst="rect">
            <a:avLst/>
          </a:prstGeom>
          <a:noFill/>
        </p:spPr>
        <p:txBody>
          <a:bodyPr vertOverflow="overflow" vert="horz" wrap="square" rtlCol="0" anchor="t">
            <a:noAutofit/>
          </a:bodyPr>
          <a:lstStyle/>
          <a:p>
            <a:pPr algn="ctr"/>
            <a:r>
              <a:rPr lang="en-US" sz="1600" i="1" dirty="0">
                <a:solidFill>
                  <a:srgbClr val="B8763E"/>
                </a:solidFill>
              </a:rPr>
              <a:t>“You bill in six-minute increments—spend at least one of them on your lease.”</a:t>
            </a:r>
          </a:p>
        </p:txBody>
      </p:sp>
      <p:sp>
        <p:nvSpPr>
          <p:cNvPr id="6" name="TextBox 5">
            <a:extLst>
              <a:ext uri="{FF2B5EF4-FFF2-40B4-BE49-F238E27FC236}">
                <a16:creationId xmlns:a16="http://schemas.microsoft.com/office/drawing/2014/main" id="{2C6C85A8-ACB4-41F2-A937-8F46E71D7BAB}"/>
              </a:ext>
            </a:extLst>
          </p:cNvPr>
          <p:cNvSpPr txBox="1"/>
          <p:nvPr/>
        </p:nvSpPr>
        <p:spPr>
          <a:xfrm>
            <a:off x="2208362" y="3364302"/>
            <a:ext cx="8459638" cy="3071482"/>
          </a:xfrm>
          <a:prstGeom prst="rect">
            <a:avLst/>
          </a:prstGeom>
          <a:noFill/>
        </p:spPr>
        <p:txBody>
          <a:bodyPr vertOverflow="overflow" vert="horz" wrap="square" rtlCol="0" anchor="t">
            <a:noAutofit/>
          </a:bodyPr>
          <a:lstStyle/>
          <a:p>
            <a:pPr algn="ctr"/>
            <a:r>
              <a:rPr lang="en-US" b="1" dirty="0">
                <a:solidFill>
                  <a:srgbClr val="124A54"/>
                </a:solidFill>
              </a:rPr>
              <a:t>PATRICIA A. PREMEAU, ESQ.</a:t>
            </a:r>
          </a:p>
          <a:p>
            <a:pPr algn="ctr"/>
            <a:r>
              <a:rPr lang="en-US" b="1" dirty="0">
                <a:solidFill>
                  <a:srgbClr val="124A54"/>
                </a:solidFill>
              </a:rPr>
              <a:t>Certified Real Estate Specialist</a:t>
            </a:r>
          </a:p>
          <a:p>
            <a:pPr algn="ctr"/>
            <a:r>
              <a:rPr lang="en-US" b="1" dirty="0">
                <a:solidFill>
                  <a:srgbClr val="124A54"/>
                </a:solidFill>
              </a:rPr>
              <a:t>Email: PAP@eblawyers.com</a:t>
            </a:r>
          </a:p>
        </p:txBody>
      </p:sp>
      <p:sp>
        <p:nvSpPr>
          <p:cNvPr id="8" name="TextBox 7">
            <a:extLst>
              <a:ext uri="{FF2B5EF4-FFF2-40B4-BE49-F238E27FC236}">
                <a16:creationId xmlns:a16="http://schemas.microsoft.com/office/drawing/2014/main" id="{9BC3238B-ECD9-4F6A-805F-CAE9F58C018B}"/>
              </a:ext>
            </a:extLst>
          </p:cNvPr>
          <p:cNvSpPr txBox="1"/>
          <p:nvPr/>
        </p:nvSpPr>
        <p:spPr>
          <a:xfrm>
            <a:off x="1143000" y="5693433"/>
            <a:ext cx="9144000" cy="703431"/>
          </a:xfrm>
          <a:prstGeom prst="rect">
            <a:avLst/>
          </a:prstGeom>
          <a:noFill/>
        </p:spPr>
        <p:txBody>
          <a:bodyPr vertOverflow="overflow" vert="horz" wrap="square" rtlCol="0" anchor="t">
            <a:noAutofit/>
          </a:bodyPr>
          <a:lstStyle/>
          <a:p>
            <a:pPr lvl="2" algn="ctr"/>
            <a:r>
              <a:rPr lang="en-US" sz="1600" dirty="0"/>
              <a:t>2800 N Central Avenue, Suite 1200</a:t>
            </a:r>
          </a:p>
          <a:p>
            <a:pPr lvl="2" algn="ctr"/>
            <a:r>
              <a:rPr lang="en-US" sz="1600" dirty="0"/>
              <a:t>Phoenix, AZ 85004</a:t>
            </a:r>
          </a:p>
        </p:txBody>
      </p:sp>
      <p:pic>
        <p:nvPicPr>
          <p:cNvPr id="11" name="Picture 10">
            <a:extLst>
              <a:ext uri="{FF2B5EF4-FFF2-40B4-BE49-F238E27FC236}">
                <a16:creationId xmlns:a16="http://schemas.microsoft.com/office/drawing/2014/main" id="{FFC7281B-9F94-5B03-52DA-9E29EE3D79F9}"/>
              </a:ext>
            </a:extLst>
          </p:cNvPr>
          <p:cNvPicPr>
            <a:picLocks noChangeAspect="1"/>
          </p:cNvPicPr>
          <p:nvPr/>
        </p:nvPicPr>
        <p:blipFill>
          <a:blip r:embed="rId3"/>
          <a:stretch>
            <a:fillRect/>
          </a:stretch>
        </p:blipFill>
        <p:spPr>
          <a:xfrm>
            <a:off x="4816296" y="4600729"/>
            <a:ext cx="2950470" cy="996698"/>
          </a:xfrm>
          <a:prstGeom prst="rect">
            <a:avLst/>
          </a:prstGeom>
        </p:spPr>
      </p:pic>
    </p:spTree>
    <p:extLst>
      <p:ext uri="{BB962C8B-B14F-4D97-AF65-F5344CB8AC3E}">
        <p14:creationId xmlns:p14="http://schemas.microsoft.com/office/powerpoint/2010/main" val="4193407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964E3-39EA-94CC-3422-F293F0EE9116}"/>
              </a:ext>
            </a:extLst>
          </p:cNvPr>
          <p:cNvSpPr>
            <a:spLocks noGrp="1"/>
          </p:cNvSpPr>
          <p:nvPr>
            <p:ph type="title"/>
          </p:nvPr>
        </p:nvSpPr>
        <p:spPr>
          <a:xfrm>
            <a:off x="1143000" y="1524000"/>
            <a:ext cx="9906000" cy="1651000"/>
          </a:xfrm>
        </p:spPr>
        <p:txBody>
          <a:bodyPr>
            <a:normAutofit/>
          </a:bodyPr>
          <a:lstStyle/>
          <a:p>
            <a:r>
              <a:rPr lang="en-US" sz="4000" b="1" dirty="0"/>
              <a:t>The Case of Banker, Simmons &amp; Gross Oversight, PLLC</a:t>
            </a:r>
          </a:p>
        </p:txBody>
      </p:sp>
      <p:sp>
        <p:nvSpPr>
          <p:cNvPr id="3" name="Text Placeholder 2">
            <a:extLst>
              <a:ext uri="{FF2B5EF4-FFF2-40B4-BE49-F238E27FC236}">
                <a16:creationId xmlns:a16="http://schemas.microsoft.com/office/drawing/2014/main" id="{B1AD0286-59AF-D3BC-B21A-05A564D2322D}"/>
              </a:ext>
            </a:extLst>
          </p:cNvPr>
          <p:cNvSpPr>
            <a:spLocks noGrp="1"/>
          </p:cNvSpPr>
          <p:nvPr>
            <p:ph type="body" idx="1"/>
          </p:nvPr>
        </p:nvSpPr>
        <p:spPr>
          <a:xfrm>
            <a:off x="1524000" y="3327400"/>
            <a:ext cx="9144000" cy="762000"/>
          </a:xfrm>
        </p:spPr>
        <p:txBody>
          <a:bodyPr>
            <a:normAutofit/>
          </a:bodyPr>
          <a:lstStyle/>
          <a:p>
            <a:r>
              <a:rPr lang="en-US" dirty="0">
                <a:solidFill>
                  <a:srgbClr val="0E6E7D"/>
                </a:solidFill>
              </a:rPr>
              <a:t>How to Turn a 7-Year Office Lease Into a Bar Exam Question</a:t>
            </a:r>
          </a:p>
        </p:txBody>
      </p:sp>
      <p:sp>
        <p:nvSpPr>
          <p:cNvPr id="4" name="TextBox 3">
            <a:extLst>
              <a:ext uri="{FF2B5EF4-FFF2-40B4-BE49-F238E27FC236}">
                <a16:creationId xmlns:a16="http://schemas.microsoft.com/office/drawing/2014/main" id="{6A7A008E-3DAB-4FF4-9BDB-EEAF2547E171}"/>
              </a:ext>
            </a:extLst>
          </p:cNvPr>
          <p:cNvSpPr txBox="1"/>
          <p:nvPr/>
        </p:nvSpPr>
        <p:spPr>
          <a:xfrm>
            <a:off x="1905000" y="4470400"/>
            <a:ext cx="8382000" cy="762000"/>
          </a:xfrm>
          <a:prstGeom prst="rect">
            <a:avLst/>
          </a:prstGeom>
          <a:noFill/>
        </p:spPr>
        <p:txBody>
          <a:bodyPr vertOverflow="overflow" vert="horz" wrap="square" rtlCol="0" anchor="t">
            <a:spAutoFit/>
          </a:bodyPr>
          <a:lstStyle/>
          <a:p>
            <a:pPr algn="l"/>
            <a:r>
              <a:rPr lang="en-US" i="1">
                <a:solidFill>
                  <a:srgbClr val="B8763E"/>
                </a:solidFill>
              </a:rPr>
              <a:t>“We’re lawyers. We review contracts for a living. Why would we need someone to review our lease?”</a:t>
            </a:r>
          </a:p>
        </p:txBody>
      </p:sp>
      <p:sp>
        <p:nvSpPr>
          <p:cNvPr id="5" name="TextBox 4">
            <a:extLst>
              <a:ext uri="{FF2B5EF4-FFF2-40B4-BE49-F238E27FC236}">
                <a16:creationId xmlns:a16="http://schemas.microsoft.com/office/drawing/2014/main" id="{0D48BA2F-0806-482B-85BE-1DB41AD7854E}"/>
              </a:ext>
            </a:extLst>
          </p:cNvPr>
          <p:cNvSpPr txBox="1"/>
          <p:nvPr/>
        </p:nvSpPr>
        <p:spPr>
          <a:xfrm>
            <a:off x="1905000" y="5384800"/>
            <a:ext cx="8382000" cy="381000"/>
          </a:xfrm>
          <a:prstGeom prst="rect">
            <a:avLst/>
          </a:prstGeom>
          <a:noFill/>
        </p:spPr>
        <p:txBody>
          <a:bodyPr vertOverflow="overflow" vert="horz" wrap="square" rtlCol="0" anchor="t">
            <a:spAutoFit/>
          </a:bodyPr>
          <a:lstStyle/>
          <a:p>
            <a:pPr algn="l"/>
            <a:r>
              <a:rPr lang="en-US" sz="1500">
                <a:solidFill>
                  <a:srgbClr val="4A5A63"/>
                </a:solidFill>
              </a:rPr>
              <a:t>— The managing partner, moments before everything predictable happens</a:t>
            </a:r>
          </a:p>
        </p:txBody>
      </p:sp>
    </p:spTree>
    <p:extLst>
      <p:ext uri="{BB962C8B-B14F-4D97-AF65-F5344CB8AC3E}">
        <p14:creationId xmlns:p14="http://schemas.microsoft.com/office/powerpoint/2010/main" val="446720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DD19F-F92A-AD1B-E960-CCD44072606A}"/>
              </a:ext>
            </a:extLst>
          </p:cNvPr>
          <p:cNvSpPr>
            <a:spLocks noGrp="1"/>
          </p:cNvSpPr>
          <p:nvPr>
            <p:ph type="title"/>
          </p:nvPr>
        </p:nvSpPr>
        <p:spPr>
          <a:xfrm>
            <a:off x="1143000" y="609600"/>
            <a:ext cx="10160000" cy="889000"/>
          </a:xfrm>
        </p:spPr>
        <p:txBody>
          <a:bodyPr>
            <a:normAutofit/>
          </a:bodyPr>
          <a:lstStyle/>
          <a:p>
            <a:r>
              <a:rPr lang="en-US" sz="3200" b="1"/>
              <a:t>The Premise</a:t>
            </a:r>
          </a:p>
        </p:txBody>
      </p:sp>
      <p:sp>
        <p:nvSpPr>
          <p:cNvPr id="3" name="Content Placeholder 2">
            <a:extLst>
              <a:ext uri="{FF2B5EF4-FFF2-40B4-BE49-F238E27FC236}">
                <a16:creationId xmlns:a16="http://schemas.microsoft.com/office/drawing/2014/main" id="{B1E433C5-AC00-67F4-2C84-DF88536D0B0A}"/>
              </a:ext>
            </a:extLst>
          </p:cNvPr>
          <p:cNvSpPr>
            <a:spLocks noGrp="1"/>
          </p:cNvSpPr>
          <p:nvPr>
            <p:ph idx="1"/>
          </p:nvPr>
        </p:nvSpPr>
        <p:spPr>
          <a:xfrm>
            <a:off x="1143000" y="1676400"/>
            <a:ext cx="10160000" cy="4318000"/>
          </a:xfrm>
        </p:spPr>
        <p:txBody>
          <a:bodyPr anchor="ctr" anchorCtr="0">
            <a:normAutofit/>
          </a:bodyPr>
          <a:lstStyle/>
          <a:p>
            <a:r>
              <a:rPr lang="en-US" sz="2400"/>
              <a:t>A successful mid-sized firm relocates its office
No real estate counsel is engaged — the partners review contracts for a living
Seven-year term, Class-A building, very nice coffee bar
Ten chapters follow. Every disaster below traces back to one clause nobody read</a:t>
            </a:r>
          </a:p>
        </p:txBody>
      </p:sp>
    </p:spTree>
    <p:extLst>
      <p:ext uri="{BB962C8B-B14F-4D97-AF65-F5344CB8AC3E}">
        <p14:creationId xmlns:p14="http://schemas.microsoft.com/office/powerpoint/2010/main" val="493614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4DD60-986F-2DAA-1D98-915D5C9E0A74}"/>
              </a:ext>
            </a:extLst>
          </p:cNvPr>
          <p:cNvSpPr>
            <a:spLocks noGrp="1"/>
          </p:cNvSpPr>
          <p:nvPr>
            <p:ph type="title"/>
          </p:nvPr>
        </p:nvSpPr>
        <p:spPr>
          <a:xfrm>
            <a:off x="1143000" y="558800"/>
            <a:ext cx="10160000" cy="762000"/>
          </a:xfrm>
        </p:spPr>
        <p:txBody>
          <a:bodyPr>
            <a:normAutofit/>
          </a:bodyPr>
          <a:lstStyle/>
          <a:p>
            <a:r>
              <a:rPr lang="en-US" sz="3000" b="1"/>
              <a:t>Chapter 1 · The Signature Page</a:t>
            </a:r>
          </a:p>
        </p:txBody>
      </p:sp>
      <p:sp>
        <p:nvSpPr>
          <p:cNvPr id="3" name="Content Placeholder 2">
            <a:extLst>
              <a:ext uri="{FF2B5EF4-FFF2-40B4-BE49-F238E27FC236}">
                <a16:creationId xmlns:a16="http://schemas.microsoft.com/office/drawing/2014/main" id="{58305191-287F-FB62-2D9F-032DEDD67B95}"/>
              </a:ext>
            </a:extLst>
          </p:cNvPr>
          <p:cNvSpPr>
            <a:spLocks noGrp="1"/>
          </p:cNvSpPr>
          <p:nvPr>
            <p:ph idx="1"/>
          </p:nvPr>
        </p:nvSpPr>
        <p:spPr>
          <a:xfrm>
            <a:off x="1143000" y="1473200"/>
            <a:ext cx="10160000" cy="2971800"/>
          </a:xfrm>
        </p:spPr>
        <p:txBody>
          <a:bodyPr anchor="t" anchorCtr="0">
            <a:normAutofit/>
          </a:bodyPr>
          <a:lstStyle/>
          <a:p>
            <a:r>
              <a:rPr lang="en-US" sz="2200" dirty="0"/>
              <a:t>The managing partner signs the lease: “John Smith, Esq.”
Not “Smith, Jones &amp; Catastrophe, PLLC, by John Smith, Managing Member”
Six years later, everyone learns that “Esq.” is not a liability shield
Landlord says he guaranteed the lease. John says he did not
Three motions, two mediations, ~$150,000 in fees to find out</a:t>
            </a:r>
          </a:p>
        </p:txBody>
      </p:sp>
      <p:sp>
        <p:nvSpPr>
          <p:cNvPr id="4" name="Rectangle 3">
            <a:extLst>
              <a:ext uri="{FF2B5EF4-FFF2-40B4-BE49-F238E27FC236}">
                <a16:creationId xmlns:a16="http://schemas.microsoft.com/office/drawing/2014/main" id="{5C74078B-5FFC-4D85-BCA5-7192536EF1B2}"/>
              </a:ext>
            </a:extLst>
          </p:cNvPr>
          <p:cNvSpPr/>
          <p:nvPr/>
        </p:nvSpPr>
        <p:spPr>
          <a:xfrm>
            <a:off x="1143000" y="4521200"/>
            <a:ext cx="10160000" cy="25400"/>
          </a:xfrm>
          <a:prstGeom prst="rect">
            <a:avLst/>
          </a:prstGeom>
          <a:solidFill>
            <a:srgbClr val="C9D3D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TextBox 4">
            <a:extLst>
              <a:ext uri="{FF2B5EF4-FFF2-40B4-BE49-F238E27FC236}">
                <a16:creationId xmlns:a16="http://schemas.microsoft.com/office/drawing/2014/main" id="{0EA3A94F-F481-404B-951F-80357E9BCD2E}"/>
              </a:ext>
            </a:extLst>
          </p:cNvPr>
          <p:cNvSpPr txBox="1"/>
          <p:nvPr/>
        </p:nvSpPr>
        <p:spPr>
          <a:xfrm>
            <a:off x="1143000" y="4699000"/>
            <a:ext cx="10160000" cy="381000"/>
          </a:xfrm>
          <a:prstGeom prst="rect">
            <a:avLst/>
          </a:prstGeom>
          <a:noFill/>
        </p:spPr>
        <p:txBody>
          <a:bodyPr vertOverflow="overflow" vert="horz" wrap="square" rtlCol="0" anchor="t">
            <a:spAutoFit/>
          </a:bodyPr>
          <a:lstStyle/>
          <a:p>
            <a:pPr algn="l"/>
            <a:r>
              <a:rPr lang="en-US" b="1" dirty="0">
                <a:solidFill>
                  <a:srgbClr val="B8763E"/>
                </a:solidFill>
              </a:rPr>
              <a:t>Real issue: signature authority, capacity, and accidental personal liability</a:t>
            </a:r>
          </a:p>
        </p:txBody>
      </p:sp>
      <p:sp>
        <p:nvSpPr>
          <p:cNvPr id="6" name="TextBox 5">
            <a:extLst>
              <a:ext uri="{FF2B5EF4-FFF2-40B4-BE49-F238E27FC236}">
                <a16:creationId xmlns:a16="http://schemas.microsoft.com/office/drawing/2014/main" id="{0872DE25-2B80-4CD4-8BA1-592EC542E2A9}"/>
              </a:ext>
            </a:extLst>
          </p:cNvPr>
          <p:cNvSpPr txBox="1"/>
          <p:nvPr/>
        </p:nvSpPr>
        <p:spPr>
          <a:xfrm>
            <a:off x="1143000" y="5156200"/>
            <a:ext cx="10160000" cy="889000"/>
          </a:xfrm>
          <a:prstGeom prst="rect">
            <a:avLst/>
          </a:prstGeom>
          <a:noFill/>
        </p:spPr>
        <p:txBody>
          <a:bodyPr vertOverflow="overflow" vert="horz" wrap="square" rtlCol="0" anchor="t">
            <a:spAutoFit/>
          </a:bodyPr>
          <a:lstStyle/>
          <a:p>
            <a:pPr algn="l"/>
            <a:r>
              <a:rPr lang="en-US" sz="1700" dirty="0">
                <a:solidFill>
                  <a:srgbClr val="124A54"/>
                </a:solidFill>
              </a:rPr>
              <a:t>Fix: confirm the entity is Tenant on page one, and sign only as “Firm, PLLC, by [Name], its Managing Member.” The only thing costlier than a guarantee is litigating whether you signed one.</a:t>
            </a:r>
          </a:p>
        </p:txBody>
      </p:sp>
    </p:spTree>
    <p:extLst>
      <p:ext uri="{BB962C8B-B14F-4D97-AF65-F5344CB8AC3E}">
        <p14:creationId xmlns:p14="http://schemas.microsoft.com/office/powerpoint/2010/main" val="313178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463FC-A509-90E7-95AC-9A120B3E855D}"/>
              </a:ext>
            </a:extLst>
          </p:cNvPr>
          <p:cNvSpPr>
            <a:spLocks noGrp="1"/>
          </p:cNvSpPr>
          <p:nvPr>
            <p:ph type="title"/>
          </p:nvPr>
        </p:nvSpPr>
        <p:spPr>
          <a:xfrm>
            <a:off x="1143000" y="558800"/>
            <a:ext cx="10160000" cy="762000"/>
          </a:xfrm>
        </p:spPr>
        <p:txBody>
          <a:bodyPr>
            <a:normAutofit/>
          </a:bodyPr>
          <a:lstStyle/>
          <a:p>
            <a:r>
              <a:rPr lang="en-US" sz="3000" b="1"/>
              <a:t>Chapter 2 · Square Footage Fiction</a:t>
            </a:r>
          </a:p>
        </p:txBody>
      </p:sp>
      <p:sp>
        <p:nvSpPr>
          <p:cNvPr id="3" name="Content Placeholder 2">
            <a:extLst>
              <a:ext uri="{FF2B5EF4-FFF2-40B4-BE49-F238E27FC236}">
                <a16:creationId xmlns:a16="http://schemas.microsoft.com/office/drawing/2014/main" id="{E6FF7B97-E652-B501-5E98-236A3ADA0100}"/>
              </a:ext>
            </a:extLst>
          </p:cNvPr>
          <p:cNvSpPr>
            <a:spLocks noGrp="1"/>
          </p:cNvSpPr>
          <p:nvPr>
            <p:ph idx="1"/>
          </p:nvPr>
        </p:nvSpPr>
        <p:spPr>
          <a:xfrm>
            <a:off x="1143000" y="1473200"/>
            <a:ext cx="10160000" cy="2971800"/>
          </a:xfrm>
        </p:spPr>
        <p:txBody>
          <a:bodyPr anchor="t" anchorCtr="0">
            <a:normAutofit/>
          </a:bodyPr>
          <a:lstStyle/>
          <a:p>
            <a:r>
              <a:rPr lang="en-US" sz="2200"/>
              <a:t>Broker: “It’s 10,000 square feet.” Lease: “approximately 10,000 rentable square feet”
Usable space is closer to 7,000
The other 3,000: hallways, lobby, atrium, two decorative fountains
Plus a meditation garden occupied by exactly zero lawyers
The rate looked great until nobody could fit a desk in it</a:t>
            </a:r>
          </a:p>
        </p:txBody>
      </p:sp>
      <p:sp>
        <p:nvSpPr>
          <p:cNvPr id="4" name="Rectangle 3">
            <a:extLst>
              <a:ext uri="{FF2B5EF4-FFF2-40B4-BE49-F238E27FC236}">
                <a16:creationId xmlns:a16="http://schemas.microsoft.com/office/drawing/2014/main" id="{C64D3574-E747-4169-90B3-C7989777D0F4}"/>
              </a:ext>
            </a:extLst>
          </p:cNvPr>
          <p:cNvSpPr/>
          <p:nvPr/>
        </p:nvSpPr>
        <p:spPr>
          <a:xfrm>
            <a:off x="1143000" y="4521200"/>
            <a:ext cx="10160000" cy="25400"/>
          </a:xfrm>
          <a:prstGeom prst="rect">
            <a:avLst/>
          </a:prstGeom>
          <a:solidFill>
            <a:srgbClr val="C9D3D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TextBox 4">
            <a:extLst>
              <a:ext uri="{FF2B5EF4-FFF2-40B4-BE49-F238E27FC236}">
                <a16:creationId xmlns:a16="http://schemas.microsoft.com/office/drawing/2014/main" id="{793160AA-C09D-4387-8B6E-C0FF7446CCA1}"/>
              </a:ext>
            </a:extLst>
          </p:cNvPr>
          <p:cNvSpPr txBox="1"/>
          <p:nvPr/>
        </p:nvSpPr>
        <p:spPr>
          <a:xfrm>
            <a:off x="1143000" y="4699000"/>
            <a:ext cx="10160000" cy="381000"/>
          </a:xfrm>
          <a:prstGeom prst="rect">
            <a:avLst/>
          </a:prstGeom>
          <a:noFill/>
        </p:spPr>
        <p:txBody>
          <a:bodyPr vertOverflow="overflow" vert="horz" wrap="square" rtlCol="0" anchor="t">
            <a:spAutoFit/>
          </a:bodyPr>
          <a:lstStyle/>
          <a:p>
            <a:pPr algn="l"/>
            <a:r>
              <a:rPr lang="en-US" b="1" dirty="0">
                <a:solidFill>
                  <a:srgbClr val="B8763E"/>
                </a:solidFill>
              </a:rPr>
              <a:t>Real issue: rentable versus usable square footage and load factor</a:t>
            </a:r>
          </a:p>
        </p:txBody>
      </p:sp>
      <p:sp>
        <p:nvSpPr>
          <p:cNvPr id="6" name="TextBox 5">
            <a:extLst>
              <a:ext uri="{FF2B5EF4-FFF2-40B4-BE49-F238E27FC236}">
                <a16:creationId xmlns:a16="http://schemas.microsoft.com/office/drawing/2014/main" id="{8AFBE4CA-8D2A-4F19-863A-8920F5A76951}"/>
              </a:ext>
            </a:extLst>
          </p:cNvPr>
          <p:cNvSpPr txBox="1"/>
          <p:nvPr/>
        </p:nvSpPr>
        <p:spPr>
          <a:xfrm>
            <a:off x="1143000" y="5156200"/>
            <a:ext cx="10160000" cy="889000"/>
          </a:xfrm>
          <a:prstGeom prst="rect">
            <a:avLst/>
          </a:prstGeom>
          <a:noFill/>
        </p:spPr>
        <p:txBody>
          <a:bodyPr vertOverflow="overflow" vert="horz" wrap="square" rtlCol="0" anchor="t">
            <a:spAutoFit/>
          </a:bodyPr>
          <a:lstStyle/>
          <a:p>
            <a:pPr algn="l"/>
            <a:r>
              <a:rPr lang="en-US" sz="1700">
                <a:solidFill>
                  <a:srgbClr val="124A54"/>
                </a:solidFill>
              </a:rPr>
              <a:t>Fix: ask for both numbers and the measurement standard (BOMA or landlord’s own), then confirm the rent schedule math matches the stated area.</a:t>
            </a:r>
          </a:p>
        </p:txBody>
      </p:sp>
    </p:spTree>
    <p:extLst>
      <p:ext uri="{BB962C8B-B14F-4D97-AF65-F5344CB8AC3E}">
        <p14:creationId xmlns:p14="http://schemas.microsoft.com/office/powerpoint/2010/main" val="1217416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B4C0F-D533-108E-3E29-001DFAB87463}"/>
              </a:ext>
            </a:extLst>
          </p:cNvPr>
          <p:cNvSpPr>
            <a:spLocks noGrp="1"/>
          </p:cNvSpPr>
          <p:nvPr>
            <p:ph type="title"/>
          </p:nvPr>
        </p:nvSpPr>
        <p:spPr>
          <a:xfrm>
            <a:off x="1143000" y="558800"/>
            <a:ext cx="10160000" cy="762000"/>
          </a:xfrm>
        </p:spPr>
        <p:txBody>
          <a:bodyPr>
            <a:normAutofit/>
          </a:bodyPr>
          <a:lstStyle/>
          <a:p>
            <a:r>
              <a:rPr lang="en-US" sz="3000" b="1"/>
              <a:t>Chapter 3 · The CAM Surprise</a:t>
            </a:r>
          </a:p>
        </p:txBody>
      </p:sp>
      <p:sp>
        <p:nvSpPr>
          <p:cNvPr id="3" name="Content Placeholder 2">
            <a:extLst>
              <a:ext uri="{FF2B5EF4-FFF2-40B4-BE49-F238E27FC236}">
                <a16:creationId xmlns:a16="http://schemas.microsoft.com/office/drawing/2014/main" id="{8FB88B25-F9F8-F7FE-294A-7647A7F78D8A}"/>
              </a:ext>
            </a:extLst>
          </p:cNvPr>
          <p:cNvSpPr>
            <a:spLocks noGrp="1"/>
          </p:cNvSpPr>
          <p:nvPr>
            <p:ph idx="1"/>
          </p:nvPr>
        </p:nvSpPr>
        <p:spPr>
          <a:xfrm>
            <a:off x="1143000" y="1473200"/>
            <a:ext cx="10160000" cy="2971800"/>
          </a:xfrm>
        </p:spPr>
        <p:txBody>
          <a:bodyPr anchor="t" anchorCtr="0">
            <a:normAutofit/>
          </a:bodyPr>
          <a:lstStyle/>
          <a:p>
            <a:r>
              <a:rPr lang="en-US" sz="2200"/>
              <a:t>The partners review base rent carefully. Nobody looks at CAM
Year 1: $8/SF. Year 2: $12/SF. Year 3: $18/SF
Year 4 adds landscaping upgrades, holiday décor and unrequested valet
Also three decorative waterfalls and a “building ambiance enhancement initiative”
Controller: “Can they really charge us for this?” Answer: “Turn to page 97.”</a:t>
            </a:r>
          </a:p>
        </p:txBody>
      </p:sp>
      <p:sp>
        <p:nvSpPr>
          <p:cNvPr id="4" name="Rectangle 3">
            <a:extLst>
              <a:ext uri="{FF2B5EF4-FFF2-40B4-BE49-F238E27FC236}">
                <a16:creationId xmlns:a16="http://schemas.microsoft.com/office/drawing/2014/main" id="{0BBF142E-6644-4A98-BDFD-4CB9E408F14D}"/>
              </a:ext>
            </a:extLst>
          </p:cNvPr>
          <p:cNvSpPr/>
          <p:nvPr/>
        </p:nvSpPr>
        <p:spPr>
          <a:xfrm>
            <a:off x="1143000" y="4521200"/>
            <a:ext cx="10160000" cy="25400"/>
          </a:xfrm>
          <a:prstGeom prst="rect">
            <a:avLst/>
          </a:prstGeom>
          <a:solidFill>
            <a:srgbClr val="C9D3D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TextBox 4">
            <a:extLst>
              <a:ext uri="{FF2B5EF4-FFF2-40B4-BE49-F238E27FC236}">
                <a16:creationId xmlns:a16="http://schemas.microsoft.com/office/drawing/2014/main" id="{1BD0580B-1FAE-4457-8AA6-8B8FB915D106}"/>
              </a:ext>
            </a:extLst>
          </p:cNvPr>
          <p:cNvSpPr txBox="1"/>
          <p:nvPr/>
        </p:nvSpPr>
        <p:spPr>
          <a:xfrm>
            <a:off x="1143000" y="4699000"/>
            <a:ext cx="10160000" cy="381000"/>
          </a:xfrm>
          <a:prstGeom prst="rect">
            <a:avLst/>
          </a:prstGeom>
          <a:noFill/>
        </p:spPr>
        <p:txBody>
          <a:bodyPr vertOverflow="overflow" vert="horz" wrap="none" rtlCol="0" anchor="t">
            <a:spAutoFit/>
          </a:bodyPr>
          <a:lstStyle/>
          <a:p>
            <a:pPr algn="l"/>
            <a:r>
              <a:rPr lang="en-US" b="1" dirty="0">
                <a:solidFill>
                  <a:srgbClr val="B8763E"/>
                </a:solidFill>
              </a:rPr>
              <a:t>Real issue: CAM definitions, pass-throughs and audit rights</a:t>
            </a:r>
          </a:p>
        </p:txBody>
      </p:sp>
      <p:sp>
        <p:nvSpPr>
          <p:cNvPr id="6" name="TextBox 5">
            <a:extLst>
              <a:ext uri="{FF2B5EF4-FFF2-40B4-BE49-F238E27FC236}">
                <a16:creationId xmlns:a16="http://schemas.microsoft.com/office/drawing/2014/main" id="{94FDA3B7-0677-492F-B058-00ACD0362AE3}"/>
              </a:ext>
            </a:extLst>
          </p:cNvPr>
          <p:cNvSpPr txBox="1"/>
          <p:nvPr/>
        </p:nvSpPr>
        <p:spPr>
          <a:xfrm>
            <a:off x="1143000" y="5156200"/>
            <a:ext cx="10160000" cy="889000"/>
          </a:xfrm>
          <a:prstGeom prst="rect">
            <a:avLst/>
          </a:prstGeom>
          <a:noFill/>
        </p:spPr>
        <p:txBody>
          <a:bodyPr vertOverflow="overflow" vert="horz" wrap="square" rtlCol="0" anchor="t">
            <a:spAutoFit/>
          </a:bodyPr>
          <a:lstStyle/>
          <a:p>
            <a:pPr algn="l"/>
            <a:r>
              <a:rPr lang="en-US" sz="1700" dirty="0">
                <a:solidFill>
                  <a:srgbClr val="124A54"/>
                </a:solidFill>
              </a:rPr>
              <a:t>Fix: cap controllable CAM, exclude capital and landlord overhead, and reserve annual backup and audit rights. Somebody has to read page 97.</a:t>
            </a:r>
          </a:p>
        </p:txBody>
      </p:sp>
    </p:spTree>
    <p:extLst>
      <p:ext uri="{BB962C8B-B14F-4D97-AF65-F5344CB8AC3E}">
        <p14:creationId xmlns:p14="http://schemas.microsoft.com/office/powerpoint/2010/main" val="944456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3095F-466F-C763-D773-926B0D801A6C}"/>
              </a:ext>
            </a:extLst>
          </p:cNvPr>
          <p:cNvSpPr>
            <a:spLocks noGrp="1"/>
          </p:cNvSpPr>
          <p:nvPr>
            <p:ph type="title"/>
          </p:nvPr>
        </p:nvSpPr>
        <p:spPr>
          <a:xfrm>
            <a:off x="1143000" y="558800"/>
            <a:ext cx="10160000" cy="762000"/>
          </a:xfrm>
        </p:spPr>
        <p:txBody>
          <a:bodyPr>
            <a:normAutofit/>
          </a:bodyPr>
          <a:lstStyle/>
          <a:p>
            <a:r>
              <a:rPr lang="en-US" sz="3000" b="1"/>
              <a:t>Chapter 4 · The HVAC Incident</a:t>
            </a:r>
          </a:p>
        </p:txBody>
      </p:sp>
      <p:sp>
        <p:nvSpPr>
          <p:cNvPr id="3" name="Content Placeholder 2">
            <a:extLst>
              <a:ext uri="{FF2B5EF4-FFF2-40B4-BE49-F238E27FC236}">
                <a16:creationId xmlns:a16="http://schemas.microsoft.com/office/drawing/2014/main" id="{8A3769EA-25C6-3AE8-29FF-4C190B113256}"/>
              </a:ext>
            </a:extLst>
          </p:cNvPr>
          <p:cNvSpPr>
            <a:spLocks noGrp="1"/>
          </p:cNvSpPr>
          <p:nvPr>
            <p:ph idx="1"/>
          </p:nvPr>
        </p:nvSpPr>
        <p:spPr>
          <a:xfrm>
            <a:off x="1143000" y="1473200"/>
            <a:ext cx="10160000" cy="2971800"/>
          </a:xfrm>
        </p:spPr>
        <p:txBody>
          <a:bodyPr anchor="t" anchorCtr="0">
            <a:normAutofit/>
          </a:bodyPr>
          <a:lstStyle/>
          <a:p>
            <a:r>
              <a:rPr lang="en-US" sz="2200"/>
              <a:t>July. Phoenix. The HVAC dies
The lease makes Tenant responsible for HVAC maintenance, repair, replacement, reconstruction, reincarnation and spiritual healing
Replacement cost: $48,000
Managing partner: “Surely that’s the landlord’s responsibility”
Landlord: “Surely it isn’t.” Judge: “Surely you read Section 14.3”</a:t>
            </a:r>
          </a:p>
        </p:txBody>
      </p:sp>
      <p:sp>
        <p:nvSpPr>
          <p:cNvPr id="4" name="Rectangle 3">
            <a:extLst>
              <a:ext uri="{FF2B5EF4-FFF2-40B4-BE49-F238E27FC236}">
                <a16:creationId xmlns:a16="http://schemas.microsoft.com/office/drawing/2014/main" id="{491B041A-F2E7-43B8-9060-ECC8F01749EA}"/>
              </a:ext>
            </a:extLst>
          </p:cNvPr>
          <p:cNvSpPr/>
          <p:nvPr/>
        </p:nvSpPr>
        <p:spPr>
          <a:xfrm>
            <a:off x="1143000" y="4521200"/>
            <a:ext cx="10160000" cy="25400"/>
          </a:xfrm>
          <a:prstGeom prst="rect">
            <a:avLst/>
          </a:prstGeom>
          <a:solidFill>
            <a:srgbClr val="C9D3D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TextBox 4">
            <a:extLst>
              <a:ext uri="{FF2B5EF4-FFF2-40B4-BE49-F238E27FC236}">
                <a16:creationId xmlns:a16="http://schemas.microsoft.com/office/drawing/2014/main" id="{D5229CD1-9818-4D72-97EF-D8A210E4DE93}"/>
              </a:ext>
            </a:extLst>
          </p:cNvPr>
          <p:cNvSpPr txBox="1"/>
          <p:nvPr/>
        </p:nvSpPr>
        <p:spPr>
          <a:xfrm>
            <a:off x="1143000" y="4699000"/>
            <a:ext cx="10160000" cy="381000"/>
          </a:xfrm>
          <a:prstGeom prst="rect">
            <a:avLst/>
          </a:prstGeom>
          <a:noFill/>
        </p:spPr>
        <p:txBody>
          <a:bodyPr vertOverflow="overflow" vert="horz" wrap="none" rtlCol="0" anchor="t">
            <a:spAutoFit/>
          </a:bodyPr>
          <a:lstStyle/>
          <a:p>
            <a:pPr algn="l"/>
            <a:r>
              <a:rPr lang="en-US" b="1" dirty="0">
                <a:solidFill>
                  <a:srgbClr val="B8763E"/>
                </a:solidFill>
              </a:rPr>
              <a:t>Real issue: maintenance and repair versus replacement of HVAC</a:t>
            </a:r>
          </a:p>
        </p:txBody>
      </p:sp>
      <p:sp>
        <p:nvSpPr>
          <p:cNvPr id="6" name="TextBox 5">
            <a:extLst>
              <a:ext uri="{FF2B5EF4-FFF2-40B4-BE49-F238E27FC236}">
                <a16:creationId xmlns:a16="http://schemas.microsoft.com/office/drawing/2014/main" id="{52CB2361-1C7E-4D4B-9A93-87A91085B7D1}"/>
              </a:ext>
            </a:extLst>
          </p:cNvPr>
          <p:cNvSpPr txBox="1"/>
          <p:nvPr/>
        </p:nvSpPr>
        <p:spPr>
          <a:xfrm>
            <a:off x="1143000" y="5156200"/>
            <a:ext cx="10160000" cy="889000"/>
          </a:xfrm>
          <a:prstGeom prst="rect">
            <a:avLst/>
          </a:prstGeom>
          <a:noFill/>
        </p:spPr>
        <p:txBody>
          <a:bodyPr vertOverflow="overflow" vert="horz" wrap="square" rtlCol="0" anchor="t">
            <a:spAutoFit/>
          </a:bodyPr>
          <a:lstStyle/>
          <a:p>
            <a:pPr algn="l"/>
            <a:r>
              <a:rPr lang="en-US" sz="1700" dirty="0">
                <a:solidFill>
                  <a:srgbClr val="124A54"/>
                </a:solidFill>
              </a:rPr>
              <a:t>Fix: find out whether your suite has a dedicated unit, cap or exclude replacement of end-of-life equipment, and confirm who holds the warranty and the service contract.</a:t>
            </a:r>
          </a:p>
        </p:txBody>
      </p:sp>
    </p:spTree>
    <p:extLst>
      <p:ext uri="{BB962C8B-B14F-4D97-AF65-F5344CB8AC3E}">
        <p14:creationId xmlns:p14="http://schemas.microsoft.com/office/powerpoint/2010/main" val="1004227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D90B0-0DC5-110A-7691-5891FBA242D5}"/>
              </a:ext>
            </a:extLst>
          </p:cNvPr>
          <p:cNvSpPr>
            <a:spLocks noGrp="1"/>
          </p:cNvSpPr>
          <p:nvPr>
            <p:ph type="title"/>
          </p:nvPr>
        </p:nvSpPr>
        <p:spPr>
          <a:xfrm>
            <a:off x="1143000" y="558800"/>
            <a:ext cx="10160000" cy="762000"/>
          </a:xfrm>
        </p:spPr>
        <p:txBody>
          <a:bodyPr>
            <a:normAutofit/>
          </a:bodyPr>
          <a:lstStyle/>
          <a:p>
            <a:r>
              <a:rPr lang="en-US" sz="3000" b="1"/>
              <a:t>Chapter 5 · The Renewal Option</a:t>
            </a:r>
          </a:p>
        </p:txBody>
      </p:sp>
      <p:sp>
        <p:nvSpPr>
          <p:cNvPr id="3" name="Content Placeholder 2">
            <a:extLst>
              <a:ext uri="{FF2B5EF4-FFF2-40B4-BE49-F238E27FC236}">
                <a16:creationId xmlns:a16="http://schemas.microsoft.com/office/drawing/2014/main" id="{FC6C8B28-E3C6-4974-B789-E5052F041EBD}"/>
              </a:ext>
            </a:extLst>
          </p:cNvPr>
          <p:cNvSpPr>
            <a:spLocks noGrp="1"/>
          </p:cNvSpPr>
          <p:nvPr>
            <p:ph idx="1"/>
          </p:nvPr>
        </p:nvSpPr>
        <p:spPr>
          <a:xfrm>
            <a:off x="1143000" y="1473200"/>
            <a:ext cx="10160000" cy="2971800"/>
          </a:xfrm>
        </p:spPr>
        <p:txBody>
          <a:bodyPr anchor="t" anchorCtr="0">
            <a:normAutofit/>
          </a:bodyPr>
          <a:lstStyle/>
          <a:p>
            <a:r>
              <a:rPr lang="en-US" sz="2200"/>
              <a:t>The lease contains a valuable five-year renewal option
Notice must be given “not earlier than 270 and not later than 240 days” before expiration
The firm calendars nothing. The window closes
Landlord promptly offers renewal at higher rent, fewer concessions, zero leverage
A first-year associate finds the missed option while looking for a stapler</a:t>
            </a:r>
          </a:p>
        </p:txBody>
      </p:sp>
      <p:sp>
        <p:nvSpPr>
          <p:cNvPr id="4" name="Rectangle 3">
            <a:extLst>
              <a:ext uri="{FF2B5EF4-FFF2-40B4-BE49-F238E27FC236}">
                <a16:creationId xmlns:a16="http://schemas.microsoft.com/office/drawing/2014/main" id="{E659A08B-D2E1-4694-BE38-3EA78316CA5C}"/>
              </a:ext>
            </a:extLst>
          </p:cNvPr>
          <p:cNvSpPr/>
          <p:nvPr/>
        </p:nvSpPr>
        <p:spPr>
          <a:xfrm>
            <a:off x="1143000" y="4521200"/>
            <a:ext cx="10160000" cy="25400"/>
          </a:xfrm>
          <a:prstGeom prst="rect">
            <a:avLst/>
          </a:prstGeom>
          <a:solidFill>
            <a:srgbClr val="C9D3D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TextBox 4">
            <a:extLst>
              <a:ext uri="{FF2B5EF4-FFF2-40B4-BE49-F238E27FC236}">
                <a16:creationId xmlns:a16="http://schemas.microsoft.com/office/drawing/2014/main" id="{A4C09805-1ADB-4B84-BE8F-B557D7D51A23}"/>
              </a:ext>
            </a:extLst>
          </p:cNvPr>
          <p:cNvSpPr txBox="1"/>
          <p:nvPr/>
        </p:nvSpPr>
        <p:spPr>
          <a:xfrm>
            <a:off x="1143000" y="4699000"/>
            <a:ext cx="10160000" cy="381000"/>
          </a:xfrm>
          <a:prstGeom prst="rect">
            <a:avLst/>
          </a:prstGeom>
          <a:noFill/>
        </p:spPr>
        <p:txBody>
          <a:bodyPr vertOverflow="overflow" vert="horz" wrap="square" rtlCol="0" anchor="t">
            <a:spAutoFit/>
          </a:bodyPr>
          <a:lstStyle/>
          <a:p>
            <a:pPr algn="l"/>
            <a:r>
              <a:rPr lang="en-US" b="1" dirty="0">
                <a:solidFill>
                  <a:srgbClr val="B8763E"/>
                </a:solidFill>
              </a:rPr>
              <a:t>Real issue: renewal mechanics, notice windows, and how renewal rent is set</a:t>
            </a:r>
          </a:p>
        </p:txBody>
      </p:sp>
      <p:sp>
        <p:nvSpPr>
          <p:cNvPr id="6" name="TextBox 5">
            <a:extLst>
              <a:ext uri="{FF2B5EF4-FFF2-40B4-BE49-F238E27FC236}">
                <a16:creationId xmlns:a16="http://schemas.microsoft.com/office/drawing/2014/main" id="{A2B3F4D7-2D50-4842-89F6-B3CD1588E63C}"/>
              </a:ext>
            </a:extLst>
          </p:cNvPr>
          <p:cNvSpPr txBox="1"/>
          <p:nvPr/>
        </p:nvSpPr>
        <p:spPr>
          <a:xfrm>
            <a:off x="1143000" y="5156200"/>
            <a:ext cx="10160000" cy="889000"/>
          </a:xfrm>
          <a:prstGeom prst="rect">
            <a:avLst/>
          </a:prstGeom>
          <a:noFill/>
        </p:spPr>
        <p:txBody>
          <a:bodyPr vertOverflow="overflow" vert="horz" wrap="square" rtlCol="0" anchor="t">
            <a:spAutoFit/>
          </a:bodyPr>
          <a:lstStyle/>
          <a:p>
            <a:pPr algn="l"/>
            <a:r>
              <a:rPr lang="en-US" sz="1700" dirty="0">
                <a:solidFill>
                  <a:srgbClr val="124A54"/>
                </a:solidFill>
              </a:rPr>
              <a:t>Fix: negotiate a market-based renewal formula with a clear process, then calendar the notice window in two systems with a six-month advance reminder.</a:t>
            </a:r>
          </a:p>
        </p:txBody>
      </p:sp>
    </p:spTree>
    <p:extLst>
      <p:ext uri="{BB962C8B-B14F-4D97-AF65-F5344CB8AC3E}">
        <p14:creationId xmlns:p14="http://schemas.microsoft.com/office/powerpoint/2010/main" val="1675720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E85F0-F6B7-55E4-5956-E7ED4F879AE1}"/>
              </a:ext>
            </a:extLst>
          </p:cNvPr>
          <p:cNvSpPr>
            <a:spLocks noGrp="1"/>
          </p:cNvSpPr>
          <p:nvPr>
            <p:ph type="title"/>
          </p:nvPr>
        </p:nvSpPr>
        <p:spPr>
          <a:xfrm>
            <a:off x="1143000" y="558800"/>
            <a:ext cx="10160000" cy="762000"/>
          </a:xfrm>
        </p:spPr>
        <p:txBody>
          <a:bodyPr>
            <a:normAutofit/>
          </a:bodyPr>
          <a:lstStyle/>
          <a:p>
            <a:r>
              <a:rPr lang="en-US" sz="3000" b="1"/>
              <a:t>Chapter 6 · The Merger</a:t>
            </a:r>
          </a:p>
        </p:txBody>
      </p:sp>
      <p:sp>
        <p:nvSpPr>
          <p:cNvPr id="3" name="Content Placeholder 2">
            <a:extLst>
              <a:ext uri="{FF2B5EF4-FFF2-40B4-BE49-F238E27FC236}">
                <a16:creationId xmlns:a16="http://schemas.microsoft.com/office/drawing/2014/main" id="{9C68BCC1-2A61-0C92-F096-B5FDBDC6E5D9}"/>
              </a:ext>
            </a:extLst>
          </p:cNvPr>
          <p:cNvSpPr>
            <a:spLocks noGrp="1"/>
          </p:cNvSpPr>
          <p:nvPr>
            <p:ph idx="1"/>
          </p:nvPr>
        </p:nvSpPr>
        <p:spPr>
          <a:xfrm>
            <a:off x="1143000" y="1473200"/>
            <a:ext cx="10160000" cy="2971800"/>
          </a:xfrm>
        </p:spPr>
        <p:txBody>
          <a:bodyPr anchor="t" anchorCtr="0">
            <a:normAutofit/>
          </a:bodyPr>
          <a:lstStyle/>
          <a:p>
            <a:r>
              <a:rPr lang="en-US" sz="2200"/>
              <a:t>The firm merges with another firm. Everyone celebrates
The lease defines a merger as an assignment
Any assignment requires landlord consent
Consent is in the landlord’s sole and absolute discretion
Landlord declines. The IRS is not the only party whose consent matters in a merger</a:t>
            </a:r>
          </a:p>
        </p:txBody>
      </p:sp>
      <p:sp>
        <p:nvSpPr>
          <p:cNvPr id="4" name="Rectangle 3">
            <a:extLst>
              <a:ext uri="{FF2B5EF4-FFF2-40B4-BE49-F238E27FC236}">
                <a16:creationId xmlns:a16="http://schemas.microsoft.com/office/drawing/2014/main" id="{8667F0B5-1BA8-41B7-AA8F-5CF22D55F63A}"/>
              </a:ext>
            </a:extLst>
          </p:cNvPr>
          <p:cNvSpPr/>
          <p:nvPr/>
        </p:nvSpPr>
        <p:spPr>
          <a:xfrm>
            <a:off x="1143000" y="4521200"/>
            <a:ext cx="10160000" cy="25400"/>
          </a:xfrm>
          <a:prstGeom prst="rect">
            <a:avLst/>
          </a:prstGeom>
          <a:solidFill>
            <a:srgbClr val="C9D3D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TextBox 4">
            <a:extLst>
              <a:ext uri="{FF2B5EF4-FFF2-40B4-BE49-F238E27FC236}">
                <a16:creationId xmlns:a16="http://schemas.microsoft.com/office/drawing/2014/main" id="{2B455F05-9187-4027-915C-430403191590}"/>
              </a:ext>
            </a:extLst>
          </p:cNvPr>
          <p:cNvSpPr txBox="1"/>
          <p:nvPr/>
        </p:nvSpPr>
        <p:spPr>
          <a:xfrm>
            <a:off x="1143000" y="4699000"/>
            <a:ext cx="10160000" cy="381000"/>
          </a:xfrm>
          <a:prstGeom prst="rect">
            <a:avLst/>
          </a:prstGeom>
          <a:noFill/>
        </p:spPr>
        <p:txBody>
          <a:bodyPr vertOverflow="overflow" vert="horz" wrap="none" rtlCol="0" anchor="t">
            <a:spAutoFit/>
          </a:bodyPr>
          <a:lstStyle/>
          <a:p>
            <a:pPr algn="l"/>
            <a:r>
              <a:rPr lang="en-US" b="1" dirty="0">
                <a:solidFill>
                  <a:srgbClr val="B8763E"/>
                </a:solidFill>
              </a:rPr>
              <a:t>Real issue: assignment, change-of-control and continuing liability</a:t>
            </a:r>
          </a:p>
        </p:txBody>
      </p:sp>
      <p:sp>
        <p:nvSpPr>
          <p:cNvPr id="6" name="TextBox 5">
            <a:extLst>
              <a:ext uri="{FF2B5EF4-FFF2-40B4-BE49-F238E27FC236}">
                <a16:creationId xmlns:a16="http://schemas.microsoft.com/office/drawing/2014/main" id="{EDF6406A-1F75-420A-B3BE-EA12B22E68D0}"/>
              </a:ext>
            </a:extLst>
          </p:cNvPr>
          <p:cNvSpPr txBox="1"/>
          <p:nvPr/>
        </p:nvSpPr>
        <p:spPr>
          <a:xfrm>
            <a:off x="1143000" y="5156200"/>
            <a:ext cx="10160000" cy="889000"/>
          </a:xfrm>
          <a:prstGeom prst="rect">
            <a:avLst/>
          </a:prstGeom>
          <a:noFill/>
        </p:spPr>
        <p:txBody>
          <a:bodyPr vertOverflow="overflow" vert="horz" wrap="square" rtlCol="0" anchor="t">
            <a:spAutoFit/>
          </a:bodyPr>
          <a:lstStyle/>
          <a:p>
            <a:pPr algn="l"/>
            <a:r>
              <a:rPr lang="en-US" sz="1700" dirty="0">
                <a:solidFill>
                  <a:srgbClr val="124A54"/>
                </a:solidFill>
              </a:rPr>
              <a:t>Fix: carve out mergers, reorganizations and affiliate transfers from the consent requirement, and make any remaining consent “not to be unreasonably withheld, conditioned or delayed.”</a:t>
            </a:r>
          </a:p>
        </p:txBody>
      </p:sp>
    </p:spTree>
    <p:extLst>
      <p:ext uri="{BB962C8B-B14F-4D97-AF65-F5344CB8AC3E}">
        <p14:creationId xmlns:p14="http://schemas.microsoft.com/office/powerpoint/2010/main" val="2948743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9FFD8-0F7C-C212-FF00-794D2FE430CC}"/>
              </a:ext>
            </a:extLst>
          </p:cNvPr>
          <p:cNvSpPr>
            <a:spLocks noGrp="1"/>
          </p:cNvSpPr>
          <p:nvPr>
            <p:ph type="title"/>
          </p:nvPr>
        </p:nvSpPr>
        <p:spPr>
          <a:xfrm>
            <a:off x="1143000" y="558800"/>
            <a:ext cx="10160000" cy="762000"/>
          </a:xfrm>
        </p:spPr>
        <p:txBody>
          <a:bodyPr>
            <a:normAutofit/>
          </a:bodyPr>
          <a:lstStyle/>
          <a:p>
            <a:r>
              <a:rPr lang="en-US" sz="3000" b="1"/>
              <a:t>Chapter 7 · Parking Armageddon</a:t>
            </a:r>
          </a:p>
        </p:txBody>
      </p:sp>
      <p:sp>
        <p:nvSpPr>
          <p:cNvPr id="3" name="Content Placeholder 2">
            <a:extLst>
              <a:ext uri="{FF2B5EF4-FFF2-40B4-BE49-F238E27FC236}">
                <a16:creationId xmlns:a16="http://schemas.microsoft.com/office/drawing/2014/main" id="{A5A9F5ED-4418-7297-7F41-D71C97913309}"/>
              </a:ext>
            </a:extLst>
          </p:cNvPr>
          <p:cNvSpPr>
            <a:spLocks noGrp="1"/>
          </p:cNvSpPr>
          <p:nvPr>
            <p:ph idx="1"/>
          </p:nvPr>
        </p:nvSpPr>
        <p:spPr>
          <a:xfrm>
            <a:off x="1143000" y="1473200"/>
            <a:ext cx="10160000" cy="2971800"/>
          </a:xfrm>
        </p:spPr>
        <p:txBody>
          <a:bodyPr anchor="t" anchorCtr="0">
            <a:normAutofit/>
          </a:bodyPr>
          <a:lstStyle/>
          <a:p>
            <a:r>
              <a:rPr lang="en-US" sz="2200"/>
              <a:t>Nobody documents parking rights, because “there are plenty of spaces”
Two years later a neighboring building loses its lot and the landlord reallocates
The firm goes from 40 reserved spaces to “good luck”
Clients circle the building like vultures. Expert witnesses arrive 30 minutes late
Opposing counsel always arrives first. Morale collapses</a:t>
            </a:r>
          </a:p>
        </p:txBody>
      </p:sp>
      <p:sp>
        <p:nvSpPr>
          <p:cNvPr id="4" name="Rectangle 3">
            <a:extLst>
              <a:ext uri="{FF2B5EF4-FFF2-40B4-BE49-F238E27FC236}">
                <a16:creationId xmlns:a16="http://schemas.microsoft.com/office/drawing/2014/main" id="{C5909709-3E96-42AE-8D05-6FA8C719D7CE}"/>
              </a:ext>
            </a:extLst>
          </p:cNvPr>
          <p:cNvSpPr/>
          <p:nvPr/>
        </p:nvSpPr>
        <p:spPr>
          <a:xfrm>
            <a:off x="1143000" y="4521200"/>
            <a:ext cx="10160000" cy="25400"/>
          </a:xfrm>
          <a:prstGeom prst="rect">
            <a:avLst/>
          </a:prstGeom>
          <a:solidFill>
            <a:srgbClr val="C9D3D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TextBox 4">
            <a:extLst>
              <a:ext uri="{FF2B5EF4-FFF2-40B4-BE49-F238E27FC236}">
                <a16:creationId xmlns:a16="http://schemas.microsoft.com/office/drawing/2014/main" id="{BCE81AC7-DD11-4F9C-81E8-B7F7F582C8B2}"/>
              </a:ext>
            </a:extLst>
          </p:cNvPr>
          <p:cNvSpPr txBox="1"/>
          <p:nvPr/>
        </p:nvSpPr>
        <p:spPr>
          <a:xfrm>
            <a:off x="1143000" y="4699000"/>
            <a:ext cx="10160000" cy="381000"/>
          </a:xfrm>
          <a:prstGeom prst="rect">
            <a:avLst/>
          </a:prstGeom>
          <a:noFill/>
        </p:spPr>
        <p:txBody>
          <a:bodyPr vertOverflow="overflow" vert="horz" wrap="none" rtlCol="0" anchor="t">
            <a:spAutoFit/>
          </a:bodyPr>
          <a:lstStyle/>
          <a:p>
            <a:pPr algn="l"/>
            <a:r>
              <a:rPr lang="en-US" b="1" dirty="0">
                <a:solidFill>
                  <a:srgbClr val="B8763E"/>
                </a:solidFill>
              </a:rPr>
              <a:t>Real issue: parking rights and the landlord’s right to reconfigure</a:t>
            </a:r>
          </a:p>
        </p:txBody>
      </p:sp>
      <p:sp>
        <p:nvSpPr>
          <p:cNvPr id="6" name="TextBox 5">
            <a:extLst>
              <a:ext uri="{FF2B5EF4-FFF2-40B4-BE49-F238E27FC236}">
                <a16:creationId xmlns:a16="http://schemas.microsoft.com/office/drawing/2014/main" id="{150AC8AE-C84E-48FF-AE12-B5ED605CC32B}"/>
              </a:ext>
            </a:extLst>
          </p:cNvPr>
          <p:cNvSpPr txBox="1"/>
          <p:nvPr/>
        </p:nvSpPr>
        <p:spPr>
          <a:xfrm>
            <a:off x="1143000" y="5156200"/>
            <a:ext cx="10160000" cy="889000"/>
          </a:xfrm>
          <a:prstGeom prst="rect">
            <a:avLst/>
          </a:prstGeom>
          <a:noFill/>
        </p:spPr>
        <p:txBody>
          <a:bodyPr vertOverflow="overflow" vert="horz" wrap="square" rtlCol="0" anchor="t">
            <a:spAutoFit/>
          </a:bodyPr>
          <a:lstStyle/>
          <a:p>
            <a:pPr algn="l"/>
            <a:r>
              <a:rPr lang="en-US" sz="1700" dirty="0">
                <a:solidFill>
                  <a:srgbClr val="124A54"/>
                </a:solidFill>
              </a:rPr>
              <a:t>Fix: state the number and type of spaces in the lease, price them, and limit the landlord’s right to reduce parking or materially impair access and visibility.</a:t>
            </a:r>
          </a:p>
        </p:txBody>
      </p:sp>
    </p:spTree>
    <p:extLst>
      <p:ext uri="{BB962C8B-B14F-4D97-AF65-F5344CB8AC3E}">
        <p14:creationId xmlns:p14="http://schemas.microsoft.com/office/powerpoint/2010/main" val="158971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484DA-BBB8-DBE7-BBEE-E97528D5A40D}"/>
              </a:ext>
            </a:extLst>
          </p:cNvPr>
          <p:cNvSpPr>
            <a:spLocks noGrp="1"/>
          </p:cNvSpPr>
          <p:nvPr>
            <p:ph type="title"/>
          </p:nvPr>
        </p:nvSpPr>
        <p:spPr>
          <a:xfrm>
            <a:off x="1143000" y="558800"/>
            <a:ext cx="10160000" cy="762000"/>
          </a:xfrm>
        </p:spPr>
        <p:txBody>
          <a:bodyPr>
            <a:normAutofit/>
          </a:bodyPr>
          <a:lstStyle/>
          <a:p>
            <a:r>
              <a:rPr lang="fr-FR" sz="3000" b="1"/>
              <a:t>Chapter 8 · Expansion, Collapse, Re-Expansion</a:t>
            </a:r>
            <a:endParaRPr lang="en-US" sz="3000" b="1"/>
          </a:p>
        </p:txBody>
      </p:sp>
      <p:sp>
        <p:nvSpPr>
          <p:cNvPr id="3" name="Content Placeholder 2">
            <a:extLst>
              <a:ext uri="{FF2B5EF4-FFF2-40B4-BE49-F238E27FC236}">
                <a16:creationId xmlns:a16="http://schemas.microsoft.com/office/drawing/2014/main" id="{91D54E86-2CDA-13AE-0F95-CC6B6CE2B83E}"/>
              </a:ext>
            </a:extLst>
          </p:cNvPr>
          <p:cNvSpPr>
            <a:spLocks noGrp="1"/>
          </p:cNvSpPr>
          <p:nvPr>
            <p:ph idx="1"/>
          </p:nvPr>
        </p:nvSpPr>
        <p:spPr>
          <a:xfrm>
            <a:off x="1143000" y="1473200"/>
            <a:ext cx="10160000" cy="2971800"/>
          </a:xfrm>
        </p:spPr>
        <p:txBody>
          <a:bodyPr anchor="t" anchorCtr="0">
            <a:normAutofit/>
          </a:bodyPr>
          <a:lstStyle/>
          <a:p>
            <a:r>
              <a:rPr lang="en-US" sz="2200"/>
              <a:t>The firm needs less space. Then more space. Then less space again
The lease has no contraction rights and no expansion rights
No early termination right, and restrictive subletting provisions
Plus a landlord recapture clause
The firm’s flexibility strategy becomes “hope” — not an enforceable contractual right</a:t>
            </a:r>
          </a:p>
        </p:txBody>
      </p:sp>
      <p:sp>
        <p:nvSpPr>
          <p:cNvPr id="4" name="Rectangle 3">
            <a:extLst>
              <a:ext uri="{FF2B5EF4-FFF2-40B4-BE49-F238E27FC236}">
                <a16:creationId xmlns:a16="http://schemas.microsoft.com/office/drawing/2014/main" id="{07ED5F63-2E6F-4659-B9A2-63BF7D7AC2F7}"/>
              </a:ext>
            </a:extLst>
          </p:cNvPr>
          <p:cNvSpPr/>
          <p:nvPr/>
        </p:nvSpPr>
        <p:spPr>
          <a:xfrm>
            <a:off x="1143000" y="4521200"/>
            <a:ext cx="10160000" cy="25400"/>
          </a:xfrm>
          <a:prstGeom prst="rect">
            <a:avLst/>
          </a:prstGeom>
          <a:solidFill>
            <a:srgbClr val="C9D3D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TextBox 4">
            <a:extLst>
              <a:ext uri="{FF2B5EF4-FFF2-40B4-BE49-F238E27FC236}">
                <a16:creationId xmlns:a16="http://schemas.microsoft.com/office/drawing/2014/main" id="{09C83ECF-C429-4370-88E4-CBF375501284}"/>
              </a:ext>
            </a:extLst>
          </p:cNvPr>
          <p:cNvSpPr txBox="1"/>
          <p:nvPr/>
        </p:nvSpPr>
        <p:spPr>
          <a:xfrm>
            <a:off x="1143000" y="4699000"/>
            <a:ext cx="10160000" cy="381000"/>
          </a:xfrm>
          <a:prstGeom prst="rect">
            <a:avLst/>
          </a:prstGeom>
          <a:noFill/>
        </p:spPr>
        <p:txBody>
          <a:bodyPr vertOverflow="overflow" vert="horz" wrap="none" rtlCol="0" anchor="t">
            <a:spAutoFit/>
          </a:bodyPr>
          <a:lstStyle/>
          <a:p>
            <a:pPr algn="l"/>
            <a:r>
              <a:rPr lang="en-US" b="1" dirty="0">
                <a:solidFill>
                  <a:srgbClr val="B8763E"/>
                </a:solidFill>
              </a:rPr>
              <a:t>Real issue: expansion, contraction, subletting and recapture</a:t>
            </a:r>
          </a:p>
        </p:txBody>
      </p:sp>
      <p:sp>
        <p:nvSpPr>
          <p:cNvPr id="6" name="TextBox 5">
            <a:extLst>
              <a:ext uri="{FF2B5EF4-FFF2-40B4-BE49-F238E27FC236}">
                <a16:creationId xmlns:a16="http://schemas.microsoft.com/office/drawing/2014/main" id="{5BBBA323-14EE-4562-9B02-C469F501EB76}"/>
              </a:ext>
            </a:extLst>
          </p:cNvPr>
          <p:cNvSpPr txBox="1"/>
          <p:nvPr/>
        </p:nvSpPr>
        <p:spPr>
          <a:xfrm>
            <a:off x="1143000" y="5156200"/>
            <a:ext cx="10160000" cy="889000"/>
          </a:xfrm>
          <a:prstGeom prst="rect">
            <a:avLst/>
          </a:prstGeom>
          <a:noFill/>
        </p:spPr>
        <p:txBody>
          <a:bodyPr vertOverflow="overflow" vert="horz" wrap="square" rtlCol="0" anchor="t">
            <a:spAutoFit/>
          </a:bodyPr>
          <a:lstStyle/>
          <a:p>
            <a:pPr algn="l"/>
            <a:r>
              <a:rPr lang="en-US" sz="1700" dirty="0">
                <a:solidFill>
                  <a:srgbClr val="124A54"/>
                </a:solidFill>
              </a:rPr>
              <a:t>Fix: buy optionality up front — a right of first offer on adjacent space, a licensing right for interior offices, and an early termination right after year three for a defined fee.</a:t>
            </a:r>
          </a:p>
        </p:txBody>
      </p:sp>
    </p:spTree>
    <p:extLst>
      <p:ext uri="{BB962C8B-B14F-4D97-AF65-F5344CB8AC3E}">
        <p14:creationId xmlns:p14="http://schemas.microsoft.com/office/powerpoint/2010/main" val="2247007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8CAAE-08FE-7D28-CAC3-B984596FA56A}"/>
              </a:ext>
            </a:extLst>
          </p:cNvPr>
          <p:cNvSpPr>
            <a:spLocks noGrp="1"/>
          </p:cNvSpPr>
          <p:nvPr>
            <p:ph type="title"/>
          </p:nvPr>
        </p:nvSpPr>
        <p:spPr>
          <a:xfrm>
            <a:off x="1143000" y="558800"/>
            <a:ext cx="10160000" cy="762000"/>
          </a:xfrm>
        </p:spPr>
        <p:txBody>
          <a:bodyPr>
            <a:normAutofit/>
          </a:bodyPr>
          <a:lstStyle/>
          <a:p>
            <a:r>
              <a:rPr lang="en-US" sz="3000" b="1"/>
              <a:t>Chapter 9 · The Acceleration Clause</a:t>
            </a:r>
          </a:p>
        </p:txBody>
      </p:sp>
      <p:sp>
        <p:nvSpPr>
          <p:cNvPr id="3" name="Content Placeholder 2">
            <a:extLst>
              <a:ext uri="{FF2B5EF4-FFF2-40B4-BE49-F238E27FC236}">
                <a16:creationId xmlns:a16="http://schemas.microsoft.com/office/drawing/2014/main" id="{EEB7ABB3-E00C-D2EA-C76F-3D6D4B561F58}"/>
              </a:ext>
            </a:extLst>
          </p:cNvPr>
          <p:cNvSpPr>
            <a:spLocks noGrp="1"/>
          </p:cNvSpPr>
          <p:nvPr>
            <p:ph idx="1"/>
          </p:nvPr>
        </p:nvSpPr>
        <p:spPr>
          <a:xfrm>
            <a:off x="1143000" y="1473200"/>
            <a:ext cx="10160000" cy="2971800"/>
          </a:xfrm>
        </p:spPr>
        <p:txBody>
          <a:bodyPr anchor="t" anchorCtr="0">
            <a:normAutofit/>
          </a:bodyPr>
          <a:lstStyle/>
          <a:p>
            <a:r>
              <a:rPr lang="en-US" sz="2200"/>
              <a:t>Business slows. The firm misses rent. The landlord declares default
The partners assume they owe one month of rent
The landlord points to the acceleration clause
The actual number is all remaining rent for the next four years
The room goes silent. Someone asks whether bankruptcy came up in negotiations</a:t>
            </a:r>
          </a:p>
        </p:txBody>
      </p:sp>
      <p:sp>
        <p:nvSpPr>
          <p:cNvPr id="4" name="Rectangle 3">
            <a:extLst>
              <a:ext uri="{FF2B5EF4-FFF2-40B4-BE49-F238E27FC236}">
                <a16:creationId xmlns:a16="http://schemas.microsoft.com/office/drawing/2014/main" id="{5F39C51C-B424-46C8-8F89-E591B2AAD949}"/>
              </a:ext>
            </a:extLst>
          </p:cNvPr>
          <p:cNvSpPr/>
          <p:nvPr/>
        </p:nvSpPr>
        <p:spPr>
          <a:xfrm>
            <a:off x="1143000" y="4521200"/>
            <a:ext cx="10160000" cy="25400"/>
          </a:xfrm>
          <a:prstGeom prst="rect">
            <a:avLst/>
          </a:prstGeom>
          <a:solidFill>
            <a:srgbClr val="C9D3D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TextBox 4">
            <a:extLst>
              <a:ext uri="{FF2B5EF4-FFF2-40B4-BE49-F238E27FC236}">
                <a16:creationId xmlns:a16="http://schemas.microsoft.com/office/drawing/2014/main" id="{72136C42-1862-41E1-B6B3-63F19F42795E}"/>
              </a:ext>
            </a:extLst>
          </p:cNvPr>
          <p:cNvSpPr txBox="1"/>
          <p:nvPr/>
        </p:nvSpPr>
        <p:spPr>
          <a:xfrm>
            <a:off x="1143000" y="4699000"/>
            <a:ext cx="10160000" cy="381000"/>
          </a:xfrm>
          <a:prstGeom prst="rect">
            <a:avLst/>
          </a:prstGeom>
          <a:noFill/>
        </p:spPr>
        <p:txBody>
          <a:bodyPr vertOverflow="overflow" vert="horz" wrap="none" rtlCol="0" anchor="t">
            <a:spAutoFit/>
          </a:bodyPr>
          <a:lstStyle/>
          <a:p>
            <a:pPr algn="l"/>
            <a:r>
              <a:rPr lang="en-US" b="1" dirty="0">
                <a:solidFill>
                  <a:srgbClr val="B8763E"/>
                </a:solidFill>
              </a:rPr>
              <a:t>Real issue: default, cure periods, acceleration and mitigation</a:t>
            </a:r>
          </a:p>
        </p:txBody>
      </p:sp>
      <p:sp>
        <p:nvSpPr>
          <p:cNvPr id="6" name="TextBox 5">
            <a:extLst>
              <a:ext uri="{FF2B5EF4-FFF2-40B4-BE49-F238E27FC236}">
                <a16:creationId xmlns:a16="http://schemas.microsoft.com/office/drawing/2014/main" id="{3979D3F8-0C98-4F02-BD02-EF17E083B65B}"/>
              </a:ext>
            </a:extLst>
          </p:cNvPr>
          <p:cNvSpPr txBox="1"/>
          <p:nvPr/>
        </p:nvSpPr>
        <p:spPr>
          <a:xfrm>
            <a:off x="1143000" y="5156200"/>
            <a:ext cx="10160000" cy="889000"/>
          </a:xfrm>
          <a:prstGeom prst="rect">
            <a:avLst/>
          </a:prstGeom>
          <a:noFill/>
        </p:spPr>
        <p:txBody>
          <a:bodyPr vertOverflow="overflow" vert="horz" wrap="square" rtlCol="0" anchor="t">
            <a:spAutoFit/>
          </a:bodyPr>
          <a:lstStyle/>
          <a:p>
            <a:pPr algn="l"/>
            <a:r>
              <a:rPr lang="en-US" sz="1700" dirty="0">
                <a:solidFill>
                  <a:srgbClr val="124A54"/>
                </a:solidFill>
              </a:rPr>
              <a:t>Fix: require written notice and a workable cure period, cap acceleration or require a present-value discount, and add an express duty to mitigate by reletting.</a:t>
            </a:r>
          </a:p>
        </p:txBody>
      </p:sp>
    </p:spTree>
    <p:extLst>
      <p:ext uri="{BB962C8B-B14F-4D97-AF65-F5344CB8AC3E}">
        <p14:creationId xmlns:p14="http://schemas.microsoft.com/office/powerpoint/2010/main" val="229075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637C-4206-8C64-D7FF-EC78E540540C}"/>
              </a:ext>
            </a:extLst>
          </p:cNvPr>
          <p:cNvSpPr>
            <a:spLocks noGrp="1"/>
          </p:cNvSpPr>
          <p:nvPr>
            <p:ph type="title"/>
          </p:nvPr>
        </p:nvSpPr>
        <p:spPr>
          <a:xfrm>
            <a:off x="1143000" y="558800"/>
            <a:ext cx="10160000" cy="762000"/>
          </a:xfrm>
        </p:spPr>
        <p:txBody>
          <a:bodyPr>
            <a:normAutofit/>
          </a:bodyPr>
          <a:lstStyle/>
          <a:p>
            <a:r>
              <a:rPr lang="en-US" sz="3000" b="1"/>
              <a:t>Chapter 10 · The Casualty</a:t>
            </a:r>
          </a:p>
        </p:txBody>
      </p:sp>
      <p:sp>
        <p:nvSpPr>
          <p:cNvPr id="3" name="Content Placeholder 2">
            <a:extLst>
              <a:ext uri="{FF2B5EF4-FFF2-40B4-BE49-F238E27FC236}">
                <a16:creationId xmlns:a16="http://schemas.microsoft.com/office/drawing/2014/main" id="{A31FDA8A-99C6-E798-D0A1-80B03B23A8BD}"/>
              </a:ext>
            </a:extLst>
          </p:cNvPr>
          <p:cNvSpPr>
            <a:spLocks noGrp="1"/>
          </p:cNvSpPr>
          <p:nvPr>
            <p:ph idx="1"/>
          </p:nvPr>
        </p:nvSpPr>
        <p:spPr>
          <a:xfrm>
            <a:off x="1143000" y="1473200"/>
            <a:ext cx="10160000" cy="2971800"/>
          </a:xfrm>
        </p:spPr>
        <p:txBody>
          <a:bodyPr anchor="t" anchorCtr="0">
            <a:normAutofit/>
          </a:bodyPr>
          <a:lstStyle/>
          <a:p>
            <a:r>
              <a:rPr lang="en-US" sz="2200"/>
              <a:t>A water leak destroys half the office
The lease does not require timely restoration
Rent abatement is minimal, and there is no meaningful termination right
Eighteen months later lawyers are working from conference rooms, storage closets and one unusually spacious copy room
A partner insists this is improving collaboration. Nobody believes him</a:t>
            </a:r>
          </a:p>
        </p:txBody>
      </p:sp>
      <p:sp>
        <p:nvSpPr>
          <p:cNvPr id="4" name="Rectangle 3">
            <a:extLst>
              <a:ext uri="{FF2B5EF4-FFF2-40B4-BE49-F238E27FC236}">
                <a16:creationId xmlns:a16="http://schemas.microsoft.com/office/drawing/2014/main" id="{7748E172-D22F-4994-B704-E13DA520206C}"/>
              </a:ext>
            </a:extLst>
          </p:cNvPr>
          <p:cNvSpPr/>
          <p:nvPr/>
        </p:nvSpPr>
        <p:spPr>
          <a:xfrm>
            <a:off x="1143000" y="4521200"/>
            <a:ext cx="10160000" cy="25400"/>
          </a:xfrm>
          <a:prstGeom prst="rect">
            <a:avLst/>
          </a:prstGeom>
          <a:solidFill>
            <a:srgbClr val="C9D3D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 name="TextBox 4">
            <a:extLst>
              <a:ext uri="{FF2B5EF4-FFF2-40B4-BE49-F238E27FC236}">
                <a16:creationId xmlns:a16="http://schemas.microsoft.com/office/drawing/2014/main" id="{60805450-2C72-4AE5-B1F2-DCECD31E7ACF}"/>
              </a:ext>
            </a:extLst>
          </p:cNvPr>
          <p:cNvSpPr txBox="1"/>
          <p:nvPr/>
        </p:nvSpPr>
        <p:spPr>
          <a:xfrm>
            <a:off x="1143000" y="4699000"/>
            <a:ext cx="10160000" cy="381000"/>
          </a:xfrm>
          <a:prstGeom prst="rect">
            <a:avLst/>
          </a:prstGeom>
          <a:noFill/>
        </p:spPr>
        <p:txBody>
          <a:bodyPr vertOverflow="overflow" vert="horz" wrap="none" rtlCol="0" anchor="t">
            <a:spAutoFit/>
          </a:bodyPr>
          <a:lstStyle/>
          <a:p>
            <a:pPr algn="l"/>
            <a:r>
              <a:rPr lang="en-US" b="1">
                <a:solidFill>
                  <a:srgbClr val="B8763E"/>
                </a:solidFill>
              </a:rPr>
              <a:t>Real issue: casualty, restoration, abatement and termination rights</a:t>
            </a:r>
          </a:p>
        </p:txBody>
      </p:sp>
      <p:sp>
        <p:nvSpPr>
          <p:cNvPr id="6" name="TextBox 5">
            <a:extLst>
              <a:ext uri="{FF2B5EF4-FFF2-40B4-BE49-F238E27FC236}">
                <a16:creationId xmlns:a16="http://schemas.microsoft.com/office/drawing/2014/main" id="{88D442D7-4E3D-4BA5-9476-75F84ACF1874}"/>
              </a:ext>
            </a:extLst>
          </p:cNvPr>
          <p:cNvSpPr txBox="1"/>
          <p:nvPr/>
        </p:nvSpPr>
        <p:spPr>
          <a:xfrm>
            <a:off x="1143000" y="5156200"/>
            <a:ext cx="10160000" cy="889000"/>
          </a:xfrm>
          <a:prstGeom prst="rect">
            <a:avLst/>
          </a:prstGeom>
          <a:noFill/>
        </p:spPr>
        <p:txBody>
          <a:bodyPr vertOverflow="overflow" vert="horz" wrap="square" rtlCol="0" anchor="t">
            <a:spAutoFit/>
          </a:bodyPr>
          <a:lstStyle/>
          <a:p>
            <a:pPr algn="l"/>
            <a:r>
              <a:rPr lang="en-US" sz="1700" dirty="0">
                <a:solidFill>
                  <a:srgbClr val="124A54"/>
                </a:solidFill>
              </a:rPr>
              <a:t>Fix: require the landlord to elect within 30 days, restore within an outside date, abate rent fully while the space is untenantable, and give both parties a termination right if repairs run long.</a:t>
            </a:r>
          </a:p>
        </p:txBody>
      </p:sp>
    </p:spTree>
    <p:extLst>
      <p:ext uri="{BB962C8B-B14F-4D97-AF65-F5344CB8AC3E}">
        <p14:creationId xmlns:p14="http://schemas.microsoft.com/office/powerpoint/2010/main" val="180638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E7090-4C21-ACAA-FC88-CCE45B8059EF}"/>
              </a:ext>
            </a:extLst>
          </p:cNvPr>
          <p:cNvSpPr>
            <a:spLocks noGrp="1"/>
          </p:cNvSpPr>
          <p:nvPr>
            <p:ph type="title"/>
          </p:nvPr>
        </p:nvSpPr>
        <p:spPr>
          <a:xfrm>
            <a:off x="1143000" y="508000"/>
            <a:ext cx="10160000" cy="711200"/>
          </a:xfrm>
        </p:spPr>
        <p:txBody>
          <a:bodyPr>
            <a:normAutofit/>
          </a:bodyPr>
          <a:lstStyle/>
          <a:p>
            <a:r>
              <a:rPr lang="en-US" sz="3000" b="1"/>
              <a:t>The Grand Finale: The Forensic Review</a:t>
            </a:r>
          </a:p>
        </p:txBody>
      </p:sp>
      <p:sp>
        <p:nvSpPr>
          <p:cNvPr id="3" name="Content Placeholder 2">
            <a:extLst>
              <a:ext uri="{FF2B5EF4-FFF2-40B4-BE49-F238E27FC236}">
                <a16:creationId xmlns:a16="http://schemas.microsoft.com/office/drawing/2014/main" id="{C6978089-C0F9-78A4-9845-1C8661F0522F}"/>
              </a:ext>
            </a:extLst>
          </p:cNvPr>
          <p:cNvSpPr>
            <a:spLocks noGrp="1"/>
          </p:cNvSpPr>
          <p:nvPr>
            <p:ph sz="half" idx="1"/>
          </p:nvPr>
        </p:nvSpPr>
        <p:spPr>
          <a:xfrm>
            <a:off x="1143000" y="1422400"/>
            <a:ext cx="4953000" cy="3175000"/>
          </a:xfrm>
        </p:spPr>
        <p:txBody>
          <a:bodyPr anchor="t" anchorCtr="0">
            <a:normAutofit/>
          </a:bodyPr>
          <a:lstStyle/>
          <a:p>
            <a:r>
              <a:rPr lang="en-US" sz="1900"/>
              <a:t>Wrong signature block
No review of personal liability
No square footage verification
No CAM protections or caps
No audit rights
No HVAC allocation review
No calendaring of renewal deadlines</a:t>
            </a:r>
          </a:p>
        </p:txBody>
      </p:sp>
      <p:sp>
        <p:nvSpPr>
          <p:cNvPr id="4" name="Content Placeholder 3">
            <a:extLst>
              <a:ext uri="{FF2B5EF4-FFF2-40B4-BE49-F238E27FC236}">
                <a16:creationId xmlns:a16="http://schemas.microsoft.com/office/drawing/2014/main" id="{5EC07689-F292-37F7-9327-FF19A1B5206A}"/>
              </a:ext>
            </a:extLst>
          </p:cNvPr>
          <p:cNvSpPr>
            <a:spLocks noGrp="1"/>
          </p:cNvSpPr>
          <p:nvPr>
            <p:ph sz="half" idx="2"/>
          </p:nvPr>
        </p:nvSpPr>
        <p:spPr>
          <a:xfrm>
            <a:off x="6350000" y="1422400"/>
            <a:ext cx="4953000" cy="3175000"/>
          </a:xfrm>
        </p:spPr>
        <p:txBody>
          <a:bodyPr anchor="t" anchorCtr="0">
            <a:normAutofit/>
          </a:bodyPr>
          <a:lstStyle/>
          <a:p>
            <a:r>
              <a:rPr lang="en-US" sz="1900"/>
              <a:t>No assignment protection
No documented parking rights
No subletting flexibility
No early termination right
No meaningful casualty provisions
No review by real estate counsel</a:t>
            </a:r>
          </a:p>
        </p:txBody>
      </p:sp>
      <p:sp>
        <p:nvSpPr>
          <p:cNvPr id="5" name="Rectangle 4">
            <a:extLst>
              <a:ext uri="{FF2B5EF4-FFF2-40B4-BE49-F238E27FC236}">
                <a16:creationId xmlns:a16="http://schemas.microsoft.com/office/drawing/2014/main" id="{21F10D4F-15DF-490F-92ED-ACAE293557DC}"/>
              </a:ext>
            </a:extLst>
          </p:cNvPr>
          <p:cNvSpPr/>
          <p:nvPr/>
        </p:nvSpPr>
        <p:spPr>
          <a:xfrm>
            <a:off x="1143000" y="4724400"/>
            <a:ext cx="10160000" cy="25400"/>
          </a:xfrm>
          <a:prstGeom prst="rect">
            <a:avLst/>
          </a:prstGeom>
          <a:solidFill>
            <a:srgbClr val="C9D3D6"/>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 name="TextBox 5">
            <a:extLst>
              <a:ext uri="{FF2B5EF4-FFF2-40B4-BE49-F238E27FC236}">
                <a16:creationId xmlns:a16="http://schemas.microsoft.com/office/drawing/2014/main" id="{88F14C63-2361-4DD5-8545-1C4C584E6874}"/>
              </a:ext>
            </a:extLst>
          </p:cNvPr>
          <p:cNvSpPr txBox="1"/>
          <p:nvPr/>
        </p:nvSpPr>
        <p:spPr>
          <a:xfrm>
            <a:off x="1143000" y="4927600"/>
            <a:ext cx="10160000" cy="635000"/>
          </a:xfrm>
          <a:prstGeom prst="rect">
            <a:avLst/>
          </a:prstGeom>
          <a:noFill/>
        </p:spPr>
        <p:txBody>
          <a:bodyPr vertOverflow="overflow" vert="horz" wrap="square" rtlCol="0" anchor="t">
            <a:spAutoFit/>
          </a:bodyPr>
          <a:lstStyle/>
          <a:p>
            <a:pPr algn="l"/>
            <a:r>
              <a:rPr lang="en-US" sz="1900" i="1">
                <a:solidFill>
                  <a:srgbClr val="B8763E"/>
                </a:solidFill>
              </a:rPr>
              <a:t>“In retrospect, spending three billable hours with a real estate attorney might have been cheaper.”</a:t>
            </a:r>
          </a:p>
        </p:txBody>
      </p:sp>
      <p:sp>
        <p:nvSpPr>
          <p:cNvPr id="7" name="TextBox 6">
            <a:extLst>
              <a:ext uri="{FF2B5EF4-FFF2-40B4-BE49-F238E27FC236}">
                <a16:creationId xmlns:a16="http://schemas.microsoft.com/office/drawing/2014/main" id="{98B08114-17D7-422A-872A-96D1CA526612}"/>
              </a:ext>
            </a:extLst>
          </p:cNvPr>
          <p:cNvSpPr txBox="1"/>
          <p:nvPr/>
        </p:nvSpPr>
        <p:spPr>
          <a:xfrm>
            <a:off x="1143000" y="5638800"/>
            <a:ext cx="10160000" cy="355600"/>
          </a:xfrm>
          <a:prstGeom prst="rect">
            <a:avLst/>
          </a:prstGeom>
          <a:noFill/>
        </p:spPr>
        <p:txBody>
          <a:bodyPr vertOverflow="overflow" vert="horz" wrap="square" rtlCol="0" anchor="t">
            <a:spAutoFit/>
          </a:bodyPr>
          <a:lstStyle/>
          <a:p>
            <a:pPr algn="l"/>
            <a:r>
              <a:rPr lang="en-US" sz="1500">
                <a:solidFill>
                  <a:srgbClr val="4A5A63"/>
                </a:solidFill>
              </a:rPr>
              <a:t>— The managing partner, concluding the forensic review</a:t>
            </a:r>
          </a:p>
        </p:txBody>
      </p:sp>
    </p:spTree>
    <p:extLst>
      <p:ext uri="{BB962C8B-B14F-4D97-AF65-F5344CB8AC3E}">
        <p14:creationId xmlns:p14="http://schemas.microsoft.com/office/powerpoint/2010/main" val="815066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E65E6-78AC-985C-0DF1-460444B46BD5}"/>
              </a:ext>
            </a:extLst>
          </p:cNvPr>
          <p:cNvSpPr>
            <a:spLocks noGrp="1"/>
          </p:cNvSpPr>
          <p:nvPr>
            <p:ph type="title"/>
          </p:nvPr>
        </p:nvSpPr>
        <p:spPr>
          <a:xfrm>
            <a:off x="1397000" y="1905000"/>
            <a:ext cx="9652000" cy="1143000"/>
          </a:xfrm>
        </p:spPr>
        <p:txBody>
          <a:bodyPr>
            <a:normAutofit/>
          </a:bodyPr>
          <a:lstStyle/>
          <a:p>
            <a:r>
              <a:rPr lang="en-US" sz="3600" b="1"/>
              <a:t>What Would You Have Flagged?</a:t>
            </a:r>
          </a:p>
        </p:txBody>
      </p:sp>
      <p:sp>
        <p:nvSpPr>
          <p:cNvPr id="3" name="Text Placeholder 2">
            <a:extLst>
              <a:ext uri="{FF2B5EF4-FFF2-40B4-BE49-F238E27FC236}">
                <a16:creationId xmlns:a16="http://schemas.microsoft.com/office/drawing/2014/main" id="{E4F984CA-767B-2B92-375A-FA06D36793F2}"/>
              </a:ext>
            </a:extLst>
          </p:cNvPr>
          <p:cNvSpPr>
            <a:spLocks noGrp="1"/>
          </p:cNvSpPr>
          <p:nvPr>
            <p:ph type="body" idx="1"/>
          </p:nvPr>
        </p:nvSpPr>
        <p:spPr>
          <a:xfrm>
            <a:off x="1778000" y="3225800"/>
            <a:ext cx="8890000" cy="1524000"/>
          </a:xfrm>
        </p:spPr>
        <p:txBody>
          <a:bodyPr>
            <a:normAutofit/>
          </a:bodyPr>
          <a:lstStyle/>
          <a:p>
            <a:r>
              <a:rPr lang="en-US" sz="2000">
                <a:solidFill>
                  <a:srgbClr val="0E6E7D"/>
                </a:solidFill>
              </a:rPr>
              <a:t>Which chapter has already happened to your firm?
Which clause would you renegotiate tomorrow?
What is your renewal notice deadline — and is it calendared?</a:t>
            </a:r>
          </a:p>
        </p:txBody>
      </p:sp>
      <p:sp>
        <p:nvSpPr>
          <p:cNvPr id="4" name="TextBox 3">
            <a:extLst>
              <a:ext uri="{FF2B5EF4-FFF2-40B4-BE49-F238E27FC236}">
                <a16:creationId xmlns:a16="http://schemas.microsoft.com/office/drawing/2014/main" id="{840F63D4-CCFB-4E61-8CD1-DA218C9509FC}"/>
              </a:ext>
            </a:extLst>
          </p:cNvPr>
          <p:cNvSpPr txBox="1"/>
          <p:nvPr/>
        </p:nvSpPr>
        <p:spPr>
          <a:xfrm>
            <a:off x="1905000" y="5054600"/>
            <a:ext cx="8382000" cy="762000"/>
          </a:xfrm>
          <a:prstGeom prst="rect">
            <a:avLst/>
          </a:prstGeom>
          <a:noFill/>
        </p:spPr>
        <p:txBody>
          <a:bodyPr vertOverflow="overflow" vert="horz" wrap="square" rtlCol="0" anchor="t">
            <a:spAutoFit/>
          </a:bodyPr>
          <a:lstStyle/>
          <a:p>
            <a:pPr algn="l"/>
            <a:r>
              <a:rPr lang="en-US" sz="1700" i="1">
                <a:solidFill>
                  <a:srgbClr val="B8763E"/>
                </a:solidFill>
              </a:rPr>
              <a:t>“You’re all very good at spotting issues in other people’s contracts. Bring that same skepticism to your own office lease.”</a:t>
            </a:r>
          </a:p>
        </p:txBody>
      </p:sp>
    </p:spTree>
    <p:extLst>
      <p:ext uri="{BB962C8B-B14F-4D97-AF65-F5344CB8AC3E}">
        <p14:creationId xmlns:p14="http://schemas.microsoft.com/office/powerpoint/2010/main" val="40158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66266-3CC8-A2B2-3704-C01B0230F0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D9CDA3-E21F-FF2D-DE0D-EF92ADDE5496}"/>
              </a:ext>
            </a:extLst>
          </p:cNvPr>
          <p:cNvSpPr>
            <a:spLocks noGrp="1"/>
          </p:cNvSpPr>
          <p:nvPr>
            <p:ph type="title"/>
          </p:nvPr>
        </p:nvSpPr>
        <p:spPr>
          <a:xfrm>
            <a:off x="804421" y="796374"/>
            <a:ext cx="10583158" cy="880027"/>
          </a:xfrm>
        </p:spPr>
        <p:txBody>
          <a:bodyPr>
            <a:normAutofit fontScale="90000"/>
          </a:bodyPr>
          <a:lstStyle/>
          <a:p>
            <a:pPr algn="ctr"/>
            <a:r>
              <a:rPr lang="en-US" sz="6000" dirty="0">
                <a:solidFill>
                  <a:schemeClr val="tx1"/>
                </a:solidFill>
                <a:latin typeface="Algerian" panose="04020705040A02060702" pitchFamily="82" charset="0"/>
              </a:rPr>
              <a:t>THANK YOU</a:t>
            </a:r>
          </a:p>
        </p:txBody>
      </p:sp>
      <p:pic>
        <p:nvPicPr>
          <p:cNvPr id="5" name="1DCC6EE4-12A3-4EAA-B5B3-7A412C98C929">
            <a:extLst>
              <a:ext uri="{FF2B5EF4-FFF2-40B4-BE49-F238E27FC236}">
                <a16:creationId xmlns:a16="http://schemas.microsoft.com/office/drawing/2014/main" id="{0983C4EA-E9E1-AFE8-4E2A-6AEF262CB1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391402" y="2487801"/>
            <a:ext cx="4414723" cy="3678936"/>
          </a:xfrm>
          <a:prstGeom prst="rect">
            <a:avLst/>
          </a:prstGeom>
          <a:noFill/>
        </p:spPr>
      </p:pic>
      <p:sp>
        <p:nvSpPr>
          <p:cNvPr id="13" name="TextBox 12">
            <a:extLst>
              <a:ext uri="{FF2B5EF4-FFF2-40B4-BE49-F238E27FC236}">
                <a16:creationId xmlns:a16="http://schemas.microsoft.com/office/drawing/2014/main" id="{E3870990-C719-257E-82BC-61157DC5E380}"/>
              </a:ext>
            </a:extLst>
          </p:cNvPr>
          <p:cNvSpPr txBox="1"/>
          <p:nvPr/>
        </p:nvSpPr>
        <p:spPr>
          <a:xfrm>
            <a:off x="650747" y="2726132"/>
            <a:ext cx="4650827" cy="1544975"/>
          </a:xfrm>
          <a:prstGeom prst="rect">
            <a:avLst/>
          </a:prstGeom>
          <a:noFill/>
        </p:spPr>
        <p:txBody>
          <a:bodyPr wrap="square">
            <a:spAutoFit/>
          </a:bodyPr>
          <a:lstStyle/>
          <a:p>
            <a:pPr defTabSz="914400">
              <a:lnSpc>
                <a:spcPct val="90000"/>
              </a:lnSpc>
              <a:spcAft>
                <a:spcPts val="600"/>
              </a:spcAft>
            </a:pPr>
            <a:r>
              <a:rPr lang="en-US" sz="2200" b="1" dirty="0"/>
              <a:t>PATRICIA A. PREMEAU, ESQ.</a:t>
            </a:r>
          </a:p>
          <a:p>
            <a:pPr defTabSz="914400">
              <a:lnSpc>
                <a:spcPct val="90000"/>
              </a:lnSpc>
              <a:spcAft>
                <a:spcPts val="600"/>
              </a:spcAft>
            </a:pPr>
            <a:r>
              <a:rPr lang="en-US" sz="2200" dirty="0"/>
              <a:t>Certified Real Estate Specialist</a:t>
            </a:r>
          </a:p>
          <a:p>
            <a:pPr defTabSz="914400">
              <a:lnSpc>
                <a:spcPct val="90000"/>
              </a:lnSpc>
              <a:spcAft>
                <a:spcPts val="600"/>
              </a:spcAft>
            </a:pPr>
            <a:r>
              <a:rPr lang="en-US" sz="2200" dirty="0"/>
              <a:t>Email: PAP@eblawyers.com </a:t>
            </a:r>
          </a:p>
          <a:p>
            <a:pPr defTabSz="914400">
              <a:lnSpc>
                <a:spcPct val="90000"/>
              </a:lnSpc>
              <a:spcAft>
                <a:spcPts val="600"/>
              </a:spcAft>
            </a:pPr>
            <a:r>
              <a:rPr lang="en-US" sz="2200" dirty="0"/>
              <a:t>Phone: 602.222.4971</a:t>
            </a:r>
            <a:endParaRPr lang="en-US" sz="2200" b="1" dirty="0"/>
          </a:p>
        </p:txBody>
      </p:sp>
      <p:pic>
        <p:nvPicPr>
          <p:cNvPr id="16" name="Picture 15">
            <a:extLst>
              <a:ext uri="{FF2B5EF4-FFF2-40B4-BE49-F238E27FC236}">
                <a16:creationId xmlns:a16="http://schemas.microsoft.com/office/drawing/2014/main" id="{5E3AB32C-7D7A-FF32-C481-BE371A32BAB9}"/>
              </a:ext>
            </a:extLst>
          </p:cNvPr>
          <p:cNvPicPr>
            <a:picLocks noChangeAspect="1"/>
          </p:cNvPicPr>
          <p:nvPr/>
        </p:nvPicPr>
        <p:blipFill>
          <a:blip r:embed="rId3"/>
          <a:stretch>
            <a:fillRect/>
          </a:stretch>
        </p:blipFill>
        <p:spPr>
          <a:xfrm>
            <a:off x="650747" y="4327269"/>
            <a:ext cx="2950470" cy="996698"/>
          </a:xfrm>
          <a:prstGeom prst="rect">
            <a:avLst/>
          </a:prstGeom>
        </p:spPr>
      </p:pic>
      <p:sp>
        <p:nvSpPr>
          <p:cNvPr id="18" name="TextBox 17">
            <a:extLst>
              <a:ext uri="{FF2B5EF4-FFF2-40B4-BE49-F238E27FC236}">
                <a16:creationId xmlns:a16="http://schemas.microsoft.com/office/drawing/2014/main" id="{9E03C6B8-60E9-E4D8-335F-3D9847648DAD}"/>
              </a:ext>
            </a:extLst>
          </p:cNvPr>
          <p:cNvSpPr txBox="1"/>
          <p:nvPr/>
        </p:nvSpPr>
        <p:spPr>
          <a:xfrm>
            <a:off x="650747" y="5415295"/>
            <a:ext cx="3331746" cy="646331"/>
          </a:xfrm>
          <a:prstGeom prst="rect">
            <a:avLst/>
          </a:prstGeom>
          <a:noFill/>
        </p:spPr>
        <p:txBody>
          <a:bodyPr wrap="none" rtlCol="0">
            <a:spAutoFit/>
          </a:bodyPr>
          <a:lstStyle/>
          <a:p>
            <a:r>
              <a:rPr lang="en-US" dirty="0"/>
              <a:t>2800 N Central Avenue, Suite 1200</a:t>
            </a:r>
          </a:p>
          <a:p>
            <a:r>
              <a:rPr lang="en-US" dirty="0"/>
              <a:t>Phoenix, AZ 85004</a:t>
            </a:r>
          </a:p>
        </p:txBody>
      </p:sp>
    </p:spTree>
    <p:extLst>
      <p:ext uri="{BB962C8B-B14F-4D97-AF65-F5344CB8AC3E}">
        <p14:creationId xmlns:p14="http://schemas.microsoft.com/office/powerpoint/2010/main" val="4227089298"/>
      </p:ext>
    </p:extLst>
  </p:cSld>
  <p:clrMapOvr>
    <a:masterClrMapping/>
  </p:clrMapOvr>
</p:sld>
</file>

<file path=ppt/theme/theme1.xml><?xml version="1.0" encoding="utf-8"?>
<a:theme xmlns:a="http://schemas.openxmlformats.org/drawingml/2006/main" name="Office Theme [1787608814332]">
  <a:themeElements>
    <a:clrScheme name="Office">
      <a:dk1>
        <a:srgbClr val="1C2B33"/>
      </a:dk1>
      <a:lt1>
        <a:srgbClr val="FFFFFF"/>
      </a:lt1>
      <a:dk2>
        <a:srgbClr val="124A54"/>
      </a:dk2>
      <a:lt2>
        <a:srgbClr val="F1F5F6"/>
      </a:lt2>
      <a:accent1>
        <a:srgbClr val="0E6E7D"/>
      </a:accent1>
      <a:accent2>
        <a:srgbClr val="5D6D75"/>
      </a:accent2>
      <a:accent3>
        <a:srgbClr val="B8763E"/>
      </a:accent3>
      <a:accent4>
        <a:srgbClr val="3E8F9C"/>
      </a:accent4>
      <a:accent5>
        <a:srgbClr val="8A9BA3"/>
      </a:accent5>
      <a:accent6>
        <a:srgbClr val="D4A24C"/>
      </a:accent6>
      <a:hlink>
        <a:srgbClr val="0563C1"/>
      </a:hlink>
      <a:folHlink>
        <a:srgbClr val="954F72"/>
      </a:folHlink>
    </a:clrScheme>
    <a:fontScheme name="Office">
      <a:majorFont>
        <a:latin typeface="Segoe UI Semibold"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egoe U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1"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b531b36-5ccb-4d61-98da-eaf21dfa123a}">
  <we:reference id="WA200010001" version="1.0.0.1" store="en-US" storeType="OMEX"/>
  <we:alternateReferences/>
  <we:properties>
    <we:property name="Microsoft.Office.CampaignId" value="&quot;none&quot;"/>
    <we:property name="claude.fileId" value="&quot;44f3707d-9210-4460-a2d2-d993d7bafc0e&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D401524DC532D42A0E0ED886331A72B" ma:contentTypeVersion="13" ma:contentTypeDescription="Create a new document." ma:contentTypeScope="" ma:versionID="d936d863d335d354da51eb78ca1ae338">
  <xsd:schema xmlns:xsd="http://www.w3.org/2001/XMLSchema" xmlns:xs="http://www.w3.org/2001/XMLSchema" xmlns:p="http://schemas.microsoft.com/office/2006/metadata/properties" xmlns:ns2="f577acbf-5b0b-4b4f-9948-268e97f8d3a4" xmlns:ns3="b1e4d6ee-9f6f-43f8-a618-24f3d84da28f" targetNamespace="http://schemas.microsoft.com/office/2006/metadata/properties" ma:root="true" ma:fieldsID="5fbac08d56b1b04aa33acbc31e882ce9" ns2:_="" ns3:_="">
    <xsd:import namespace="f577acbf-5b0b-4b4f-9948-268e97f8d3a4"/>
    <xsd:import namespace="b1e4d6ee-9f6f-43f8-a618-24f3d84da28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3:LastSharedByUser" minOccurs="0"/>
                <xsd:element ref="ns3:LastSharedByTime" minOccurs="0"/>
                <xsd:element ref="ns2:Document_x0020_Purpose" minOccurs="0"/>
                <xsd:element ref="ns2:Initiatives" minOccurs="0"/>
                <xsd:element ref="ns2:MediaServiceDateTaken" minOccurs="0"/>
                <xsd:element ref="ns2:MediaServiceAutoTags"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7acbf-5b0b-4b4f-9948-268e97f8d3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Document_x0020_Purpose" ma:index="14" nillable="true" ma:displayName="Document Purpose" ma:default="Informational" ma:format="Dropdown" ma:internalName="Document_x0020_Purpose">
      <xsd:simpleType>
        <xsd:restriction base="dms:Choice">
          <xsd:enumeration value="Informational"/>
          <xsd:enumeration value="Feature Spec"/>
          <xsd:enumeration value="Engineering Design"/>
          <xsd:enumeration value="Planning"/>
        </xsd:restriction>
      </xsd:simpleType>
    </xsd:element>
    <xsd:element name="Initiatives" ma:index="15" nillable="true" ma:displayName="Initiatives" ma:description="List of initiatives related to this document" ma:internalName="Initiatives">
      <xsd:complexType>
        <xsd:complexContent>
          <xsd:extension base="dms:MultiChoice">
            <xsd:sequence>
              <xsd:element name="Value" maxOccurs="unbounded" minOccurs="0" nillable="true">
                <xsd:simpleType>
                  <xsd:restriction base="dms:Choice">
                    <xsd:enumeration value="Add-in MAU"/>
                    <xsd:enumeration value="Custom Functions"/>
                    <xsd:enumeration value="Data &amp; Analytics"/>
                    <xsd:enumeration value="DevEx: Portals &amp; Programs"/>
                    <xsd:enumeration value="DevEx: Tools &amp; Libraries"/>
                    <xsd:enumeration value="Engineering"/>
                    <xsd:enumeration value="Excel API"/>
                    <xsd:enumeration value="In-Market Support"/>
                    <xsd:enumeration value="Maker Access"/>
                    <xsd:enumeration value="SDX Runtime &amp; Partners"/>
                    <xsd:enumeration value="SDX Service Delivery"/>
                    <xsd:enumeration value="SDX API &amp; Pipeline"/>
                    <xsd:enumeration value="Shield &amp; OCE"/>
                  </xsd:restriction>
                </xsd:simpleType>
              </xsd:element>
            </xsd:sequence>
          </xsd:extension>
        </xsd:complexContent>
      </xsd:complex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MediaServiceAutoTags" ma:internalName="MediaServiceAutoTags"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Location" ma:index="19" nillable="true" ma:displayName="MediaServic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1e4d6ee-9f6f-43f8-a618-24f3d84da28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LastSharedByUser" ma:index="12" nillable="true" ma:displayName="Last Shared By User" ma:hidden="true" ma:internalName="LastSharedByUser" ma:readOnly="true">
      <xsd:simpleType>
        <xsd:restriction base="dms:Note"/>
      </xsd:simpleType>
    </xsd:element>
    <xsd:element name="LastSharedByTime" ma:index="13"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ument_x0020_Purpose xmlns="f577acbf-5b0b-4b4f-9948-268e97f8d3a4">Informational</Document_x0020_Purpose>
    <Initiatives xmlns="f577acbf-5b0b-4b4f-9948-268e97f8d3a4"/>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79EAE08-AAD0-49B9-BF66-164C225CC5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77acbf-5b0b-4b4f-9948-268e97f8d3a4"/>
    <ds:schemaRef ds:uri="b1e4d6ee-9f6f-43f8-a618-24f3d84da2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17AB1FA-2F28-4684-9230-02ACEB6C0B0A}">
  <ds:schemaRefs>
    <ds:schemaRef ds:uri="b1e4d6ee-9f6f-43f8-a618-24f3d84da28f"/>
    <ds:schemaRef ds:uri="http://purl.org/dc/terms/"/>
    <ds:schemaRef ds:uri="http://schemas.openxmlformats.org/package/2006/metadata/core-properties"/>
    <ds:schemaRef ds:uri="f577acbf-5b0b-4b4f-9948-268e97f8d3a4"/>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E21AFCC0-734A-4A90-A597-A1CB34860D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1624</TotalTime>
  <Words>1571</Words>
  <Application>Microsoft Office PowerPoint</Application>
  <PresentationFormat>Widescreen</PresentationFormat>
  <Paragraphs>70</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Algerian</vt:lpstr>
      <vt:lpstr>Aptos</vt:lpstr>
      <vt:lpstr>Arial</vt:lpstr>
      <vt:lpstr>Segoe UI</vt:lpstr>
      <vt:lpstr>Segoe UI Semibold</vt:lpstr>
      <vt:lpstr>Office Theme [1787608814332]</vt:lpstr>
      <vt:lpstr>Office Leases for Law Firms</vt:lpstr>
      <vt:lpstr>The Case of Banker, Simmons &amp; Gross Oversight, PLLC</vt:lpstr>
      <vt:lpstr>The Premise</vt:lpstr>
      <vt:lpstr>Chapter 1 · The Signature Page</vt:lpstr>
      <vt:lpstr>Chapter 2 · Square Footage Fiction</vt:lpstr>
      <vt:lpstr>Chapter 3 · The CAM Surprise</vt:lpstr>
      <vt:lpstr>Chapter 4 · The HVAC Incident</vt:lpstr>
      <vt:lpstr>Chapter 5 · The Renewal Option</vt:lpstr>
      <vt:lpstr>Chapter 6 · The Merger</vt:lpstr>
      <vt:lpstr>Chapter 7 · Parking Armageddon</vt:lpstr>
      <vt:lpstr>Chapter 8 · Expansion, Collapse, Re-Expansion</vt:lpstr>
      <vt:lpstr>Chapter 9 · The Acceleration Clause</vt:lpstr>
      <vt:lpstr>Chapter 10 · The Casualty</vt:lpstr>
      <vt:lpstr>The Grand Finale: The Forensic Review</vt:lpstr>
      <vt:lpstr>What Would You Have Flagged?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Bailey Even</cp:lastModifiedBy>
  <cp:revision>9</cp:revision>
  <dcterms:created xsi:type="dcterms:W3CDTF">2018-06-07T21:39:02Z</dcterms:created>
  <dcterms:modified xsi:type="dcterms:W3CDTF">2026-08-25T19:31:19Z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0x010100CD401524DC532D42A0E0ED886331A72B</vt:lpwstr>
  </property>
  <property fmtid="{D5CDD505-2E9C-101B-9397-08002B2CF9AE}" pid="3" name="MSIP_Label_f42aa342-8706-4288-bd11-ebb85995028c_Enabled">
    <vt:lpwstr>True</vt:lpwstr>
  </property>
  <property fmtid="{D5CDD505-2E9C-101B-9397-08002B2CF9AE}" pid="4" name="MSIP_Label_f42aa342-8706-4288-bd11-ebb85995028c_SiteId">
    <vt:lpwstr>72f988bf-86f1-41af-91ab-2d7cd011db47</vt:lpwstr>
  </property>
  <property fmtid="{D5CDD505-2E9C-101B-9397-08002B2CF9AE}" pid="5" name="MSIP_Label_f42aa342-8706-4288-bd11-ebb85995028c_Owner">
    <vt:lpwstr>t-dahop@microsoft.com</vt:lpwstr>
  </property>
  <property fmtid="{D5CDD505-2E9C-101B-9397-08002B2CF9AE}" pid="6" name="MSIP_Label_f42aa342-8706-4288-bd11-ebb85995028c_SetDate">
    <vt:lpwstr>2018-06-18T13:45:27.3782680Z</vt:lpwstr>
  </property>
  <property fmtid="{D5CDD505-2E9C-101B-9397-08002B2CF9AE}" pid="7" name="MSIP_Label_f42aa342-8706-4288-bd11-ebb85995028c_Name">
    <vt:lpwstr>General</vt:lpwstr>
  </property>
  <property fmtid="{D5CDD505-2E9C-101B-9397-08002B2CF9AE}" pid="8" name="MSIP_Label_f42aa342-8706-4288-bd11-ebb85995028c_Application">
    <vt:lpwstr>Microsoft Azure Information Protection</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y fmtid="{D5CDD505-2E9C-101B-9397-08002B2CF9AE}" pid="11" name="ndDocumentId">
    <vt:lpwstr>4911-8803-3226</vt:lpwstr>
  </property>
</Properties>
</file>