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4" r:id="rId1"/>
  </p:sldMasterIdLst>
  <p:notesMasterIdLst>
    <p:notesMasterId r:id="rId30"/>
  </p:notesMasterIdLst>
  <p:sldIdLst>
    <p:sldId id="282" r:id="rId2"/>
    <p:sldId id="284" r:id="rId3"/>
    <p:sldId id="300" r:id="rId4"/>
    <p:sldId id="295" r:id="rId5"/>
    <p:sldId id="296" r:id="rId6"/>
    <p:sldId id="297" r:id="rId7"/>
    <p:sldId id="303" r:id="rId8"/>
    <p:sldId id="298" r:id="rId9"/>
    <p:sldId id="304" r:id="rId10"/>
    <p:sldId id="305" r:id="rId11"/>
    <p:sldId id="312" r:id="rId12"/>
    <p:sldId id="302" r:id="rId13"/>
    <p:sldId id="286" r:id="rId14"/>
    <p:sldId id="310" r:id="rId15"/>
    <p:sldId id="287" r:id="rId16"/>
    <p:sldId id="288" r:id="rId17"/>
    <p:sldId id="309" r:id="rId18"/>
    <p:sldId id="289" r:id="rId19"/>
    <p:sldId id="311" r:id="rId20"/>
    <p:sldId id="290" r:id="rId21"/>
    <p:sldId id="308" r:id="rId22"/>
    <p:sldId id="291" r:id="rId23"/>
    <p:sldId id="292" r:id="rId24"/>
    <p:sldId id="306" r:id="rId25"/>
    <p:sldId id="293" r:id="rId26"/>
    <p:sldId id="307" r:id="rId27"/>
    <p:sldId id="294" r:id="rId28"/>
    <p:sldId id="283" r:id="rId2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0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0" autoAdjust="0"/>
    <p:restoredTop sz="94660"/>
  </p:normalViewPr>
  <p:slideViewPr>
    <p:cSldViewPr snapToGrid="0">
      <p:cViewPr varScale="1">
        <p:scale>
          <a:sx n="133" d="100"/>
          <a:sy n="133" d="100"/>
        </p:scale>
        <p:origin x="17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235E730-E40A-4294-91D7-C731B4AB3BBC}" type="datetimeFigureOut">
              <a:rPr lang="en-US" smtClean="0"/>
              <a:t>1/20/2026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E7D07CF0-4DF2-4697-AFFB-F4E5D7651ADB}" type="slidenum">
              <a:rPr lang="en-US" smtClean="0"/>
              <a:t>‹#›</a:t>
            </a:fld>
            <a:endParaRPr lang="en-US"/>
          </a:p>
        </p:txBody>
      </p:sp>
    </p:spTree>
    <p:extLst>
      <p:ext uri="{BB962C8B-B14F-4D97-AF65-F5344CB8AC3E}">
        <p14:creationId xmlns:p14="http://schemas.microsoft.com/office/powerpoint/2010/main" val="504899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607" y="-1115"/>
            <a:ext cx="12193578"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62" name="Rectangle 61"/>
          <p:cNvSpPr/>
          <p:nvPr/>
        </p:nvSpPr>
        <p:spPr bwMode="hidden">
          <a:xfrm>
            <a:off x="1" y="1905001"/>
            <a:ext cx="12192000" cy="214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lnSpc>
                <a:spcPct val="90000"/>
              </a:lnSpc>
            </a:pPr>
            <a:endParaRPr sz="3200">
              <a:solidFill>
                <a:schemeClr val="tx2"/>
              </a:solidFill>
            </a:endParaRPr>
          </a:p>
        </p:txBody>
      </p:sp>
      <p:sp>
        <p:nvSpPr>
          <p:cNvPr id="2" name="Title 1"/>
          <p:cNvSpPr>
            <a:spLocks noGrp="1"/>
          </p:cNvSpPr>
          <p:nvPr>
            <p:ph type="ctrTitle"/>
          </p:nvPr>
        </p:nvSpPr>
        <p:spPr>
          <a:xfrm>
            <a:off x="1219201" y="1905002"/>
            <a:ext cx="9753600" cy="2147926"/>
          </a:xfrm>
        </p:spPr>
        <p:txBody>
          <a:bodyPr anchor="ctr">
            <a:normAutofit/>
          </a:bodyPr>
          <a:lstStyle>
            <a:lvl1pPr algn="ctr">
              <a:defRPr sz="4400" cap="all" normalizeH="0" baseline="0"/>
            </a:lvl1pPr>
          </a:lstStyle>
          <a:p>
            <a:r>
              <a:rPr lang="en-US"/>
              <a:t>Click to edit Master title style</a:t>
            </a:r>
            <a:endParaRPr/>
          </a:p>
        </p:txBody>
      </p:sp>
      <p:sp>
        <p:nvSpPr>
          <p:cNvPr id="3" name="Subtitle 2"/>
          <p:cNvSpPr>
            <a:spLocks noGrp="1"/>
          </p:cNvSpPr>
          <p:nvPr>
            <p:ph type="subTitle" idx="1"/>
          </p:nvPr>
        </p:nvSpPr>
        <p:spPr>
          <a:xfrm>
            <a:off x="1219201" y="4140200"/>
            <a:ext cx="9753600" cy="1016000"/>
          </a:xfrm>
        </p:spPr>
        <p:txBody>
          <a:bodyPr>
            <a:normAutofit/>
          </a:bodyPr>
          <a:lstStyle>
            <a:lvl1pPr marL="0" indent="0" algn="ctr">
              <a:spcBef>
                <a:spcPts val="0"/>
              </a:spcBef>
              <a:buNone/>
              <a:defRPr sz="280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250791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23200" y="482600"/>
            <a:ext cx="3962400" cy="1422400"/>
          </a:xfrm>
        </p:spPr>
        <p:txBody>
          <a:bodyPr anchor="b" anchorCtr="0">
            <a:normAutofit/>
          </a:bodyPr>
          <a:lstStyle>
            <a:lvl1pPr algn="l">
              <a:defRPr sz="3200" b="0"/>
            </a:lvl1pPr>
          </a:lstStyle>
          <a:p>
            <a:r>
              <a:rPr lang="en-US"/>
              <a:t>Click to edit Master title style</a:t>
            </a:r>
            <a:endParaRPr/>
          </a:p>
        </p:txBody>
      </p:sp>
      <p:sp>
        <p:nvSpPr>
          <p:cNvPr id="9" name="Rectangle 8" descr="&#10;"/>
          <p:cNvSpPr/>
          <p:nvPr/>
        </p:nvSpPr>
        <p:spPr>
          <a:xfrm>
            <a:off x="0" y="-1115"/>
            <a:ext cx="7620000"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3" name="Picture Placeholder 2" descr="An empty placeholder to add an image. Click on the placeholder and select the image that you wish to add.&#10;"/>
          <p:cNvSpPr>
            <a:spLocks noGrp="1"/>
          </p:cNvSpPr>
          <p:nvPr>
            <p:ph type="pic" idx="1"/>
          </p:nvPr>
        </p:nvSpPr>
        <p:spPr>
          <a:xfrm>
            <a:off x="508001" y="482601"/>
            <a:ext cx="6604001" cy="5842001"/>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dirty="0"/>
          </a:p>
        </p:txBody>
      </p:sp>
      <p:sp>
        <p:nvSpPr>
          <p:cNvPr id="4" name="Text Placeholder 3"/>
          <p:cNvSpPr>
            <a:spLocks noGrp="1"/>
          </p:cNvSpPr>
          <p:nvPr>
            <p:ph type="body" sz="half" idx="2"/>
          </p:nvPr>
        </p:nvSpPr>
        <p:spPr>
          <a:xfrm>
            <a:off x="7823200" y="2108200"/>
            <a:ext cx="3962400" cy="426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Tree>
    <p:extLst>
      <p:ext uri="{BB962C8B-B14F-4D97-AF65-F5344CB8AC3E}">
        <p14:creationId xmlns:p14="http://schemas.microsoft.com/office/powerpoint/2010/main" val="167417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669581">
              <a:defRPr baseline="0"/>
            </a:lvl6pPr>
            <a:lvl7pPr marL="2669581">
              <a:defRPr baseline="0"/>
            </a:lvl7pPr>
            <a:lvl8pPr marL="2669581">
              <a:defRPr baseline="0"/>
            </a:lvl8pPr>
            <a:lvl9pPr marL="2669581">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B9B9059-F1D6-41D0-95CF-D21CAA096B3A}" type="datetimeFigureOut">
              <a:rPr lang="en-US"/>
              <a:t>1/20/2026</a:t>
            </a:fld>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extLst>
      <p:ext uri="{BB962C8B-B14F-4D97-AF65-F5344CB8AC3E}">
        <p14:creationId xmlns:p14="http://schemas.microsoft.com/office/powerpoint/2010/main" val="122384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42658" y="482600"/>
            <a:ext cx="1844462" cy="57912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14401" y="482600"/>
            <a:ext cx="9042400" cy="57912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B9B9059-F1D6-41D0-95CF-D21CAA096B3A}" type="datetimeFigureOut">
              <a:rPr lang="en-US"/>
              <a:t>1/20/2026</a:t>
            </a:fld>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extLst>
      <p:ext uri="{BB962C8B-B14F-4D97-AF65-F5344CB8AC3E}">
        <p14:creationId xmlns:p14="http://schemas.microsoft.com/office/powerpoint/2010/main" val="338144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B9B9059-F1D6-41D0-95CF-D21CAA096B3A}" type="datetimeFigureOut">
              <a:rPr lang="en-US"/>
              <a:t>1/20/2026</a:t>
            </a:fld>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extLst>
      <p:ext uri="{BB962C8B-B14F-4D97-AF65-F5344CB8AC3E}">
        <p14:creationId xmlns:p14="http://schemas.microsoft.com/office/powerpoint/2010/main" val="84731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607" y="-1115"/>
            <a:ext cx="12193578"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1"/>
          <p:cNvSpPr>
            <a:spLocks noGrp="1"/>
          </p:cNvSpPr>
          <p:nvPr>
            <p:ph type="title"/>
          </p:nvPr>
        </p:nvSpPr>
        <p:spPr>
          <a:xfrm>
            <a:off x="1219201" y="1524001"/>
            <a:ext cx="9753600" cy="1992597"/>
          </a:xfrm>
        </p:spPr>
        <p:txBody>
          <a:bodyPr anchor="b" anchorCtr="0">
            <a:noAutofit/>
          </a:bodyPr>
          <a:lstStyle>
            <a:lvl1pPr algn="ctr">
              <a:defRPr sz="4400" b="0" cap="all" baseline="0"/>
            </a:lvl1pPr>
          </a:lstStyle>
          <a:p>
            <a:r>
              <a:rPr lang="en-US"/>
              <a:t>Click to edit Master title style</a:t>
            </a:r>
            <a:endParaRPr/>
          </a:p>
        </p:txBody>
      </p:sp>
      <p:sp>
        <p:nvSpPr>
          <p:cNvPr id="3" name="Text Placeholder 2"/>
          <p:cNvSpPr>
            <a:spLocks noGrp="1"/>
          </p:cNvSpPr>
          <p:nvPr>
            <p:ph type="body" idx="1"/>
          </p:nvPr>
        </p:nvSpPr>
        <p:spPr>
          <a:xfrm>
            <a:off x="1219201" y="3632200"/>
            <a:ext cx="9753600" cy="1016000"/>
          </a:xfrm>
        </p:spPr>
        <p:txBody>
          <a:bodyPr anchor="t" anchorCtr="0">
            <a:noAutofit/>
          </a:bodyPr>
          <a:lstStyle>
            <a:lvl1pPr marL="0" indent="0" algn="ctr">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B9B9059-F1D6-41D0-95CF-D21CAA096B3A}" type="datetimeFigureOut">
              <a:rPr lang="en-US"/>
              <a:t>1/20/2026</a:t>
            </a:fld>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extLst>
      <p:ext uri="{BB962C8B-B14F-4D97-AF65-F5344CB8AC3E}">
        <p14:creationId xmlns:p14="http://schemas.microsoft.com/office/powerpoint/2010/main" val="17195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803401"/>
            <a:ext cx="4978400" cy="4470400"/>
          </a:xfrm>
        </p:spPr>
        <p:txBody>
          <a:bodyPr>
            <a:normAutofit/>
          </a:bodyPr>
          <a:lstStyle>
            <a:lvl1pPr>
              <a:defRPr sz="2400"/>
            </a:lvl1pPr>
            <a:lvl2pPr>
              <a:defRPr sz="2000"/>
            </a:lvl2pPr>
            <a:lvl3pPr>
              <a:defRPr sz="1800"/>
            </a:lvl3pPr>
            <a:lvl4pPr>
              <a:defRPr sz="1600"/>
            </a:lvl4pPr>
            <a:lvl5pPr>
              <a:defRPr sz="1400"/>
            </a:lvl5pPr>
            <a:lvl6pPr>
              <a:defRPr sz="1400"/>
            </a:lvl6pPr>
            <a:lvl7pPr marL="2669581">
              <a:defRPr sz="1400"/>
            </a:lvl7pPr>
            <a:lvl8pPr marL="2669581">
              <a:defRPr sz="1400"/>
            </a:lvl8pPr>
            <a:lvl9pPr marL="2669581">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99200" y="1803401"/>
            <a:ext cx="4978400" cy="4470400"/>
          </a:xfrm>
        </p:spPr>
        <p:txBody>
          <a:bodyPr>
            <a:normAutofit/>
          </a:bodyPr>
          <a:lstStyle>
            <a:lvl1pPr>
              <a:defRPr sz="2400"/>
            </a:lvl1pPr>
            <a:lvl2pPr>
              <a:defRPr sz="2000"/>
            </a:lvl2pPr>
            <a:lvl3pPr>
              <a:defRPr sz="1800"/>
            </a:lvl3pPr>
            <a:lvl4pPr>
              <a:defRPr sz="1600"/>
            </a:lvl4pPr>
            <a:lvl5pPr>
              <a:defRPr sz="1400"/>
            </a:lvl5pPr>
            <a:lvl6pPr marL="2669581">
              <a:defRPr sz="1400" baseline="0"/>
            </a:lvl6pPr>
            <a:lvl7pPr marL="2669581">
              <a:defRPr sz="1400" baseline="0"/>
            </a:lvl7pPr>
            <a:lvl8pPr marL="2669581">
              <a:defRPr sz="1400" baseline="0"/>
            </a:lvl8pPr>
            <a:lvl9pPr marL="2669581">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3B9B9059-F1D6-41D0-95CF-D21CAA096B3A}" type="datetimeFigureOut">
              <a:rPr lang="en-US"/>
              <a:t>1/20/2026</a:t>
            </a:fld>
            <a:endParaRPr/>
          </a:p>
        </p:txBody>
      </p:sp>
      <p:sp>
        <p:nvSpPr>
          <p:cNvPr id="7" name="Slide Number Placeholder 6"/>
          <p:cNvSpPr>
            <a:spLocks noGrp="1"/>
          </p:cNvSpPr>
          <p:nvPr>
            <p:ph type="sldNum" sz="quarter" idx="12"/>
          </p:nvPr>
        </p:nvSpPr>
        <p:spPr/>
        <p:txBody>
          <a:bodyPr/>
          <a:lstStyle/>
          <a:p>
            <a:fld id="{E5FD5434-F838-4DD4-A17B-1CB1A1850DF4}" type="slidenum">
              <a:rPr/>
              <a:t>‹#›</a:t>
            </a:fld>
            <a:endParaRPr/>
          </a:p>
        </p:txBody>
      </p:sp>
    </p:spTree>
    <p:extLst>
      <p:ext uri="{BB962C8B-B14F-4D97-AF65-F5344CB8AC3E}">
        <p14:creationId xmlns:p14="http://schemas.microsoft.com/office/powerpoint/2010/main" val="78286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14400" y="1803400"/>
            <a:ext cx="4978400"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914400" y="2717800"/>
            <a:ext cx="4978400"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a:lvl8pPr>
            <a:lvl9pPr marL="2669581">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99200" y="1803400"/>
            <a:ext cx="4978400"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299200" y="2717800"/>
            <a:ext cx="4978400"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baseline="0"/>
            </a:lvl8pPr>
            <a:lvl9pPr marL="2669581">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3B9B9059-F1D6-41D0-95CF-D21CAA096B3A}" type="datetimeFigureOut">
              <a:rPr lang="en-US"/>
              <a:t>1/20/2026</a:t>
            </a:fld>
            <a:endParaRPr/>
          </a:p>
        </p:txBody>
      </p:sp>
      <p:sp>
        <p:nvSpPr>
          <p:cNvPr id="9" name="Slide Number Placeholder 8"/>
          <p:cNvSpPr>
            <a:spLocks noGrp="1"/>
          </p:cNvSpPr>
          <p:nvPr>
            <p:ph type="sldNum" sz="quarter" idx="12"/>
          </p:nvPr>
        </p:nvSpPr>
        <p:spPr/>
        <p:txBody>
          <a:bodyPr/>
          <a:lstStyle/>
          <a:p>
            <a:fld id="{E5FD5434-F838-4DD4-A17B-1CB1A1850DF4}" type="slidenum">
              <a:rPr/>
              <a:t>‹#›</a:t>
            </a:fld>
            <a:endParaRPr/>
          </a:p>
        </p:txBody>
      </p:sp>
    </p:spTree>
    <p:extLst>
      <p:ext uri="{BB962C8B-B14F-4D97-AF65-F5344CB8AC3E}">
        <p14:creationId xmlns:p14="http://schemas.microsoft.com/office/powerpoint/2010/main" val="353017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3B9B9059-F1D6-41D0-95CF-D21CAA096B3A}" type="datetimeFigureOut">
              <a:rPr lang="en-US"/>
              <a:t>1/20/2026</a:t>
            </a:fld>
            <a:endParaRPr/>
          </a:p>
        </p:txBody>
      </p:sp>
      <p:sp>
        <p:nvSpPr>
          <p:cNvPr id="5" name="Slide Number Placeholder 4"/>
          <p:cNvSpPr>
            <a:spLocks noGrp="1"/>
          </p:cNvSpPr>
          <p:nvPr>
            <p:ph type="sldNum" sz="quarter" idx="12"/>
          </p:nvPr>
        </p:nvSpPr>
        <p:spPr/>
        <p:txBody>
          <a:bodyPr/>
          <a:lstStyle/>
          <a:p>
            <a:fld id="{E5FD5434-F838-4DD4-A17B-1CB1A1850DF4}" type="slidenum">
              <a:rPr/>
              <a:t>‹#›</a:t>
            </a:fld>
            <a:endParaRPr/>
          </a:p>
        </p:txBody>
      </p:sp>
    </p:spTree>
    <p:extLst>
      <p:ext uri="{BB962C8B-B14F-4D97-AF65-F5344CB8AC3E}">
        <p14:creationId xmlns:p14="http://schemas.microsoft.com/office/powerpoint/2010/main" val="402169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02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23200" y="482600"/>
            <a:ext cx="3962400" cy="1422400"/>
          </a:xfrm>
        </p:spPr>
        <p:txBody>
          <a:bodyPr anchor="b">
            <a:noAutofit/>
          </a:bodyPr>
          <a:lstStyle>
            <a:lvl1pPr algn="l">
              <a:defRPr sz="3200" b="0"/>
            </a:lvl1pPr>
          </a:lstStyle>
          <a:p>
            <a:r>
              <a:rPr lang="en-US"/>
              <a:t>Click to edit Master title style</a:t>
            </a:r>
            <a:endParaRPr/>
          </a:p>
        </p:txBody>
      </p:sp>
      <p:sp>
        <p:nvSpPr>
          <p:cNvPr id="20" name="Rectangle 19"/>
          <p:cNvSpPr/>
          <p:nvPr/>
        </p:nvSpPr>
        <p:spPr>
          <a:xfrm>
            <a:off x="0" y="-1115"/>
            <a:ext cx="7620000"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3" name="Content Placeholder 2"/>
          <p:cNvSpPr>
            <a:spLocks noGrp="1"/>
          </p:cNvSpPr>
          <p:nvPr>
            <p:ph idx="1"/>
          </p:nvPr>
        </p:nvSpPr>
        <p:spPr bwMode="white">
          <a:xfrm>
            <a:off x="508000" y="482601"/>
            <a:ext cx="6604000" cy="5842001"/>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823200" y="2108200"/>
            <a:ext cx="3962400" cy="4267200"/>
          </a:xfrm>
        </p:spPr>
        <p:txBody>
          <a:bodyPr anchor="t" anchorCtr="0">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Tree>
    <p:extLst>
      <p:ext uri="{BB962C8B-B14F-4D97-AF65-F5344CB8AC3E}">
        <p14:creationId xmlns:p14="http://schemas.microsoft.com/office/powerpoint/2010/main" val="17575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607" y="-1115"/>
            <a:ext cx="12193578"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1"/>
          <p:cNvSpPr>
            <a:spLocks noGrp="1"/>
          </p:cNvSpPr>
          <p:nvPr>
            <p:ph type="title"/>
          </p:nvPr>
        </p:nvSpPr>
        <p:spPr>
          <a:xfrm>
            <a:off x="6400801" y="1905000"/>
            <a:ext cx="5181600" cy="1727200"/>
          </a:xfrm>
        </p:spPr>
        <p:txBody>
          <a:bodyPr anchor="b" anchorCtr="0">
            <a:normAutofit/>
          </a:bodyPr>
          <a:lstStyle>
            <a:lvl1pPr algn="l">
              <a:defRPr sz="3200" b="0"/>
            </a:lvl1pPr>
          </a:lstStyle>
          <a:p>
            <a:r>
              <a:rPr lang="en-US"/>
              <a:t>Click to edit Master title style</a:t>
            </a:r>
            <a:endParaRPr/>
          </a:p>
        </p:txBody>
      </p:sp>
      <p:sp>
        <p:nvSpPr>
          <p:cNvPr id="9" name="Rectangle 8"/>
          <p:cNvSpPr/>
          <p:nvPr/>
        </p:nvSpPr>
        <p:spPr>
          <a:xfrm>
            <a:off x="0" y="-1115"/>
            <a:ext cx="6095181"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3" name="Picture Placeholder 2" descr="An empty placeholder to add an image. Click on the placeholder and select the image that you wish to add.&#10;"/>
          <p:cNvSpPr>
            <a:spLocks noGrp="1"/>
          </p:cNvSpPr>
          <p:nvPr>
            <p:ph type="pic" idx="1"/>
          </p:nvPr>
        </p:nvSpPr>
        <p:spPr>
          <a:xfrm>
            <a:off x="508002" y="482601"/>
            <a:ext cx="5079182" cy="5862706"/>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6400801" y="3733800"/>
            <a:ext cx="5181600" cy="172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Tree>
    <p:extLst>
      <p:ext uri="{BB962C8B-B14F-4D97-AF65-F5344CB8AC3E}">
        <p14:creationId xmlns:p14="http://schemas.microsoft.com/office/powerpoint/2010/main" val="135399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1" y="482600"/>
            <a:ext cx="10363200" cy="1219200"/>
          </a:xfrm>
          <a:prstGeom prst="rect">
            <a:avLst/>
          </a:prstGeom>
          <a:effectLst/>
        </p:spPr>
        <p:txBody>
          <a:bodyPr vert="horz" lIns="121899" tIns="60949" rIns="121899" bIns="60949" rtlCol="0" anchor="b" anchorCtr="0">
            <a:normAutofit/>
          </a:bodyPr>
          <a:lstStyle/>
          <a:p>
            <a:r>
              <a:rPr lang="en-US"/>
              <a:t>Click to edit Master title style</a:t>
            </a:r>
            <a:endParaRPr/>
          </a:p>
        </p:txBody>
      </p:sp>
      <p:sp>
        <p:nvSpPr>
          <p:cNvPr id="3" name="Text Placeholder 2"/>
          <p:cNvSpPr>
            <a:spLocks noGrp="1"/>
          </p:cNvSpPr>
          <p:nvPr>
            <p:ph type="body" idx="1"/>
          </p:nvPr>
        </p:nvSpPr>
        <p:spPr>
          <a:xfrm>
            <a:off x="914401" y="1803401"/>
            <a:ext cx="10363200" cy="44704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914401" y="6375400"/>
            <a:ext cx="7416800" cy="195072"/>
          </a:xfrm>
          <a:prstGeom prst="rect">
            <a:avLst/>
          </a:prstGeom>
        </p:spPr>
        <p:txBody>
          <a:bodyPr vert="horz" lIns="121899" tIns="60949" rIns="121899" bIns="60949" rtlCol="0" anchor="ctr"/>
          <a:lstStyle>
            <a:lvl1pPr algn="l">
              <a:defRPr sz="1100">
                <a:solidFill>
                  <a:schemeClr val="tx1"/>
                </a:solidFill>
              </a:defRPr>
            </a:lvl1pPr>
          </a:lstStyle>
          <a:p>
            <a:endParaRPr/>
          </a:p>
        </p:txBody>
      </p:sp>
      <p:sp>
        <p:nvSpPr>
          <p:cNvPr id="4" name="Date Placeholder 3"/>
          <p:cNvSpPr>
            <a:spLocks noGrp="1"/>
          </p:cNvSpPr>
          <p:nvPr>
            <p:ph type="dt" sz="half" idx="2"/>
          </p:nvPr>
        </p:nvSpPr>
        <p:spPr>
          <a:xfrm>
            <a:off x="8737600" y="6375400"/>
            <a:ext cx="1422400" cy="195072"/>
          </a:xfrm>
          <a:prstGeom prst="rect">
            <a:avLst/>
          </a:prstGeom>
        </p:spPr>
        <p:txBody>
          <a:bodyPr vert="horz" lIns="121899" tIns="60949" rIns="121899" bIns="60949" rtlCol="0" anchor="ctr"/>
          <a:lstStyle>
            <a:lvl1pPr algn="r">
              <a:defRPr sz="1100">
                <a:solidFill>
                  <a:schemeClr val="tx1"/>
                </a:solidFill>
              </a:defRPr>
            </a:lvl1pPr>
          </a:lstStyle>
          <a:p>
            <a:fld id="{3B9B9059-F1D6-41D0-95CF-D21CAA096B3A}" type="datetimeFigureOut">
              <a:rPr lang="en-US"/>
              <a:pPr/>
              <a:t>1/20/2026</a:t>
            </a:fld>
            <a:endParaRPr/>
          </a:p>
        </p:txBody>
      </p:sp>
      <p:sp>
        <p:nvSpPr>
          <p:cNvPr id="6" name="Slide Number Placeholder 5"/>
          <p:cNvSpPr>
            <a:spLocks noGrp="1"/>
          </p:cNvSpPr>
          <p:nvPr>
            <p:ph type="sldNum" sz="quarter" idx="4"/>
          </p:nvPr>
        </p:nvSpPr>
        <p:spPr>
          <a:xfrm>
            <a:off x="10444480" y="6375400"/>
            <a:ext cx="833120" cy="195072"/>
          </a:xfrm>
          <a:prstGeom prst="rect">
            <a:avLst/>
          </a:prstGeom>
        </p:spPr>
        <p:txBody>
          <a:bodyPr vert="horz" lIns="121899" tIns="60949" rIns="121899" bIns="60949" rtlCol="0" anchor="ctr"/>
          <a:lstStyle>
            <a:lvl1pPr algn="r">
              <a:defRPr sz="1100">
                <a:solidFill>
                  <a:schemeClr val="tx1"/>
                </a:solidFill>
              </a:defRPr>
            </a:lvl1pPr>
          </a:lstStyle>
          <a:p>
            <a:fld id="{E5FD5434-F838-4DD4-A17B-1CB1A1850DF4}" type="slidenum">
              <a:rPr/>
              <a:pPr/>
              <a:t>‹#›</a:t>
            </a:fld>
            <a:endParaRPr/>
          </a:p>
        </p:txBody>
      </p:sp>
    </p:spTree>
    <p:extLst>
      <p:ext uri="{BB962C8B-B14F-4D97-AF65-F5344CB8AC3E}">
        <p14:creationId xmlns:p14="http://schemas.microsoft.com/office/powerpoint/2010/main" val="3541668052"/>
      </p:ext>
    </p:extLst>
  </p:cSld>
  <p:clrMap bg1="dk1" tx1="lt1" bg2="dk2"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p:titleStyle>
    <p:bodyStyle>
      <a:lvl1pPr marL="274320" indent="-274320" algn="l" defTabSz="1218987" rtl="0" eaLnBrk="1" latinLnBrk="0" hangingPunct="1">
        <a:lnSpc>
          <a:spcPct val="90000"/>
        </a:lnSpc>
        <a:spcBef>
          <a:spcPts val="1600"/>
        </a:spcBef>
        <a:buClr>
          <a:schemeClr val="tx2"/>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tx2"/>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tx2"/>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tx2"/>
        </a:buClr>
        <a:buSzPct val="100000"/>
        <a:buFont typeface="Cambria" pitchFamily="18" charset="0"/>
        <a:buChar char="–"/>
        <a:defRPr sz="1800" kern="1200">
          <a:solidFill>
            <a:schemeClr val="tx1"/>
          </a:solidFill>
          <a:latin typeface="+mn-lt"/>
          <a:ea typeface="+mn-ea"/>
          <a:cs typeface="+mn-cs"/>
        </a:defRPr>
      </a:lvl4pPr>
      <a:lvl5pPr marL="137160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7pPr>
      <a:lvl8pPr marL="219456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A07E4B-7949-5C25-79E1-FA08F01B0181}"/>
              </a:ext>
            </a:extLst>
          </p:cNvPr>
          <p:cNvSpPr/>
          <p:nvPr/>
        </p:nvSpPr>
        <p:spPr>
          <a:xfrm>
            <a:off x="2664612" y="527380"/>
            <a:ext cx="6862776"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Using the 7 Deadly Sins</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In Your Law Practice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Rectangle 6">
            <a:extLst>
              <a:ext uri="{FF2B5EF4-FFF2-40B4-BE49-F238E27FC236}">
                <a16:creationId xmlns:a16="http://schemas.microsoft.com/office/drawing/2014/main" id="{ED089230-4226-2DEA-933D-1C776050D437}"/>
              </a:ext>
            </a:extLst>
          </p:cNvPr>
          <p:cNvSpPr/>
          <p:nvPr/>
        </p:nvSpPr>
        <p:spPr>
          <a:xfrm>
            <a:off x="3792356" y="2644170"/>
            <a:ext cx="4607287" cy="1938992"/>
          </a:xfrm>
          <a:prstGeom prst="rect">
            <a:avLst/>
          </a:prstGeom>
          <a:noFill/>
        </p:spPr>
        <p:txBody>
          <a:bodyPr wrap="none" lIns="91440" tIns="45720" rIns="91440" bIns="45720">
            <a:spAutoFit/>
          </a:bodyPr>
          <a:lstStyle/>
          <a:p>
            <a:pPr algn="ctr"/>
            <a:r>
              <a:rPr lang="en-US" sz="2400" b="0" cap="none" spc="0" dirty="0">
                <a:ln w="0"/>
                <a:solidFill>
                  <a:schemeClr val="tx1">
                    <a:lumMod val="85000"/>
                    <a:lumOff val="15000"/>
                  </a:schemeClr>
                </a:solidFill>
                <a:effectLst/>
                <a:latin typeface="Times New Roman" panose="02020603050405020304" pitchFamily="18" charset="0"/>
                <a:cs typeface="Times New Roman" panose="02020603050405020304" pitchFamily="18" charset="0"/>
              </a:rPr>
              <a:t>Gregory J. Larson</a:t>
            </a:r>
          </a:p>
          <a:p>
            <a:pPr algn="ctr"/>
            <a:r>
              <a:rPr lang="en-US" sz="2400" dirty="0">
                <a:ln w="0"/>
                <a:solidFill>
                  <a:schemeClr val="tx1">
                    <a:lumMod val="85000"/>
                    <a:lumOff val="15000"/>
                  </a:schemeClr>
                </a:solidFill>
                <a:latin typeface="Times New Roman" panose="02020603050405020304" pitchFamily="18" charset="0"/>
                <a:cs typeface="Times New Roman" panose="02020603050405020304" pitchFamily="18" charset="0"/>
              </a:rPr>
              <a:t>Hyung S. Choi</a:t>
            </a:r>
          </a:p>
          <a:p>
            <a:pPr algn="ctr"/>
            <a:r>
              <a:rPr lang="en-US" sz="2400" dirty="0">
                <a:ln w="0"/>
                <a:solidFill>
                  <a:schemeClr val="tx1">
                    <a:lumMod val="85000"/>
                    <a:lumOff val="15000"/>
                  </a:schemeClr>
                </a:solidFill>
                <a:latin typeface="Times New Roman" panose="02020603050405020304" pitchFamily="18" charset="0"/>
                <a:cs typeface="Times New Roman" panose="02020603050405020304" pitchFamily="18" charset="0"/>
              </a:rPr>
              <a:t>January 23, 2026</a:t>
            </a:r>
          </a:p>
          <a:p>
            <a:pPr algn="ctr"/>
            <a:endParaRPr lang="en-US" sz="2400" dirty="0">
              <a:ln w="0"/>
              <a:solidFill>
                <a:schemeClr val="tx1">
                  <a:lumMod val="85000"/>
                  <a:lumOff val="15000"/>
                </a:schemeClr>
              </a:solidFill>
              <a:latin typeface="Times New Roman" panose="02020603050405020304" pitchFamily="18" charset="0"/>
              <a:cs typeface="Times New Roman" panose="02020603050405020304" pitchFamily="18" charset="0"/>
            </a:endParaRPr>
          </a:p>
          <a:p>
            <a:pPr algn="ctr"/>
            <a:r>
              <a:rPr lang="en-US" sz="2400" b="1" cap="small" spc="0" dirty="0">
                <a:ln w="0"/>
                <a:solidFill>
                  <a:schemeClr val="tx1">
                    <a:lumMod val="85000"/>
                    <a:lumOff val="15000"/>
                  </a:schemeClr>
                </a:solidFill>
                <a:effectLst/>
                <a:latin typeface="Times New Roman" panose="02020603050405020304" pitchFamily="18" charset="0"/>
                <a:cs typeface="Times New Roman" panose="02020603050405020304" pitchFamily="18" charset="0"/>
              </a:rPr>
              <a:t>Chernoff’s Lawyers In </a:t>
            </a:r>
            <a:r>
              <a:rPr lang="en-US" sz="2400" b="1" cap="small" spc="0" dirty="0" err="1">
                <a:ln w="0"/>
                <a:solidFill>
                  <a:schemeClr val="tx1">
                    <a:lumMod val="85000"/>
                    <a:lumOff val="15000"/>
                  </a:schemeClr>
                </a:solidFill>
                <a:effectLst/>
                <a:latin typeface="Times New Roman" panose="02020603050405020304" pitchFamily="18" charset="0"/>
                <a:cs typeface="Times New Roman" panose="02020603050405020304" pitchFamily="18" charset="0"/>
              </a:rPr>
              <a:t>Limine</a:t>
            </a:r>
            <a:endParaRPr lang="en-US" sz="2400" b="1" cap="small" spc="0" dirty="0">
              <a:ln w="0"/>
              <a:solidFill>
                <a:schemeClr val="tx1">
                  <a:lumMod val="85000"/>
                  <a:lumOff val="15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690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40CBBBF-358D-6F1B-9B05-1FD4769BEA5E}"/>
              </a:ext>
            </a:extLst>
          </p:cNvPr>
          <p:cNvSpPr txBox="1"/>
          <p:nvPr/>
        </p:nvSpPr>
        <p:spPr>
          <a:xfrm>
            <a:off x="699708" y="1135664"/>
            <a:ext cx="10775509" cy="4893647"/>
          </a:xfrm>
          <a:prstGeom prst="rect">
            <a:avLst/>
          </a:prstGeom>
          <a:noFill/>
        </p:spPr>
        <p:txBody>
          <a:bodyPr wrap="square">
            <a:spAutoFit/>
          </a:bodyPr>
          <a:lstStyle/>
          <a:p>
            <a:pPr algn="l">
              <a:buNone/>
            </a:pPr>
            <a:r>
              <a:rPr lang="en-US" sz="2400" b="1" i="0" dirty="0">
                <a:effectLst/>
              </a:rPr>
              <a:t>ER 1.3.     Diligence</a:t>
            </a:r>
            <a:endParaRPr lang="en-US" sz="2400" b="0" i="0" dirty="0">
              <a:effectLst/>
            </a:endParaRPr>
          </a:p>
          <a:p>
            <a:pPr algn="l">
              <a:buNone/>
            </a:pPr>
            <a:r>
              <a:rPr lang="en-US" sz="2400" b="1" i="0" dirty="0">
                <a:effectLst/>
              </a:rPr>
              <a:t>The Standard</a:t>
            </a:r>
          </a:p>
          <a:p>
            <a:pPr algn="l">
              <a:buNone/>
            </a:pPr>
            <a:r>
              <a:rPr lang="en-US" sz="2400" b="0" i="0" dirty="0">
                <a:effectLst/>
              </a:rPr>
              <a:t>A lawyer shall act with reasonable diligence and promptness in representing a client. </a:t>
            </a:r>
          </a:p>
          <a:p>
            <a:r>
              <a:rPr lang="en-US" sz="2400" b="1" dirty="0"/>
              <a:t>The Limitation</a:t>
            </a:r>
          </a:p>
          <a:p>
            <a:r>
              <a:rPr lang="en-US" sz="2400" dirty="0"/>
              <a:t>A lawyer is not bound to press for every advantage. A lawyer may have authority to exercise professional discretion in determining the means by which a matter should be pursued, ER 1.2, and </a:t>
            </a:r>
            <a:r>
              <a:rPr lang="en-US" sz="2400" b="1" i="1" dirty="0"/>
              <a:t>should not use offensive or disrespectful tactics in carrying out the representation. </a:t>
            </a:r>
            <a:r>
              <a:rPr lang="en-US" sz="2400" dirty="0"/>
              <a:t>In fact, a lawyer should advise the client that the lawyer plans to treat all others with civility and courtesy, including opposing counsel, the court and third parties, and that this approach should not be equated with weakness.</a:t>
            </a:r>
          </a:p>
          <a:p>
            <a:pPr algn="l">
              <a:buNone/>
            </a:pPr>
            <a:endParaRPr lang="en-US" sz="2400" b="0" i="0" dirty="0">
              <a:effectLst/>
            </a:endParaRPr>
          </a:p>
        </p:txBody>
      </p:sp>
      <p:sp>
        <p:nvSpPr>
          <p:cNvPr id="2" name="TextBox 1">
            <a:extLst>
              <a:ext uri="{FF2B5EF4-FFF2-40B4-BE49-F238E27FC236}">
                <a16:creationId xmlns:a16="http://schemas.microsoft.com/office/drawing/2014/main" id="{CFDCD070-482B-7FCC-017C-4C893E3A1403}"/>
              </a:ext>
            </a:extLst>
          </p:cNvPr>
          <p:cNvSpPr txBox="1"/>
          <p:nvPr/>
        </p:nvSpPr>
        <p:spPr>
          <a:xfrm>
            <a:off x="2593547" y="305069"/>
            <a:ext cx="7004905" cy="584775"/>
          </a:xfrm>
          <a:prstGeom prst="rect">
            <a:avLst/>
          </a:prstGeom>
          <a:noFill/>
        </p:spPr>
        <p:txBody>
          <a:bodyPr wrap="square" rtlCol="0">
            <a:spAutoFit/>
          </a:bodyPr>
          <a:lstStyle/>
          <a:p>
            <a:pPr algn="ctr"/>
            <a:r>
              <a:rPr lang="en-US" sz="3200" b="1" dirty="0"/>
              <a:t>Ethics Rule 1.3 Diligence</a:t>
            </a:r>
          </a:p>
        </p:txBody>
      </p:sp>
    </p:spTree>
    <p:extLst>
      <p:ext uri="{BB962C8B-B14F-4D97-AF65-F5344CB8AC3E}">
        <p14:creationId xmlns:p14="http://schemas.microsoft.com/office/powerpoint/2010/main" val="139227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6B183971-53A9-767A-1030-3C7AD5ED7B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25295" y="1494226"/>
            <a:ext cx="7141409" cy="4760939"/>
          </a:xfrm>
          <a:prstGeom prst="rect">
            <a:avLst/>
          </a:prstGeom>
        </p:spPr>
      </p:pic>
      <p:sp>
        <p:nvSpPr>
          <p:cNvPr id="5" name="TextBox 4">
            <a:extLst>
              <a:ext uri="{FF2B5EF4-FFF2-40B4-BE49-F238E27FC236}">
                <a16:creationId xmlns:a16="http://schemas.microsoft.com/office/drawing/2014/main" id="{463CE8FE-95B8-9A78-13CF-62963A816857}"/>
              </a:ext>
            </a:extLst>
          </p:cNvPr>
          <p:cNvSpPr txBox="1"/>
          <p:nvPr/>
        </p:nvSpPr>
        <p:spPr>
          <a:xfrm>
            <a:off x="2593547" y="305069"/>
            <a:ext cx="7004905" cy="584775"/>
          </a:xfrm>
          <a:prstGeom prst="rect">
            <a:avLst/>
          </a:prstGeom>
          <a:noFill/>
        </p:spPr>
        <p:txBody>
          <a:bodyPr wrap="square" rtlCol="0">
            <a:spAutoFit/>
          </a:bodyPr>
          <a:lstStyle/>
          <a:p>
            <a:pPr algn="ctr"/>
            <a:r>
              <a:rPr lang="en-US" sz="3200" b="1" dirty="0"/>
              <a:t>Topic Transition</a:t>
            </a:r>
          </a:p>
        </p:txBody>
      </p:sp>
    </p:spTree>
    <p:extLst>
      <p:ext uri="{BB962C8B-B14F-4D97-AF65-F5344CB8AC3E}">
        <p14:creationId xmlns:p14="http://schemas.microsoft.com/office/powerpoint/2010/main" val="326715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DC47C3-3D9E-32CC-4DF2-B8AF55CF5221}"/>
              </a:ext>
            </a:extLst>
          </p:cNvPr>
          <p:cNvSpPr txBox="1"/>
          <p:nvPr/>
        </p:nvSpPr>
        <p:spPr>
          <a:xfrm>
            <a:off x="712269" y="540906"/>
            <a:ext cx="8786857" cy="584775"/>
          </a:xfrm>
          <a:prstGeom prst="rect">
            <a:avLst/>
          </a:prstGeom>
          <a:noFill/>
        </p:spPr>
        <p:txBody>
          <a:bodyPr wrap="square" rtlCol="0">
            <a:spAutoFit/>
          </a:bodyPr>
          <a:lstStyle/>
          <a:p>
            <a:r>
              <a:rPr lang="en-US" sz="3200" b="1" dirty="0"/>
              <a:t>1. Pride: When Ego Replaces Judgment</a:t>
            </a:r>
          </a:p>
        </p:txBody>
      </p:sp>
      <p:pic>
        <p:nvPicPr>
          <p:cNvPr id="4" name="Picture 3">
            <a:extLst>
              <a:ext uri="{FF2B5EF4-FFF2-40B4-BE49-F238E27FC236}">
                <a16:creationId xmlns:a16="http://schemas.microsoft.com/office/drawing/2014/main" id="{9346723A-7DC2-9D3D-0EF3-F5197AF0E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4220" y="2554429"/>
            <a:ext cx="7004906" cy="3916380"/>
          </a:xfrm>
          <a:prstGeom prst="rect">
            <a:avLst/>
          </a:prstGeom>
        </p:spPr>
      </p:pic>
      <p:sp>
        <p:nvSpPr>
          <p:cNvPr id="6" name="TextBox 5">
            <a:extLst>
              <a:ext uri="{FF2B5EF4-FFF2-40B4-BE49-F238E27FC236}">
                <a16:creationId xmlns:a16="http://schemas.microsoft.com/office/drawing/2014/main" id="{280F9E64-B687-6742-5CCE-88CDE1B693B5}"/>
              </a:ext>
            </a:extLst>
          </p:cNvPr>
          <p:cNvSpPr txBox="1"/>
          <p:nvPr/>
        </p:nvSpPr>
        <p:spPr>
          <a:xfrm>
            <a:off x="874207" y="1298003"/>
            <a:ext cx="10349802" cy="461665"/>
          </a:xfrm>
          <a:prstGeom prst="rect">
            <a:avLst/>
          </a:prstGeom>
          <a:noFill/>
        </p:spPr>
        <p:txBody>
          <a:bodyPr wrap="square">
            <a:spAutoFit/>
          </a:bodyPr>
          <a:lstStyle/>
          <a:p>
            <a:pPr algn="ctr"/>
            <a:r>
              <a:rPr lang="en-US" sz="2400" dirty="0"/>
              <a:t>Hubris, arrogance, pretension, dangerous overconfidence and complacency </a:t>
            </a:r>
          </a:p>
        </p:txBody>
      </p:sp>
    </p:spTree>
    <p:extLst>
      <p:ext uri="{BB962C8B-B14F-4D97-AF65-F5344CB8AC3E}">
        <p14:creationId xmlns:p14="http://schemas.microsoft.com/office/powerpoint/2010/main" val="23628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B9614-CD99-7CCB-B991-4CBDED912EE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8AD8D5-7706-0307-92C9-8A25A9647C75}"/>
              </a:ext>
            </a:extLst>
          </p:cNvPr>
          <p:cNvSpPr txBox="1"/>
          <p:nvPr/>
        </p:nvSpPr>
        <p:spPr>
          <a:xfrm>
            <a:off x="567890" y="236106"/>
            <a:ext cx="8893955" cy="584775"/>
          </a:xfrm>
          <a:prstGeom prst="rect">
            <a:avLst/>
          </a:prstGeom>
          <a:noFill/>
        </p:spPr>
        <p:txBody>
          <a:bodyPr wrap="square" rtlCol="0">
            <a:spAutoFit/>
          </a:bodyPr>
          <a:lstStyle/>
          <a:p>
            <a:r>
              <a:rPr lang="en-US" sz="3200" b="1" dirty="0"/>
              <a:t>1. Pride: When Ego Replaces Judgment</a:t>
            </a:r>
          </a:p>
        </p:txBody>
      </p:sp>
      <p:sp>
        <p:nvSpPr>
          <p:cNvPr id="3" name="TextBox 2">
            <a:extLst>
              <a:ext uri="{FF2B5EF4-FFF2-40B4-BE49-F238E27FC236}">
                <a16:creationId xmlns:a16="http://schemas.microsoft.com/office/drawing/2014/main" id="{C15D1F28-C1AB-1E88-26E3-52C766C7E357}"/>
              </a:ext>
            </a:extLst>
          </p:cNvPr>
          <p:cNvSpPr txBox="1"/>
          <p:nvPr/>
        </p:nvSpPr>
        <p:spPr>
          <a:xfrm>
            <a:off x="567890" y="948690"/>
            <a:ext cx="10677626" cy="5262979"/>
          </a:xfrm>
          <a:prstGeom prst="rect">
            <a:avLst/>
          </a:prstGeom>
          <a:noFill/>
        </p:spPr>
        <p:txBody>
          <a:bodyPr wrap="square" rtlCol="0">
            <a:spAutoFit/>
          </a:bodyPr>
          <a:lstStyle/>
          <a:p>
            <a:pPr algn="ctr"/>
            <a:r>
              <a:rPr lang="en-US" sz="2400" b="1" dirty="0"/>
              <a:t>The SINS</a:t>
            </a:r>
          </a:p>
          <a:p>
            <a:pPr marL="285750" indent="-285750">
              <a:buFont typeface="Arial" panose="020B0604020202020204" pitchFamily="34" charset="0"/>
              <a:buChar char="•"/>
            </a:pPr>
            <a:r>
              <a:rPr lang="en-US" sz="2400" dirty="0"/>
              <a:t>How pride shows up in litigation</a:t>
            </a:r>
          </a:p>
          <a:p>
            <a:pPr marL="742950" lvl="1" indent="-285750">
              <a:buFont typeface="Arial" panose="020B0604020202020204" pitchFamily="34" charset="0"/>
              <a:buChar char="•"/>
            </a:pPr>
            <a:r>
              <a:rPr lang="en-US" sz="2400" dirty="0"/>
              <a:t>Refusal to reassess weak positions</a:t>
            </a:r>
          </a:p>
          <a:p>
            <a:pPr marL="742950" lvl="1" indent="-285750">
              <a:buFont typeface="Arial" panose="020B0604020202020204" pitchFamily="34" charset="0"/>
              <a:buChar char="•"/>
            </a:pPr>
            <a:r>
              <a:rPr lang="en-US" sz="2400" dirty="0"/>
              <a:t>Escalation of illogical or indefensible arguments</a:t>
            </a:r>
          </a:p>
          <a:p>
            <a:pPr marL="285750" indent="-285750">
              <a:buFont typeface="Arial" panose="020B0604020202020204" pitchFamily="34" charset="0"/>
              <a:buChar char="•"/>
            </a:pPr>
            <a:r>
              <a:rPr lang="en-US" sz="2400" dirty="0"/>
              <a:t>Why pride fails</a:t>
            </a:r>
          </a:p>
          <a:p>
            <a:pPr marL="742950" lvl="1" indent="-285750">
              <a:buFont typeface="Arial" panose="020B0604020202020204" pitchFamily="34" charset="0"/>
              <a:buChar char="•"/>
            </a:pPr>
            <a:r>
              <a:rPr lang="en-US" sz="2400" dirty="0"/>
              <a:t>Each added layer becomes less legitimate and harder to defend</a:t>
            </a:r>
          </a:p>
          <a:p>
            <a:pPr marL="285750" indent="-285750">
              <a:buFont typeface="Arial" panose="020B0604020202020204" pitchFamily="34" charset="0"/>
              <a:buChar char="•"/>
            </a:pPr>
            <a:r>
              <a:rPr lang="en-US" sz="2400" dirty="0"/>
              <a:t>Unchecked pride fuels conflict</a:t>
            </a:r>
          </a:p>
          <a:p>
            <a:pPr marL="742950" lvl="1" indent="-285750">
              <a:buFont typeface="Arial" panose="020B0604020202020204" pitchFamily="34" charset="0"/>
              <a:buChar char="•"/>
            </a:pPr>
            <a:r>
              <a:rPr lang="en-US" sz="2400" dirty="0"/>
              <a:t>Recognizing this dynamic helps manage clients and opponents, and stay outcome-focused</a:t>
            </a:r>
          </a:p>
          <a:p>
            <a:pPr algn="ctr"/>
            <a:r>
              <a:rPr lang="en-US" sz="2400" b="1" dirty="0"/>
              <a:t>The VIRTUES</a:t>
            </a:r>
          </a:p>
          <a:p>
            <a:pPr marL="285750" indent="-285750">
              <a:buFont typeface="Arial" panose="020B0604020202020204" pitchFamily="34" charset="0"/>
              <a:buChar char="•"/>
            </a:pPr>
            <a:r>
              <a:rPr lang="en-US" sz="2400" dirty="0"/>
              <a:t>Confidence and humility outperform pride</a:t>
            </a:r>
          </a:p>
          <a:p>
            <a:pPr marL="742950" lvl="1" indent="-285750">
              <a:buFont typeface="Arial" panose="020B0604020202020204" pitchFamily="34" charset="0"/>
              <a:buChar char="•"/>
            </a:pPr>
            <a:r>
              <a:rPr lang="en-US" sz="2400" dirty="0"/>
              <a:t>Acknowledging opposing arguments strengthens credibility and logic</a:t>
            </a:r>
          </a:p>
          <a:p>
            <a:pPr marL="285750" indent="-285750">
              <a:buFont typeface="Arial" panose="020B0604020202020204" pitchFamily="34" charset="0"/>
              <a:buChar char="•"/>
            </a:pPr>
            <a:r>
              <a:rPr lang="en-US" sz="2400" dirty="0"/>
              <a:t>Humble confidence persuades</a:t>
            </a:r>
          </a:p>
          <a:p>
            <a:pPr marL="742950" lvl="1" indent="-285750">
              <a:buFont typeface="Arial" panose="020B0604020202020204" pitchFamily="34" charset="0"/>
              <a:buChar char="•"/>
            </a:pPr>
            <a:r>
              <a:rPr lang="en-US" sz="2400" dirty="0"/>
              <a:t>Clear-eyed, disciplined advocacy is more effective</a:t>
            </a:r>
            <a:endParaRPr lang="en-US" dirty="0"/>
          </a:p>
        </p:txBody>
      </p:sp>
    </p:spTree>
    <p:extLst>
      <p:ext uri="{BB962C8B-B14F-4D97-AF65-F5344CB8AC3E}">
        <p14:creationId xmlns:p14="http://schemas.microsoft.com/office/powerpoint/2010/main" val="384836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9CE14-74E1-581C-C47A-AA8D2FD49F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2523645"/>
            <a:ext cx="6096000" cy="3409950"/>
          </a:xfrm>
          <a:prstGeom prst="rect">
            <a:avLst/>
          </a:prstGeom>
        </p:spPr>
      </p:pic>
      <p:sp>
        <p:nvSpPr>
          <p:cNvPr id="2" name="TextBox 1">
            <a:extLst>
              <a:ext uri="{FF2B5EF4-FFF2-40B4-BE49-F238E27FC236}">
                <a16:creationId xmlns:a16="http://schemas.microsoft.com/office/drawing/2014/main" id="{6D5A4FD5-9BCA-9D71-7848-1EF952F70955}"/>
              </a:ext>
            </a:extLst>
          </p:cNvPr>
          <p:cNvSpPr txBox="1"/>
          <p:nvPr/>
        </p:nvSpPr>
        <p:spPr>
          <a:xfrm>
            <a:off x="539331" y="339630"/>
            <a:ext cx="9624576" cy="584775"/>
          </a:xfrm>
          <a:prstGeom prst="rect">
            <a:avLst/>
          </a:prstGeom>
          <a:noFill/>
        </p:spPr>
        <p:txBody>
          <a:bodyPr wrap="square" rtlCol="0">
            <a:spAutoFit/>
          </a:bodyPr>
          <a:lstStyle/>
          <a:p>
            <a:r>
              <a:rPr lang="en-US" sz="3200" b="1" dirty="0"/>
              <a:t>2. Envy: When Comparison Replaces Strategy</a:t>
            </a:r>
          </a:p>
        </p:txBody>
      </p:sp>
      <p:sp>
        <p:nvSpPr>
          <p:cNvPr id="4" name="TextBox 3">
            <a:extLst>
              <a:ext uri="{FF2B5EF4-FFF2-40B4-BE49-F238E27FC236}">
                <a16:creationId xmlns:a16="http://schemas.microsoft.com/office/drawing/2014/main" id="{149105AC-B03F-C94F-93A8-D80BF5B07625}"/>
              </a:ext>
            </a:extLst>
          </p:cNvPr>
          <p:cNvSpPr txBox="1"/>
          <p:nvPr/>
        </p:nvSpPr>
        <p:spPr>
          <a:xfrm>
            <a:off x="539331" y="1077693"/>
            <a:ext cx="10905742" cy="461665"/>
          </a:xfrm>
          <a:prstGeom prst="rect">
            <a:avLst/>
          </a:prstGeom>
          <a:noFill/>
        </p:spPr>
        <p:txBody>
          <a:bodyPr wrap="square">
            <a:spAutoFit/>
          </a:bodyPr>
          <a:lstStyle/>
          <a:p>
            <a:r>
              <a:rPr lang="en-US" sz="2400" dirty="0"/>
              <a:t>Sad or resentful covetousness towards the traits or possessions of another person </a:t>
            </a:r>
          </a:p>
        </p:txBody>
      </p:sp>
    </p:spTree>
    <p:extLst>
      <p:ext uri="{BB962C8B-B14F-4D97-AF65-F5344CB8AC3E}">
        <p14:creationId xmlns:p14="http://schemas.microsoft.com/office/powerpoint/2010/main" val="103127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FC91E-7453-B66A-9D9D-927C36609EC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E9A8470-E371-72B4-35BF-841D250D3769}"/>
              </a:ext>
            </a:extLst>
          </p:cNvPr>
          <p:cNvSpPr txBox="1"/>
          <p:nvPr/>
        </p:nvSpPr>
        <p:spPr>
          <a:xfrm>
            <a:off x="710153" y="465079"/>
            <a:ext cx="9624576" cy="584775"/>
          </a:xfrm>
          <a:prstGeom prst="rect">
            <a:avLst/>
          </a:prstGeom>
          <a:noFill/>
        </p:spPr>
        <p:txBody>
          <a:bodyPr wrap="square" rtlCol="0">
            <a:spAutoFit/>
          </a:bodyPr>
          <a:lstStyle/>
          <a:p>
            <a:r>
              <a:rPr lang="en-US" sz="3200" b="1" dirty="0"/>
              <a:t>2. Envy: When Comparison Replaces Strategy</a:t>
            </a:r>
          </a:p>
        </p:txBody>
      </p:sp>
      <p:sp>
        <p:nvSpPr>
          <p:cNvPr id="3" name="TextBox 2">
            <a:extLst>
              <a:ext uri="{FF2B5EF4-FFF2-40B4-BE49-F238E27FC236}">
                <a16:creationId xmlns:a16="http://schemas.microsoft.com/office/drawing/2014/main" id="{0605BE8C-107E-8CB6-7A63-5257BCC5F1BF}"/>
              </a:ext>
            </a:extLst>
          </p:cNvPr>
          <p:cNvSpPr txBox="1"/>
          <p:nvPr/>
        </p:nvSpPr>
        <p:spPr>
          <a:xfrm>
            <a:off x="710153" y="1292050"/>
            <a:ext cx="10982425" cy="4893647"/>
          </a:xfrm>
          <a:prstGeom prst="rect">
            <a:avLst/>
          </a:prstGeom>
          <a:noFill/>
        </p:spPr>
        <p:txBody>
          <a:bodyPr wrap="square" rtlCol="0">
            <a:spAutoFit/>
          </a:bodyPr>
          <a:lstStyle/>
          <a:p>
            <a:pPr algn="ctr"/>
            <a:r>
              <a:rPr lang="en-US" sz="2400" b="1" dirty="0"/>
              <a:t>The SINS</a:t>
            </a:r>
          </a:p>
          <a:p>
            <a:pPr marL="285750" indent="-285750">
              <a:buFont typeface="Arial" panose="020B0604020202020204" pitchFamily="34" charset="0"/>
              <a:buChar char="•"/>
            </a:pPr>
            <a:r>
              <a:rPr lang="en-US" sz="2400" dirty="0"/>
              <a:t>Envy distorts judgment</a:t>
            </a:r>
          </a:p>
          <a:p>
            <a:pPr marL="742950" lvl="1" indent="-285750">
              <a:buFont typeface="Arial" panose="020B0604020202020204" pitchFamily="34" charset="0"/>
              <a:buChar char="•"/>
            </a:pPr>
            <a:r>
              <a:rPr lang="en-US" sz="2400" dirty="0"/>
              <a:t>Focus shifts to others’ status or success</a:t>
            </a:r>
          </a:p>
          <a:p>
            <a:pPr marL="285750" indent="-285750">
              <a:buFont typeface="Arial" panose="020B0604020202020204" pitchFamily="34" charset="0"/>
              <a:buChar char="•"/>
            </a:pPr>
            <a:r>
              <a:rPr lang="en-US" sz="2400" dirty="0"/>
              <a:t>Emotion replaces strategy</a:t>
            </a:r>
          </a:p>
          <a:p>
            <a:pPr marL="742950" lvl="1" indent="-285750">
              <a:buFont typeface="Arial" panose="020B0604020202020204" pitchFamily="34" charset="0"/>
              <a:buChar char="•"/>
            </a:pPr>
            <a:r>
              <a:rPr lang="en-US" sz="2400" dirty="0"/>
              <a:t>Envy-driven decisions are reactive, unstable, and lack reason</a:t>
            </a:r>
          </a:p>
          <a:p>
            <a:pPr marL="285750" indent="-285750">
              <a:buFont typeface="Arial" panose="020B0604020202020204" pitchFamily="34" charset="0"/>
              <a:buChar char="•"/>
            </a:pPr>
            <a:r>
              <a:rPr lang="en-US" sz="2400" dirty="0"/>
              <a:t>Loss of control</a:t>
            </a:r>
          </a:p>
          <a:p>
            <a:pPr marL="742950" lvl="1" indent="-285750">
              <a:buFont typeface="Arial" panose="020B0604020202020204" pitchFamily="34" charset="0"/>
              <a:buChar char="•"/>
            </a:pPr>
            <a:r>
              <a:rPr lang="en-US" sz="2400" dirty="0"/>
              <a:t>Fixation on others’ circumstances leads to poor, self-defeating choices</a:t>
            </a:r>
          </a:p>
          <a:p>
            <a:pPr marL="285750" indent="-285750">
              <a:buFont typeface="Arial" panose="020B0604020202020204" pitchFamily="34" charset="0"/>
              <a:buChar char="•"/>
            </a:pPr>
            <a:r>
              <a:rPr lang="en-US" sz="2400" dirty="0"/>
              <a:t>Resentment toward another’s success has no value</a:t>
            </a:r>
          </a:p>
          <a:p>
            <a:pPr marL="285750" indent="-285750">
              <a:buFont typeface="Arial" panose="020B0604020202020204" pitchFamily="34" charset="0"/>
              <a:buChar char="•"/>
            </a:pPr>
            <a:endParaRPr lang="en-US" sz="2400" b="1" dirty="0"/>
          </a:p>
          <a:p>
            <a:pPr algn="ctr"/>
            <a:r>
              <a:rPr lang="en-US" sz="2400" b="1" dirty="0"/>
              <a:t>The VIRTUES</a:t>
            </a:r>
          </a:p>
          <a:p>
            <a:pPr algn="ctr"/>
            <a:endParaRPr lang="en-US" sz="2400" b="1" dirty="0"/>
          </a:p>
          <a:p>
            <a:pPr marL="285750" indent="-285750">
              <a:buFont typeface="Arial" panose="020B0604020202020204" pitchFamily="34" charset="0"/>
              <a:buChar char="•"/>
            </a:pPr>
            <a:r>
              <a:rPr lang="en-US" sz="2400" dirty="0"/>
              <a:t>Law over emotion: Benevolence allows rules, procedure, and logic to guide strategy</a:t>
            </a:r>
          </a:p>
        </p:txBody>
      </p:sp>
    </p:spTree>
    <p:extLst>
      <p:ext uri="{BB962C8B-B14F-4D97-AF65-F5344CB8AC3E}">
        <p14:creationId xmlns:p14="http://schemas.microsoft.com/office/powerpoint/2010/main" val="143572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026B2-7EAE-5A5F-2F47-F9B21465770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19E6A96-A9FD-A470-879C-01FCA50F95F0}"/>
              </a:ext>
            </a:extLst>
          </p:cNvPr>
          <p:cNvSpPr txBox="1"/>
          <p:nvPr/>
        </p:nvSpPr>
        <p:spPr>
          <a:xfrm>
            <a:off x="972151" y="914400"/>
            <a:ext cx="9236974" cy="584775"/>
          </a:xfrm>
          <a:prstGeom prst="rect">
            <a:avLst/>
          </a:prstGeom>
          <a:noFill/>
        </p:spPr>
        <p:txBody>
          <a:bodyPr wrap="square" rtlCol="0">
            <a:spAutoFit/>
          </a:bodyPr>
          <a:lstStyle/>
          <a:p>
            <a:r>
              <a:rPr lang="en-US" sz="3200" b="1" dirty="0"/>
              <a:t>3. Wrath: When Anger Takes Over</a:t>
            </a:r>
          </a:p>
        </p:txBody>
      </p:sp>
      <p:sp>
        <p:nvSpPr>
          <p:cNvPr id="3" name="TextBox 2">
            <a:extLst>
              <a:ext uri="{FF2B5EF4-FFF2-40B4-BE49-F238E27FC236}">
                <a16:creationId xmlns:a16="http://schemas.microsoft.com/office/drawing/2014/main" id="{6E4D54D6-8599-5DEC-060B-73473DDD497C}"/>
              </a:ext>
            </a:extLst>
          </p:cNvPr>
          <p:cNvSpPr txBox="1"/>
          <p:nvPr/>
        </p:nvSpPr>
        <p:spPr>
          <a:xfrm>
            <a:off x="922494" y="1703997"/>
            <a:ext cx="10347012" cy="461665"/>
          </a:xfrm>
          <a:prstGeom prst="rect">
            <a:avLst/>
          </a:prstGeom>
          <a:noFill/>
        </p:spPr>
        <p:txBody>
          <a:bodyPr wrap="square" rtlCol="0">
            <a:spAutoFit/>
          </a:bodyPr>
          <a:lstStyle/>
          <a:p>
            <a:pPr algn="ctr"/>
            <a:r>
              <a:rPr lang="en-US" sz="2400" b="1" dirty="0"/>
              <a:t>Anger, Rage, Hate</a:t>
            </a:r>
          </a:p>
        </p:txBody>
      </p:sp>
      <p:pic>
        <p:nvPicPr>
          <p:cNvPr id="5" name="Picture 4">
            <a:extLst>
              <a:ext uri="{FF2B5EF4-FFF2-40B4-BE49-F238E27FC236}">
                <a16:creationId xmlns:a16="http://schemas.microsoft.com/office/drawing/2014/main" id="{8D58636E-E084-833D-AA99-11E6E23B6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538" y="2300235"/>
            <a:ext cx="2638739" cy="2638739"/>
          </a:xfrm>
          <a:prstGeom prst="rect">
            <a:avLst/>
          </a:prstGeom>
        </p:spPr>
      </p:pic>
      <p:pic>
        <p:nvPicPr>
          <p:cNvPr id="7" name="Picture 6">
            <a:extLst>
              <a:ext uri="{FF2B5EF4-FFF2-40B4-BE49-F238E27FC236}">
                <a16:creationId xmlns:a16="http://schemas.microsoft.com/office/drawing/2014/main" id="{5A83E4BD-74A4-BDC2-4CB3-7411B5B9D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021" y="2955251"/>
            <a:ext cx="2788807" cy="1483138"/>
          </a:xfrm>
          <a:prstGeom prst="rect">
            <a:avLst/>
          </a:prstGeom>
        </p:spPr>
      </p:pic>
      <p:pic>
        <p:nvPicPr>
          <p:cNvPr id="9" name="Picture 8">
            <a:extLst>
              <a:ext uri="{FF2B5EF4-FFF2-40B4-BE49-F238E27FC236}">
                <a16:creationId xmlns:a16="http://schemas.microsoft.com/office/drawing/2014/main" id="{F8A0D103-3511-0F85-CED3-70B85A425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69" y="2924070"/>
            <a:ext cx="2947115" cy="1768269"/>
          </a:xfrm>
          <a:prstGeom prst="rect">
            <a:avLst/>
          </a:prstGeom>
        </p:spPr>
      </p:pic>
      <p:sp>
        <p:nvSpPr>
          <p:cNvPr id="11" name="TextBox 10">
            <a:extLst>
              <a:ext uri="{FF2B5EF4-FFF2-40B4-BE49-F238E27FC236}">
                <a16:creationId xmlns:a16="http://schemas.microsoft.com/office/drawing/2014/main" id="{B74E9F66-8776-D7BB-AF52-A34628054B49}"/>
              </a:ext>
            </a:extLst>
          </p:cNvPr>
          <p:cNvSpPr txBox="1"/>
          <p:nvPr/>
        </p:nvSpPr>
        <p:spPr>
          <a:xfrm>
            <a:off x="1159538" y="5144756"/>
            <a:ext cx="1432938" cy="480131"/>
          </a:xfrm>
          <a:prstGeom prst="rect">
            <a:avLst/>
          </a:prstGeom>
          <a:noFill/>
        </p:spPr>
        <p:txBody>
          <a:bodyPr wrap="square" rtlCol="0">
            <a:spAutoFit/>
          </a:bodyPr>
          <a:lstStyle/>
          <a:p>
            <a:pPr>
              <a:lnSpc>
                <a:spcPct val="90000"/>
              </a:lnSpc>
            </a:pPr>
            <a:r>
              <a:rPr lang="en-US" sz="2800" dirty="0"/>
              <a:t>Before</a:t>
            </a:r>
          </a:p>
        </p:txBody>
      </p:sp>
      <p:sp>
        <p:nvSpPr>
          <p:cNvPr id="12" name="TextBox 11">
            <a:extLst>
              <a:ext uri="{FF2B5EF4-FFF2-40B4-BE49-F238E27FC236}">
                <a16:creationId xmlns:a16="http://schemas.microsoft.com/office/drawing/2014/main" id="{726178B1-025A-2574-994D-8A3A9A5A72E1}"/>
              </a:ext>
            </a:extLst>
          </p:cNvPr>
          <p:cNvSpPr txBox="1"/>
          <p:nvPr/>
        </p:nvSpPr>
        <p:spPr>
          <a:xfrm>
            <a:off x="5334955" y="4593771"/>
            <a:ext cx="1432938" cy="480131"/>
          </a:xfrm>
          <a:prstGeom prst="rect">
            <a:avLst/>
          </a:prstGeom>
          <a:noFill/>
        </p:spPr>
        <p:txBody>
          <a:bodyPr wrap="square" rtlCol="0">
            <a:spAutoFit/>
          </a:bodyPr>
          <a:lstStyle/>
          <a:p>
            <a:pPr>
              <a:lnSpc>
                <a:spcPct val="90000"/>
              </a:lnSpc>
            </a:pPr>
            <a:r>
              <a:rPr lang="en-US" sz="2800" dirty="0"/>
              <a:t>During</a:t>
            </a:r>
          </a:p>
        </p:txBody>
      </p:sp>
      <p:sp>
        <p:nvSpPr>
          <p:cNvPr id="13" name="TextBox 12">
            <a:extLst>
              <a:ext uri="{FF2B5EF4-FFF2-40B4-BE49-F238E27FC236}">
                <a16:creationId xmlns:a16="http://schemas.microsoft.com/office/drawing/2014/main" id="{294CD36A-415E-3CA1-0480-26773B36944D}"/>
              </a:ext>
            </a:extLst>
          </p:cNvPr>
          <p:cNvSpPr txBox="1"/>
          <p:nvPr/>
        </p:nvSpPr>
        <p:spPr>
          <a:xfrm>
            <a:off x="9599524" y="4692339"/>
            <a:ext cx="1432938" cy="480131"/>
          </a:xfrm>
          <a:prstGeom prst="rect">
            <a:avLst/>
          </a:prstGeom>
          <a:noFill/>
        </p:spPr>
        <p:txBody>
          <a:bodyPr wrap="square" rtlCol="0">
            <a:spAutoFit/>
          </a:bodyPr>
          <a:lstStyle/>
          <a:p>
            <a:pPr>
              <a:lnSpc>
                <a:spcPct val="90000"/>
              </a:lnSpc>
            </a:pPr>
            <a:r>
              <a:rPr lang="en-US" sz="2800" dirty="0"/>
              <a:t>After</a:t>
            </a:r>
          </a:p>
        </p:txBody>
      </p:sp>
    </p:spTree>
    <p:extLst>
      <p:ext uri="{BB962C8B-B14F-4D97-AF65-F5344CB8AC3E}">
        <p14:creationId xmlns:p14="http://schemas.microsoft.com/office/powerpoint/2010/main" val="224067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B7ED0E-35D6-6A35-1BF5-EE46594C0670}"/>
              </a:ext>
            </a:extLst>
          </p:cNvPr>
          <p:cNvSpPr txBox="1"/>
          <p:nvPr/>
        </p:nvSpPr>
        <p:spPr>
          <a:xfrm>
            <a:off x="710894" y="474535"/>
            <a:ext cx="7369743" cy="584775"/>
          </a:xfrm>
          <a:prstGeom prst="rect">
            <a:avLst/>
          </a:prstGeom>
          <a:noFill/>
        </p:spPr>
        <p:txBody>
          <a:bodyPr wrap="square" rtlCol="0">
            <a:spAutoFit/>
          </a:bodyPr>
          <a:lstStyle/>
          <a:p>
            <a:r>
              <a:rPr lang="en-US" sz="3200" b="1" dirty="0"/>
              <a:t>3. Wrath: When Anger Takes Over</a:t>
            </a:r>
          </a:p>
        </p:txBody>
      </p:sp>
      <p:sp>
        <p:nvSpPr>
          <p:cNvPr id="5" name="TextBox 4">
            <a:extLst>
              <a:ext uri="{FF2B5EF4-FFF2-40B4-BE49-F238E27FC236}">
                <a16:creationId xmlns:a16="http://schemas.microsoft.com/office/drawing/2014/main" id="{131EF331-2F9D-DF68-A122-251E232C491B}"/>
              </a:ext>
            </a:extLst>
          </p:cNvPr>
          <p:cNvSpPr txBox="1"/>
          <p:nvPr/>
        </p:nvSpPr>
        <p:spPr>
          <a:xfrm>
            <a:off x="922494" y="1351508"/>
            <a:ext cx="10347012" cy="4154984"/>
          </a:xfrm>
          <a:prstGeom prst="rect">
            <a:avLst/>
          </a:prstGeom>
          <a:noFill/>
        </p:spPr>
        <p:txBody>
          <a:bodyPr wrap="square" rtlCol="0">
            <a:spAutoFit/>
          </a:bodyPr>
          <a:lstStyle/>
          <a:p>
            <a:pPr algn="ctr"/>
            <a:r>
              <a:rPr lang="en-US" sz="2400" b="1" dirty="0"/>
              <a:t>The SINS</a:t>
            </a:r>
          </a:p>
          <a:p>
            <a:pPr marL="285750" indent="-285750">
              <a:buFont typeface="Arial" panose="020B0604020202020204" pitchFamily="34" charset="0"/>
              <a:buChar char="•"/>
            </a:pPr>
            <a:r>
              <a:rPr lang="en-US" sz="2400" dirty="0"/>
              <a:t>How wrath shows up:</a:t>
            </a:r>
          </a:p>
          <a:p>
            <a:pPr marL="742950" lvl="1" indent="-285750">
              <a:buFont typeface="Arial" panose="020B0604020202020204" pitchFamily="34" charset="0"/>
              <a:buChar char="•"/>
            </a:pPr>
            <a:r>
              <a:rPr lang="en-US" sz="2400" dirty="0"/>
              <a:t>Wastes resources on punishment rather than resolution</a:t>
            </a:r>
          </a:p>
          <a:p>
            <a:pPr marL="742950" lvl="1" indent="-285750">
              <a:buFont typeface="Arial" panose="020B0604020202020204" pitchFamily="34" charset="0"/>
              <a:buChar char="•"/>
            </a:pPr>
            <a:r>
              <a:rPr lang="en-US" sz="2400" dirty="0"/>
              <a:t>Hatred drives reckless accusations that lacks clarity and credibility</a:t>
            </a:r>
          </a:p>
          <a:p>
            <a:pPr marL="285750" indent="-285750">
              <a:buFont typeface="Arial" panose="020B0604020202020204" pitchFamily="34" charset="0"/>
              <a:buChar char="•"/>
            </a:pPr>
            <a:r>
              <a:rPr lang="en-US" sz="2400" dirty="0"/>
              <a:t>Litigation becomes a tool to harm rather than resolve disputes</a:t>
            </a:r>
          </a:p>
          <a:p>
            <a:pPr marL="285750" indent="-285750">
              <a:buFont typeface="Arial" panose="020B0604020202020204" pitchFamily="34" charset="0"/>
              <a:buChar char="•"/>
            </a:pPr>
            <a:r>
              <a:rPr lang="en-US" sz="2400" dirty="0"/>
              <a:t>Anger encourages delay and obstruction instead of progress</a:t>
            </a:r>
          </a:p>
          <a:p>
            <a:pPr algn="ctr"/>
            <a:endParaRPr lang="en-US" sz="2400" b="1" dirty="0"/>
          </a:p>
          <a:p>
            <a:pPr algn="ctr"/>
            <a:r>
              <a:rPr lang="en-US" sz="2400" b="1" dirty="0"/>
              <a:t>The VIRTUES</a:t>
            </a:r>
          </a:p>
          <a:p>
            <a:pPr marL="285750" indent="-285750">
              <a:buFont typeface="Arial" panose="020B0604020202020204" pitchFamily="34" charset="0"/>
              <a:buChar char="•"/>
            </a:pPr>
            <a:r>
              <a:rPr lang="en-US" sz="2400" dirty="0"/>
              <a:t>Patience counters wrath</a:t>
            </a:r>
          </a:p>
          <a:p>
            <a:pPr marL="742950" lvl="1" indent="-285750">
              <a:buFont typeface="Arial" panose="020B0604020202020204" pitchFamily="34" charset="0"/>
              <a:buChar char="•"/>
            </a:pPr>
            <a:r>
              <a:rPr lang="en-US" sz="2400" dirty="0"/>
              <a:t>Calm, deliberate action neutralizes emotionally driven attacks</a:t>
            </a:r>
          </a:p>
          <a:p>
            <a:pPr marL="742950" lvl="1" indent="-285750">
              <a:buFont typeface="Arial" panose="020B0604020202020204" pitchFamily="34" charset="0"/>
              <a:buChar char="•"/>
            </a:pPr>
            <a:r>
              <a:rPr lang="en-US" sz="2400" dirty="0"/>
              <a:t>Allows preparation, clarity, and effective rebuttal</a:t>
            </a:r>
          </a:p>
        </p:txBody>
      </p:sp>
    </p:spTree>
    <p:extLst>
      <p:ext uri="{BB962C8B-B14F-4D97-AF65-F5344CB8AC3E}">
        <p14:creationId xmlns:p14="http://schemas.microsoft.com/office/powerpoint/2010/main" val="22988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A499A-724D-69DD-192D-E349238C08C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F031E60-9590-4D3B-743B-076B2D329098}"/>
              </a:ext>
            </a:extLst>
          </p:cNvPr>
          <p:cNvSpPr txBox="1"/>
          <p:nvPr/>
        </p:nvSpPr>
        <p:spPr>
          <a:xfrm>
            <a:off x="914399" y="702644"/>
            <a:ext cx="8976049" cy="584775"/>
          </a:xfrm>
          <a:prstGeom prst="rect">
            <a:avLst/>
          </a:prstGeom>
          <a:noFill/>
        </p:spPr>
        <p:txBody>
          <a:bodyPr wrap="square" rtlCol="0">
            <a:spAutoFit/>
          </a:bodyPr>
          <a:lstStyle/>
          <a:p>
            <a:r>
              <a:rPr lang="en-US" sz="3200" b="1" dirty="0"/>
              <a:t>4. Lust: When Desire Overrides Judgment</a:t>
            </a:r>
          </a:p>
        </p:txBody>
      </p:sp>
      <p:sp>
        <p:nvSpPr>
          <p:cNvPr id="3" name="TextBox 2">
            <a:extLst>
              <a:ext uri="{FF2B5EF4-FFF2-40B4-BE49-F238E27FC236}">
                <a16:creationId xmlns:a16="http://schemas.microsoft.com/office/drawing/2014/main" id="{52306E82-EFCD-F3B7-90D9-5237CC6DE186}"/>
              </a:ext>
            </a:extLst>
          </p:cNvPr>
          <p:cNvSpPr txBox="1"/>
          <p:nvPr/>
        </p:nvSpPr>
        <p:spPr>
          <a:xfrm>
            <a:off x="1106540" y="1429454"/>
            <a:ext cx="10171060" cy="4154984"/>
          </a:xfrm>
          <a:prstGeom prst="rect">
            <a:avLst/>
          </a:prstGeom>
          <a:noFill/>
        </p:spPr>
        <p:txBody>
          <a:bodyPr wrap="square" rtlCol="0">
            <a:spAutoFit/>
          </a:bodyPr>
          <a:lstStyle/>
          <a:p>
            <a:pPr algn="ctr"/>
            <a:r>
              <a:rPr lang="en-US" sz="2400" b="1" dirty="0"/>
              <a:t>The SINS </a:t>
            </a:r>
          </a:p>
          <a:p>
            <a:pPr algn="ctr"/>
            <a:endParaRPr lang="en-US" sz="2400" b="1" dirty="0"/>
          </a:p>
          <a:p>
            <a:pPr marL="285750" indent="-285750">
              <a:buFont typeface="Arial" panose="020B0604020202020204" pitchFamily="34" charset="0"/>
              <a:buChar char="•"/>
            </a:pPr>
            <a:r>
              <a:rPr lang="en-US" sz="2400" dirty="0"/>
              <a:t>An intense, unbridled longing</a:t>
            </a:r>
          </a:p>
          <a:p>
            <a:pPr marL="285750" indent="-285750">
              <a:buFont typeface="Arial" panose="020B0604020202020204" pitchFamily="34" charset="0"/>
              <a:buChar char="•"/>
            </a:pPr>
            <a:r>
              <a:rPr lang="en-US" sz="2400" dirty="0"/>
              <a:t>ER 1.8(j): A lawyer shall not have sexual relations with a client, unless . . .</a:t>
            </a:r>
          </a:p>
          <a:p>
            <a:pPr algn="ctr"/>
            <a:endParaRPr lang="en-US" sz="2400" b="1" dirty="0"/>
          </a:p>
          <a:p>
            <a:pPr algn="ctr"/>
            <a:r>
              <a:rPr lang="en-US" sz="2400" b="1" dirty="0"/>
              <a:t>The VIRTUES</a:t>
            </a:r>
          </a:p>
          <a:p>
            <a:pPr algn="ctr"/>
            <a:endParaRPr lang="en-US" sz="2400" b="1" dirty="0"/>
          </a:p>
          <a:p>
            <a:pPr marL="285750" indent="-285750">
              <a:buFont typeface="Arial" panose="020B0604020202020204" pitchFamily="34" charset="0"/>
              <a:buChar char="•"/>
            </a:pPr>
            <a:r>
              <a:rPr lang="en-US" sz="2400" dirty="0"/>
              <a:t>Indifference over impulse: Emotional detachment preserves focus and stability</a:t>
            </a:r>
          </a:p>
          <a:p>
            <a:pPr marL="285750" indent="-285750">
              <a:buFont typeface="Arial" panose="020B0604020202020204" pitchFamily="34" charset="0"/>
              <a:buChar char="•"/>
            </a:pPr>
            <a:r>
              <a:rPr lang="en-US" sz="2400" dirty="0"/>
              <a:t>Discipline prevents downfall: Resisting desire protects what matters most</a:t>
            </a:r>
          </a:p>
          <a:p>
            <a:pPr marL="0" lvl="1" indent="-285750">
              <a:buFont typeface="Arial" panose="020B0604020202020204" pitchFamily="34" charset="0"/>
              <a:buChar char="•"/>
            </a:pPr>
            <a:r>
              <a:rPr lang="en-US" sz="2400" dirty="0"/>
              <a:t>Commit to the objective, not the fantasy</a:t>
            </a:r>
          </a:p>
        </p:txBody>
      </p:sp>
    </p:spTree>
    <p:extLst>
      <p:ext uri="{BB962C8B-B14F-4D97-AF65-F5344CB8AC3E}">
        <p14:creationId xmlns:p14="http://schemas.microsoft.com/office/powerpoint/2010/main" val="152525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F982E3-AC1A-7123-AC3C-7F953303939F}"/>
              </a:ext>
            </a:extLst>
          </p:cNvPr>
          <p:cNvSpPr txBox="1"/>
          <p:nvPr/>
        </p:nvSpPr>
        <p:spPr>
          <a:xfrm>
            <a:off x="703277" y="272891"/>
            <a:ext cx="10611167" cy="584775"/>
          </a:xfrm>
          <a:prstGeom prst="rect">
            <a:avLst/>
          </a:prstGeom>
          <a:noFill/>
        </p:spPr>
        <p:txBody>
          <a:bodyPr wrap="square" rtlCol="0">
            <a:spAutoFit/>
          </a:bodyPr>
          <a:lstStyle/>
          <a:p>
            <a:r>
              <a:rPr lang="en-US" sz="3200" b="1" dirty="0"/>
              <a:t>5. Sloth: When Inaction Becomes Failure of Advocacy</a:t>
            </a:r>
          </a:p>
        </p:txBody>
      </p:sp>
      <p:sp>
        <p:nvSpPr>
          <p:cNvPr id="3" name="TextBox 2">
            <a:extLst>
              <a:ext uri="{FF2B5EF4-FFF2-40B4-BE49-F238E27FC236}">
                <a16:creationId xmlns:a16="http://schemas.microsoft.com/office/drawing/2014/main" id="{4B79AE33-50FE-BB13-3BC5-899B7C0F30AB}"/>
              </a:ext>
            </a:extLst>
          </p:cNvPr>
          <p:cNvSpPr txBox="1"/>
          <p:nvPr/>
        </p:nvSpPr>
        <p:spPr>
          <a:xfrm>
            <a:off x="703277" y="1017166"/>
            <a:ext cx="9730412" cy="461665"/>
          </a:xfrm>
          <a:prstGeom prst="rect">
            <a:avLst/>
          </a:prstGeom>
          <a:noFill/>
        </p:spPr>
        <p:txBody>
          <a:bodyPr wrap="square" rtlCol="0">
            <a:spAutoFit/>
          </a:bodyPr>
          <a:lstStyle/>
          <a:p>
            <a:pPr algn="ctr"/>
            <a:r>
              <a:rPr lang="en-US" sz="2400" b="1" dirty="0"/>
              <a:t>Laziness, Idleness, Indolence</a:t>
            </a:r>
          </a:p>
        </p:txBody>
      </p:sp>
      <p:pic>
        <p:nvPicPr>
          <p:cNvPr id="5" name="Picture 4">
            <a:extLst>
              <a:ext uri="{FF2B5EF4-FFF2-40B4-BE49-F238E27FC236}">
                <a16:creationId xmlns:a16="http://schemas.microsoft.com/office/drawing/2014/main" id="{69040026-F944-914C-7DD4-71F4E31A3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9399" y="2230115"/>
            <a:ext cx="7073202" cy="3854895"/>
          </a:xfrm>
          <a:prstGeom prst="rect">
            <a:avLst/>
          </a:prstGeom>
        </p:spPr>
      </p:pic>
    </p:spTree>
    <p:extLst>
      <p:ext uri="{BB962C8B-B14F-4D97-AF65-F5344CB8AC3E}">
        <p14:creationId xmlns:p14="http://schemas.microsoft.com/office/powerpoint/2010/main" val="202024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AFA7F-F90C-DA12-2450-AA34795B902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68F74B-D641-FE51-C75C-68950F91D2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205" y="1142999"/>
            <a:ext cx="10287003" cy="4572001"/>
          </a:xfrm>
          <a:prstGeom prst="rect">
            <a:avLst/>
          </a:prstGeom>
        </p:spPr>
      </p:pic>
    </p:spTree>
    <p:extLst>
      <p:ext uri="{BB962C8B-B14F-4D97-AF65-F5344CB8AC3E}">
        <p14:creationId xmlns:p14="http://schemas.microsoft.com/office/powerpoint/2010/main" val="141750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F4593-B477-9CC5-D343-F33054DB1D7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BC2A41F-21C4-8F8F-CE62-6C6D9B1A8B85}"/>
              </a:ext>
            </a:extLst>
          </p:cNvPr>
          <p:cNvSpPr txBox="1"/>
          <p:nvPr/>
        </p:nvSpPr>
        <p:spPr>
          <a:xfrm>
            <a:off x="823857" y="383423"/>
            <a:ext cx="10390103" cy="584775"/>
          </a:xfrm>
          <a:prstGeom prst="rect">
            <a:avLst/>
          </a:prstGeom>
          <a:noFill/>
        </p:spPr>
        <p:txBody>
          <a:bodyPr wrap="square" rtlCol="0">
            <a:spAutoFit/>
          </a:bodyPr>
          <a:lstStyle/>
          <a:p>
            <a:r>
              <a:rPr lang="en-US" sz="3200" b="1" dirty="0"/>
              <a:t>5. Sloth: When Inaction Becomes Failure of Advocacy</a:t>
            </a:r>
          </a:p>
        </p:txBody>
      </p:sp>
      <p:sp>
        <p:nvSpPr>
          <p:cNvPr id="3" name="TextBox 2">
            <a:extLst>
              <a:ext uri="{FF2B5EF4-FFF2-40B4-BE49-F238E27FC236}">
                <a16:creationId xmlns:a16="http://schemas.microsoft.com/office/drawing/2014/main" id="{69A47E03-7575-1AC9-6654-422AC5AE6DB2}"/>
              </a:ext>
            </a:extLst>
          </p:cNvPr>
          <p:cNvSpPr txBox="1"/>
          <p:nvPr/>
        </p:nvSpPr>
        <p:spPr>
          <a:xfrm>
            <a:off x="823857" y="1479391"/>
            <a:ext cx="10164573" cy="4524315"/>
          </a:xfrm>
          <a:prstGeom prst="rect">
            <a:avLst/>
          </a:prstGeom>
          <a:noFill/>
        </p:spPr>
        <p:txBody>
          <a:bodyPr wrap="square" rtlCol="0">
            <a:spAutoFit/>
          </a:bodyPr>
          <a:lstStyle/>
          <a:p>
            <a:pPr algn="ctr"/>
            <a:r>
              <a:rPr lang="en-US" sz="2400" b="1" dirty="0"/>
              <a:t>The SINS</a:t>
            </a:r>
          </a:p>
          <a:p>
            <a:pPr marL="285750" indent="-285750">
              <a:buFont typeface="Arial" panose="020B0604020202020204" pitchFamily="34" charset="0"/>
              <a:buChar char="•"/>
            </a:pPr>
            <a:r>
              <a:rPr lang="en-US" sz="2400" dirty="0"/>
              <a:t>Sloth kills outcomes</a:t>
            </a:r>
          </a:p>
          <a:p>
            <a:pPr marL="742950" lvl="1" indent="-285750">
              <a:buFont typeface="Arial" panose="020B0604020202020204" pitchFamily="34" charset="0"/>
              <a:buChar char="•"/>
            </a:pPr>
            <a:r>
              <a:rPr lang="en-US" sz="2400" dirty="0"/>
              <a:t>Inaction leads to missed deadlines and weakened cases</a:t>
            </a:r>
          </a:p>
          <a:p>
            <a:pPr marL="742950" lvl="1" indent="-285750">
              <a:buFont typeface="Arial" panose="020B0604020202020204" pitchFamily="34" charset="0"/>
              <a:buChar char="•"/>
            </a:pPr>
            <a:r>
              <a:rPr lang="en-US" sz="2400" dirty="0"/>
              <a:t>Late filings, poor records, and lack of candor damage credibility</a:t>
            </a:r>
          </a:p>
          <a:p>
            <a:pPr marL="285750" indent="-285750">
              <a:buFont typeface="Arial" panose="020B0604020202020204" pitchFamily="34" charset="0"/>
              <a:buChar char="•"/>
            </a:pPr>
            <a:r>
              <a:rPr lang="en-US" sz="2400" dirty="0"/>
              <a:t>Lazy arguments fail pathos, ethos, and logos</a:t>
            </a:r>
          </a:p>
          <a:p>
            <a:pPr marL="285750" indent="-285750">
              <a:buFont typeface="Arial" panose="020B0604020202020204" pitchFamily="34" charset="0"/>
              <a:buChar char="•"/>
            </a:pPr>
            <a:endParaRPr lang="en-US" sz="2400" dirty="0"/>
          </a:p>
          <a:p>
            <a:pPr algn="ctr"/>
            <a:r>
              <a:rPr lang="en-US" sz="2400" b="1" dirty="0"/>
              <a:t>The VIRTUES</a:t>
            </a:r>
          </a:p>
          <a:p>
            <a:pPr marL="285750" indent="-285750">
              <a:buFont typeface="Arial" panose="020B0604020202020204" pitchFamily="34" charset="0"/>
              <a:buChar char="•"/>
            </a:pPr>
            <a:r>
              <a:rPr lang="en-US" sz="2400" dirty="0"/>
              <a:t>Diligence builds authority</a:t>
            </a:r>
          </a:p>
          <a:p>
            <a:pPr marL="742950" lvl="1" indent="-285750">
              <a:buFont typeface="Arial" panose="020B0604020202020204" pitchFamily="34" charset="0"/>
              <a:buChar char="•"/>
            </a:pPr>
            <a:r>
              <a:rPr lang="en-US" sz="2400" dirty="0"/>
              <a:t>Follow-through and perseverance strengthen an advocate’s position</a:t>
            </a:r>
          </a:p>
          <a:p>
            <a:pPr marL="285750" indent="-285750">
              <a:buFont typeface="Arial" panose="020B0604020202020204" pitchFamily="34" charset="0"/>
              <a:buChar char="•"/>
            </a:pPr>
            <a:r>
              <a:rPr lang="en-US" sz="2400" dirty="0"/>
              <a:t>Reliability distinguishes leaders</a:t>
            </a:r>
          </a:p>
          <a:p>
            <a:pPr marL="742950" lvl="1" indent="-285750">
              <a:buFont typeface="Arial" panose="020B0604020202020204" pitchFamily="34" charset="0"/>
              <a:buChar char="•"/>
            </a:pPr>
            <a:r>
              <a:rPr lang="en-US" sz="2400" dirty="0"/>
              <a:t>Timeliness, preparation, and responsiveness set lawyers and clients apart</a:t>
            </a:r>
          </a:p>
        </p:txBody>
      </p:sp>
    </p:spTree>
    <p:extLst>
      <p:ext uri="{BB962C8B-B14F-4D97-AF65-F5344CB8AC3E}">
        <p14:creationId xmlns:p14="http://schemas.microsoft.com/office/powerpoint/2010/main" val="409757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EFEE20-99DA-8E21-6BA6-9E7F817BEC6A}"/>
              </a:ext>
            </a:extLst>
          </p:cNvPr>
          <p:cNvSpPr txBox="1"/>
          <p:nvPr/>
        </p:nvSpPr>
        <p:spPr>
          <a:xfrm>
            <a:off x="906865" y="442445"/>
            <a:ext cx="8307584" cy="584775"/>
          </a:xfrm>
          <a:prstGeom prst="rect">
            <a:avLst/>
          </a:prstGeom>
          <a:noFill/>
        </p:spPr>
        <p:txBody>
          <a:bodyPr wrap="square" rtlCol="0">
            <a:spAutoFit/>
          </a:bodyPr>
          <a:lstStyle/>
          <a:p>
            <a:r>
              <a:rPr lang="en-US" sz="3200" b="1" dirty="0"/>
              <a:t>6. Greed: When “More” Replaces “Better”</a:t>
            </a:r>
          </a:p>
        </p:txBody>
      </p:sp>
      <p:sp>
        <p:nvSpPr>
          <p:cNvPr id="4" name="TextBox 3">
            <a:extLst>
              <a:ext uri="{FF2B5EF4-FFF2-40B4-BE49-F238E27FC236}">
                <a16:creationId xmlns:a16="http://schemas.microsoft.com/office/drawing/2014/main" id="{4C690649-4893-2EE7-39EB-B97622645DAF}"/>
              </a:ext>
            </a:extLst>
          </p:cNvPr>
          <p:cNvSpPr txBox="1"/>
          <p:nvPr/>
        </p:nvSpPr>
        <p:spPr>
          <a:xfrm>
            <a:off x="906865" y="1108725"/>
            <a:ext cx="10487966" cy="830997"/>
          </a:xfrm>
          <a:prstGeom prst="rect">
            <a:avLst/>
          </a:prstGeom>
          <a:noFill/>
        </p:spPr>
        <p:txBody>
          <a:bodyPr wrap="square">
            <a:spAutoFit/>
          </a:bodyPr>
          <a:lstStyle/>
          <a:p>
            <a:pPr algn="ctr"/>
            <a:r>
              <a:rPr lang="en-US" sz="2400" dirty="0"/>
              <a:t>Treachery, fraud, deceit, perjury, restlessness, violence and hardnesses of the heart against compassion.</a:t>
            </a:r>
            <a:r>
              <a:rPr lang="en-US" dirty="0"/>
              <a:t> </a:t>
            </a:r>
          </a:p>
        </p:txBody>
      </p:sp>
      <p:pic>
        <p:nvPicPr>
          <p:cNvPr id="8" name="Picture 7">
            <a:extLst>
              <a:ext uri="{FF2B5EF4-FFF2-40B4-BE49-F238E27FC236}">
                <a16:creationId xmlns:a16="http://schemas.microsoft.com/office/drawing/2014/main" id="{1D0C39D8-01D5-51A3-4AB2-82B6D95AF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869" y="2381460"/>
            <a:ext cx="8602261" cy="3597309"/>
          </a:xfrm>
          <a:prstGeom prst="rect">
            <a:avLst/>
          </a:prstGeom>
        </p:spPr>
      </p:pic>
    </p:spTree>
    <p:extLst>
      <p:ext uri="{BB962C8B-B14F-4D97-AF65-F5344CB8AC3E}">
        <p14:creationId xmlns:p14="http://schemas.microsoft.com/office/powerpoint/2010/main" val="423006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7A515-5E2B-245E-312A-D15FCED1FF6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B43B344-3F9B-1327-696A-71DB60C20C16}"/>
              </a:ext>
            </a:extLst>
          </p:cNvPr>
          <p:cNvSpPr txBox="1"/>
          <p:nvPr/>
        </p:nvSpPr>
        <p:spPr>
          <a:xfrm>
            <a:off x="912496" y="452493"/>
            <a:ext cx="8307584" cy="584775"/>
          </a:xfrm>
          <a:prstGeom prst="rect">
            <a:avLst/>
          </a:prstGeom>
          <a:noFill/>
        </p:spPr>
        <p:txBody>
          <a:bodyPr wrap="square" rtlCol="0">
            <a:spAutoFit/>
          </a:bodyPr>
          <a:lstStyle/>
          <a:p>
            <a:r>
              <a:rPr lang="en-US" sz="3200" b="1" dirty="0"/>
              <a:t>6. Greed: When “More” Replaces “Better”</a:t>
            </a:r>
          </a:p>
        </p:txBody>
      </p:sp>
      <p:sp>
        <p:nvSpPr>
          <p:cNvPr id="3" name="TextBox 2">
            <a:extLst>
              <a:ext uri="{FF2B5EF4-FFF2-40B4-BE49-F238E27FC236}">
                <a16:creationId xmlns:a16="http://schemas.microsoft.com/office/drawing/2014/main" id="{61C36D04-A372-5B0C-26CE-C909BAA88E32}"/>
              </a:ext>
            </a:extLst>
          </p:cNvPr>
          <p:cNvSpPr txBox="1"/>
          <p:nvPr/>
        </p:nvSpPr>
        <p:spPr>
          <a:xfrm>
            <a:off x="912496" y="1235708"/>
            <a:ext cx="10087275" cy="4431983"/>
          </a:xfrm>
          <a:prstGeom prst="rect">
            <a:avLst/>
          </a:prstGeom>
          <a:noFill/>
        </p:spPr>
        <p:txBody>
          <a:bodyPr wrap="square" rtlCol="0">
            <a:spAutoFit/>
          </a:bodyPr>
          <a:lstStyle/>
          <a:p>
            <a:pPr algn="ctr"/>
            <a:r>
              <a:rPr lang="en-US" sz="2400" b="1" dirty="0"/>
              <a:t>The SINS</a:t>
            </a:r>
          </a:p>
          <a:p>
            <a:pPr marL="285750" indent="-285750">
              <a:buFont typeface="Arial" panose="020B0604020202020204" pitchFamily="34" charset="0"/>
              <a:buChar char="•"/>
            </a:pPr>
            <a:r>
              <a:rPr lang="en-US" sz="2400" dirty="0"/>
              <a:t>Greed distorts priorities</a:t>
            </a:r>
          </a:p>
          <a:p>
            <a:pPr marL="742950" lvl="1" indent="-285750">
              <a:buFont typeface="Arial" panose="020B0604020202020204" pitchFamily="34" charset="0"/>
              <a:buChar char="•"/>
            </a:pPr>
            <a:r>
              <a:rPr lang="en-US" sz="2400" dirty="0"/>
              <a:t>Endless accumulation replaces focus on the best litigation outcome</a:t>
            </a:r>
          </a:p>
          <a:p>
            <a:pPr marL="285750" indent="-285750">
              <a:buFont typeface="Arial" panose="020B0604020202020204" pitchFamily="34" charset="0"/>
              <a:buChar char="•"/>
            </a:pPr>
            <a:r>
              <a:rPr lang="en-US" sz="2400" dirty="0"/>
              <a:t>Unpredictable behavior</a:t>
            </a:r>
          </a:p>
          <a:p>
            <a:pPr marL="742950" lvl="1" indent="-285750">
              <a:buFont typeface="Arial" panose="020B0604020202020204" pitchFamily="34" charset="0"/>
              <a:buChar char="•"/>
            </a:pPr>
            <a:r>
              <a:rPr lang="en-US" sz="2400" dirty="0"/>
              <a:t>Decisions become detached from strategy or reason</a:t>
            </a:r>
          </a:p>
          <a:p>
            <a:pPr marL="285750" indent="-285750">
              <a:buFont typeface="Arial" panose="020B0604020202020204" pitchFamily="34" charset="0"/>
              <a:buChar char="•"/>
            </a:pPr>
            <a:r>
              <a:rPr lang="en-US" sz="2400" dirty="0"/>
              <a:t>Repeated success can fuel unrealistic, greedy expectations</a:t>
            </a:r>
          </a:p>
          <a:p>
            <a:pPr marL="285750" indent="-285750">
              <a:buFont typeface="Arial" panose="020B0604020202020204" pitchFamily="34" charset="0"/>
              <a:buChar char="•"/>
            </a:pPr>
            <a:r>
              <a:rPr lang="en-US" sz="2400" dirty="0"/>
              <a:t>Greed pulls attention away from what actually matters</a:t>
            </a:r>
          </a:p>
          <a:p>
            <a:pPr marL="285750" indent="-285750">
              <a:buFont typeface="Arial" panose="020B0604020202020204" pitchFamily="34" charset="0"/>
              <a:buChar char="•"/>
            </a:pPr>
            <a:endParaRPr lang="en-US" sz="2400" dirty="0"/>
          </a:p>
          <a:p>
            <a:pPr algn="ctr"/>
            <a:r>
              <a:rPr lang="en-US" sz="2400" b="1" dirty="0"/>
              <a:t>The VIRTUES</a:t>
            </a:r>
          </a:p>
          <a:p>
            <a:pPr marL="285750" indent="-285750">
              <a:buFont typeface="Arial" panose="020B0604020202020204" pitchFamily="34" charset="0"/>
              <a:buChar char="•"/>
            </a:pPr>
            <a:r>
              <a:rPr lang="en-US" sz="2400" dirty="0"/>
              <a:t>Gratitude restores balance</a:t>
            </a:r>
          </a:p>
          <a:p>
            <a:pPr marL="742950" lvl="1" indent="-285750">
              <a:buFont typeface="Arial" panose="020B0604020202020204" pitchFamily="34" charset="0"/>
              <a:buChar char="•"/>
            </a:pPr>
            <a:r>
              <a:rPr lang="en-US" sz="2400" dirty="0"/>
              <a:t>Satisfaction and perspective support wiser, more productive behavior</a:t>
            </a:r>
          </a:p>
          <a:p>
            <a:endParaRPr lang="en-US" dirty="0"/>
          </a:p>
        </p:txBody>
      </p:sp>
    </p:spTree>
    <p:extLst>
      <p:ext uri="{BB962C8B-B14F-4D97-AF65-F5344CB8AC3E}">
        <p14:creationId xmlns:p14="http://schemas.microsoft.com/office/powerpoint/2010/main" val="318586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5F5A8-7622-1CED-D455-6C37D0294CD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BA7364E-B1C4-9EA2-7E72-115401CEDB69}"/>
              </a:ext>
            </a:extLst>
          </p:cNvPr>
          <p:cNvSpPr txBox="1"/>
          <p:nvPr/>
        </p:nvSpPr>
        <p:spPr>
          <a:xfrm>
            <a:off x="643728" y="395488"/>
            <a:ext cx="10540087" cy="584775"/>
          </a:xfrm>
          <a:prstGeom prst="rect">
            <a:avLst/>
          </a:prstGeom>
          <a:noFill/>
        </p:spPr>
        <p:txBody>
          <a:bodyPr wrap="square" rtlCol="0">
            <a:spAutoFit/>
          </a:bodyPr>
          <a:lstStyle/>
          <a:p>
            <a:r>
              <a:rPr lang="en-US" sz="3200" b="1" dirty="0"/>
              <a:t>7. Gluttony: When Excuses Undermine Persuasion</a:t>
            </a:r>
          </a:p>
        </p:txBody>
      </p:sp>
      <p:sp>
        <p:nvSpPr>
          <p:cNvPr id="6" name="TextBox 5">
            <a:extLst>
              <a:ext uri="{FF2B5EF4-FFF2-40B4-BE49-F238E27FC236}">
                <a16:creationId xmlns:a16="http://schemas.microsoft.com/office/drawing/2014/main" id="{AAF39EC9-47F3-FE9C-7E63-B519D9A9EBAF}"/>
              </a:ext>
            </a:extLst>
          </p:cNvPr>
          <p:cNvSpPr txBox="1"/>
          <p:nvPr/>
        </p:nvSpPr>
        <p:spPr>
          <a:xfrm>
            <a:off x="1064005" y="1259451"/>
            <a:ext cx="9917723" cy="461665"/>
          </a:xfrm>
          <a:prstGeom prst="rect">
            <a:avLst/>
          </a:prstGeom>
          <a:noFill/>
        </p:spPr>
        <p:txBody>
          <a:bodyPr wrap="square">
            <a:spAutoFit/>
          </a:bodyPr>
          <a:lstStyle/>
          <a:p>
            <a:pPr algn="ctr"/>
            <a:r>
              <a:rPr lang="en-US" sz="2400" b="1" dirty="0"/>
              <a:t>Overindulgence and overconsumption to the point of excess</a:t>
            </a:r>
          </a:p>
        </p:txBody>
      </p:sp>
      <p:pic>
        <p:nvPicPr>
          <p:cNvPr id="8" name="Picture 7">
            <a:extLst>
              <a:ext uri="{FF2B5EF4-FFF2-40B4-BE49-F238E27FC236}">
                <a16:creationId xmlns:a16="http://schemas.microsoft.com/office/drawing/2014/main" id="{EEC488B4-C6F1-A807-20D0-D2A5E57EEE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4275" y="3065428"/>
            <a:ext cx="4743450" cy="2676525"/>
          </a:xfrm>
          <a:prstGeom prst="rect">
            <a:avLst/>
          </a:prstGeom>
        </p:spPr>
      </p:pic>
    </p:spTree>
    <p:extLst>
      <p:ext uri="{BB962C8B-B14F-4D97-AF65-F5344CB8AC3E}">
        <p14:creationId xmlns:p14="http://schemas.microsoft.com/office/powerpoint/2010/main" val="323757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5559CF-B462-DFD8-EE4C-BFA1977A3A2E}"/>
              </a:ext>
            </a:extLst>
          </p:cNvPr>
          <p:cNvSpPr txBox="1"/>
          <p:nvPr/>
        </p:nvSpPr>
        <p:spPr>
          <a:xfrm>
            <a:off x="522514" y="342314"/>
            <a:ext cx="11485266" cy="584775"/>
          </a:xfrm>
          <a:prstGeom prst="rect">
            <a:avLst/>
          </a:prstGeom>
          <a:noFill/>
        </p:spPr>
        <p:txBody>
          <a:bodyPr wrap="square" rtlCol="0">
            <a:spAutoFit/>
          </a:bodyPr>
          <a:lstStyle/>
          <a:p>
            <a:r>
              <a:rPr lang="en-US" sz="3200" b="1" dirty="0"/>
              <a:t>7. Gluttony: When Overindulgence Undermines Persuasion</a:t>
            </a:r>
          </a:p>
        </p:txBody>
      </p:sp>
      <p:sp>
        <p:nvSpPr>
          <p:cNvPr id="3" name="TextBox 2">
            <a:extLst>
              <a:ext uri="{FF2B5EF4-FFF2-40B4-BE49-F238E27FC236}">
                <a16:creationId xmlns:a16="http://schemas.microsoft.com/office/drawing/2014/main" id="{688699C6-03BC-E7B3-A372-EAF1613D254C}"/>
              </a:ext>
            </a:extLst>
          </p:cNvPr>
          <p:cNvSpPr txBox="1"/>
          <p:nvPr/>
        </p:nvSpPr>
        <p:spPr>
          <a:xfrm>
            <a:off x="1215991" y="1136522"/>
            <a:ext cx="9760017" cy="4524315"/>
          </a:xfrm>
          <a:prstGeom prst="rect">
            <a:avLst/>
          </a:prstGeom>
          <a:noFill/>
        </p:spPr>
        <p:txBody>
          <a:bodyPr wrap="square" rtlCol="0">
            <a:spAutoFit/>
          </a:bodyPr>
          <a:lstStyle/>
          <a:p>
            <a:pPr algn="ctr"/>
            <a:r>
              <a:rPr lang="en-US" sz="2400" b="1" dirty="0"/>
              <a:t>The SINS</a:t>
            </a:r>
          </a:p>
          <a:p>
            <a:pPr algn="ctr"/>
            <a:endParaRPr lang="en-US" sz="2400" b="1" dirty="0"/>
          </a:p>
          <a:p>
            <a:pPr marL="285750" indent="-285750">
              <a:buFont typeface="Arial" panose="020B0604020202020204" pitchFamily="34" charset="0"/>
              <a:buChar char="•"/>
            </a:pPr>
            <a:r>
              <a:rPr lang="en-US" sz="2400" dirty="0"/>
              <a:t>Diminished effectiveness and satisfaction</a:t>
            </a:r>
          </a:p>
          <a:p>
            <a:pPr marL="285750" indent="-285750">
              <a:buFont typeface="Arial" panose="020B0604020202020204" pitchFamily="34" charset="0"/>
              <a:buChar char="•"/>
            </a:pPr>
            <a:r>
              <a:rPr lang="en-US" sz="2400" dirty="0"/>
              <a:t>Lawyers can unintentionally foster unrealistic expectations</a:t>
            </a:r>
          </a:p>
          <a:p>
            <a:pPr marL="285750" indent="-285750">
              <a:buFont typeface="Arial" panose="020B0604020202020204" pitchFamily="34" charset="0"/>
              <a:buChar char="•"/>
            </a:pPr>
            <a:r>
              <a:rPr lang="en-US" sz="2400" dirty="0"/>
              <a:t>Excess weakens strategy rather than strengthening it</a:t>
            </a:r>
          </a:p>
          <a:p>
            <a:pPr algn="ctr"/>
            <a:endParaRPr lang="en-US" sz="2400" b="1" dirty="0"/>
          </a:p>
          <a:p>
            <a:pPr algn="ctr"/>
            <a:r>
              <a:rPr lang="en-US" sz="2400" b="1" dirty="0"/>
              <a:t>The VIRTUES</a:t>
            </a:r>
          </a:p>
          <a:p>
            <a:pPr algn="ctr"/>
            <a:endParaRPr lang="en-US" sz="2400" b="1" dirty="0"/>
          </a:p>
          <a:p>
            <a:pPr marL="285750" indent="-285750">
              <a:buFont typeface="Arial" panose="020B0604020202020204" pitchFamily="34" charset="0"/>
              <a:buChar char="•"/>
            </a:pPr>
            <a:r>
              <a:rPr lang="en-US" sz="2400" dirty="0"/>
              <a:t>Balance persuades</a:t>
            </a:r>
          </a:p>
          <a:p>
            <a:pPr marL="742950" lvl="1" indent="-285750">
              <a:buFont typeface="Arial" panose="020B0604020202020204" pitchFamily="34" charset="0"/>
              <a:buChar char="•"/>
            </a:pPr>
            <a:r>
              <a:rPr lang="en-US" sz="2400" dirty="0"/>
              <a:t>Effective advocacy blends </a:t>
            </a:r>
          </a:p>
          <a:p>
            <a:pPr marL="285750" indent="-285750">
              <a:buFont typeface="Arial" panose="020B0604020202020204" pitchFamily="34" charset="0"/>
              <a:buChar char="•"/>
            </a:pPr>
            <a:r>
              <a:rPr lang="en-US" sz="2400" dirty="0"/>
              <a:t>Moderation builds credibility</a:t>
            </a:r>
          </a:p>
          <a:p>
            <a:pPr marL="285750" indent="-285750">
              <a:buFont typeface="Arial" panose="020B0604020202020204" pitchFamily="34" charset="0"/>
              <a:buChar char="•"/>
            </a:pPr>
            <a:r>
              <a:rPr lang="en-US" sz="2400" dirty="0"/>
              <a:t>Restraint outperforms excess</a:t>
            </a:r>
          </a:p>
        </p:txBody>
      </p:sp>
    </p:spTree>
    <p:extLst>
      <p:ext uri="{BB962C8B-B14F-4D97-AF65-F5344CB8AC3E}">
        <p14:creationId xmlns:p14="http://schemas.microsoft.com/office/powerpoint/2010/main" val="331776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D0B14-C517-1BF2-589B-0C1E3235299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FD4B7EA-0BEF-FEE9-9D6E-CC41118A9204}"/>
              </a:ext>
            </a:extLst>
          </p:cNvPr>
          <p:cNvSpPr txBox="1"/>
          <p:nvPr/>
        </p:nvSpPr>
        <p:spPr>
          <a:xfrm>
            <a:off x="665873" y="1305341"/>
            <a:ext cx="10658619" cy="4247317"/>
          </a:xfrm>
          <a:prstGeom prst="rect">
            <a:avLst/>
          </a:prstGeom>
          <a:noFill/>
        </p:spPr>
        <p:txBody>
          <a:bodyPr wrap="square" rtlCol="0">
            <a:spAutoFit/>
          </a:bodyPr>
          <a:lstStyle/>
          <a:p>
            <a:pPr lvl="0" eaLnBrk="0" fontAlgn="base" hangingPunct="0">
              <a:spcBef>
                <a:spcPct val="0"/>
              </a:spcBef>
              <a:spcAft>
                <a:spcPct val="0"/>
              </a:spcAft>
              <a:buFontTx/>
              <a:buChar char="•"/>
            </a:pPr>
            <a:r>
              <a:rPr lang="en-US" altLang="en-US" sz="2800" dirty="0"/>
              <a:t>Irrational behavior in law can be predictable when viewed through human motives</a:t>
            </a:r>
          </a:p>
          <a:p>
            <a:pPr lvl="0" eaLnBrk="0" fontAlgn="base" hangingPunct="0">
              <a:spcBef>
                <a:spcPct val="0"/>
              </a:spcBef>
              <a:spcAft>
                <a:spcPct val="0"/>
              </a:spcAft>
              <a:buFontTx/>
              <a:buChar char="•"/>
            </a:pPr>
            <a:r>
              <a:rPr lang="en-US" altLang="en-US" sz="2800" dirty="0"/>
              <a:t>Identifying destructive patterns creates distance, clarity, and strategy</a:t>
            </a:r>
          </a:p>
          <a:p>
            <a:pPr lvl="0" eaLnBrk="0" fontAlgn="base" hangingPunct="0">
              <a:spcBef>
                <a:spcPct val="0"/>
              </a:spcBef>
              <a:spcAft>
                <a:spcPct val="0"/>
              </a:spcAft>
              <a:buFontTx/>
              <a:buChar char="•"/>
            </a:pPr>
            <a:r>
              <a:rPr lang="en-US" altLang="en-US" sz="2800" dirty="0"/>
              <a:t>The sins explain conduct; the virtues guide response</a:t>
            </a:r>
          </a:p>
          <a:p>
            <a:pPr lvl="0" eaLnBrk="0" fontAlgn="base" hangingPunct="0">
              <a:spcBef>
                <a:spcPct val="0"/>
              </a:spcBef>
              <a:spcAft>
                <a:spcPct val="0"/>
              </a:spcAft>
              <a:buFontTx/>
              <a:buChar char="•"/>
            </a:pPr>
            <a:r>
              <a:rPr lang="en-US" altLang="en-US" sz="2800" dirty="0"/>
              <a:t>Credibility, not combat, wins judges, juries, and negotiations</a:t>
            </a:r>
          </a:p>
          <a:p>
            <a:pPr lvl="0" eaLnBrk="0" fontAlgn="base" hangingPunct="0">
              <a:spcBef>
                <a:spcPct val="0"/>
              </a:spcBef>
              <a:spcAft>
                <a:spcPct val="0"/>
              </a:spcAft>
              <a:buFontTx/>
              <a:buChar char="•"/>
            </a:pPr>
            <a:r>
              <a:rPr lang="en-US" altLang="en-US" sz="2800" dirty="0"/>
              <a:t>Lawyers lead best by modeling restraint, discipline, and perspective</a:t>
            </a:r>
          </a:p>
          <a:p>
            <a:pPr lvl="0" eaLnBrk="0" fontAlgn="base" hangingPunct="0">
              <a:spcBef>
                <a:spcPct val="0"/>
              </a:spcBef>
              <a:spcAft>
                <a:spcPct val="0"/>
              </a:spcAft>
              <a:buFontTx/>
              <a:buChar char="•"/>
            </a:pPr>
            <a:r>
              <a:rPr lang="en-US" altLang="en-US" sz="2800" dirty="0"/>
              <a:t>Effective advocacy keeps clients out of the mud—and focused on outcomes</a:t>
            </a:r>
          </a:p>
          <a:p>
            <a:endParaRPr lang="en-US" dirty="0"/>
          </a:p>
        </p:txBody>
      </p:sp>
      <p:sp>
        <p:nvSpPr>
          <p:cNvPr id="2" name="TextBox 1">
            <a:extLst>
              <a:ext uri="{FF2B5EF4-FFF2-40B4-BE49-F238E27FC236}">
                <a16:creationId xmlns:a16="http://schemas.microsoft.com/office/drawing/2014/main" id="{01530FD1-BA2D-3D0D-4A94-B4F8DCA74B4B}"/>
              </a:ext>
            </a:extLst>
          </p:cNvPr>
          <p:cNvSpPr txBox="1"/>
          <p:nvPr/>
        </p:nvSpPr>
        <p:spPr>
          <a:xfrm>
            <a:off x="522514" y="342314"/>
            <a:ext cx="11485266" cy="584775"/>
          </a:xfrm>
          <a:prstGeom prst="rect">
            <a:avLst/>
          </a:prstGeom>
          <a:noFill/>
        </p:spPr>
        <p:txBody>
          <a:bodyPr wrap="square" rtlCol="0">
            <a:spAutoFit/>
          </a:bodyPr>
          <a:lstStyle/>
          <a:p>
            <a:pPr algn="ctr"/>
            <a:r>
              <a:rPr lang="en-US" sz="3200" b="1" dirty="0"/>
              <a:t>Some Reflections</a:t>
            </a:r>
          </a:p>
        </p:txBody>
      </p:sp>
    </p:spTree>
    <p:extLst>
      <p:ext uri="{BB962C8B-B14F-4D97-AF65-F5344CB8AC3E}">
        <p14:creationId xmlns:p14="http://schemas.microsoft.com/office/powerpoint/2010/main" val="143982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3408F-DC07-EDD5-FF10-2157DC8B9DDD}"/>
              </a:ext>
            </a:extLst>
          </p:cNvPr>
          <p:cNvSpPr txBox="1"/>
          <p:nvPr/>
        </p:nvSpPr>
        <p:spPr>
          <a:xfrm>
            <a:off x="1128508" y="290205"/>
            <a:ext cx="9391703" cy="584775"/>
          </a:xfrm>
          <a:prstGeom prst="rect">
            <a:avLst/>
          </a:prstGeom>
          <a:noFill/>
        </p:spPr>
        <p:txBody>
          <a:bodyPr wrap="square" rtlCol="0">
            <a:spAutoFit/>
          </a:bodyPr>
          <a:lstStyle/>
          <a:p>
            <a:pPr algn="ctr"/>
            <a:r>
              <a:rPr lang="en-US" sz="3200" b="1" dirty="0"/>
              <a:t>Suggestions</a:t>
            </a:r>
          </a:p>
        </p:txBody>
      </p:sp>
      <p:sp>
        <p:nvSpPr>
          <p:cNvPr id="3" name="TextBox 2">
            <a:extLst>
              <a:ext uri="{FF2B5EF4-FFF2-40B4-BE49-F238E27FC236}">
                <a16:creationId xmlns:a16="http://schemas.microsoft.com/office/drawing/2014/main" id="{BBAFB692-06E9-C154-EF5C-CF62FEDFC9E3}"/>
              </a:ext>
            </a:extLst>
          </p:cNvPr>
          <p:cNvSpPr txBox="1"/>
          <p:nvPr/>
        </p:nvSpPr>
        <p:spPr>
          <a:xfrm>
            <a:off x="645776" y="1022174"/>
            <a:ext cx="10357169" cy="4401205"/>
          </a:xfrm>
          <a:prstGeom prst="rect">
            <a:avLst/>
          </a:prstGeom>
          <a:noFill/>
        </p:spPr>
        <p:txBody>
          <a:bodyPr wrap="square" rtlCol="0">
            <a:spAutoFit/>
          </a:bodyPr>
          <a:lstStyle/>
          <a:p>
            <a:pPr lvl="0" algn="ctr" eaLnBrk="0" fontAlgn="base" hangingPunct="0">
              <a:spcBef>
                <a:spcPct val="0"/>
              </a:spcBef>
              <a:spcAft>
                <a:spcPct val="0"/>
              </a:spcAft>
            </a:pPr>
            <a:r>
              <a:rPr lang="en-US" altLang="en-US" sz="2800" dirty="0"/>
              <a:t>Helpful use of Psychopathic Tendencies</a:t>
            </a:r>
          </a:p>
          <a:p>
            <a:pPr lvl="0" algn="ctr" eaLnBrk="0" fontAlgn="base" hangingPunct="0">
              <a:spcBef>
                <a:spcPct val="0"/>
              </a:spcBef>
              <a:spcAft>
                <a:spcPct val="0"/>
              </a:spcAft>
            </a:pPr>
            <a:endParaRPr lang="en-US" altLang="en-US" sz="2800" b="1" dirty="0"/>
          </a:p>
          <a:p>
            <a:pPr lvl="0" algn="ctr" eaLnBrk="0" fontAlgn="base" hangingPunct="0">
              <a:spcBef>
                <a:spcPct val="0"/>
              </a:spcBef>
              <a:spcAft>
                <a:spcPct val="0"/>
              </a:spcAft>
            </a:pPr>
            <a:r>
              <a:rPr lang="en-US" altLang="en-US" sz="2800" b="1" dirty="0"/>
              <a:t>R.A.C.F.M.F.M.</a:t>
            </a:r>
          </a:p>
          <a:p>
            <a:pPr lvl="0" eaLnBrk="0" fontAlgn="base" hangingPunct="0">
              <a:spcBef>
                <a:spcPct val="0"/>
              </a:spcBef>
              <a:spcAft>
                <a:spcPct val="0"/>
              </a:spcAft>
              <a:buFontTx/>
              <a:buChar char="•"/>
            </a:pPr>
            <a:r>
              <a:rPr lang="en-US" altLang="en-US" sz="2800" dirty="0"/>
              <a:t>Ruthless</a:t>
            </a:r>
          </a:p>
          <a:p>
            <a:pPr lvl="0" eaLnBrk="0" fontAlgn="base" hangingPunct="0">
              <a:spcBef>
                <a:spcPct val="0"/>
              </a:spcBef>
              <a:spcAft>
                <a:spcPct val="0"/>
              </a:spcAft>
              <a:buFontTx/>
              <a:buChar char="•"/>
            </a:pPr>
            <a:r>
              <a:rPr lang="en-US" altLang="en-US" sz="2800" dirty="0"/>
              <a:t>Active</a:t>
            </a:r>
          </a:p>
          <a:p>
            <a:pPr lvl="0" eaLnBrk="0" fontAlgn="base" hangingPunct="0">
              <a:spcBef>
                <a:spcPct val="0"/>
              </a:spcBef>
              <a:spcAft>
                <a:spcPct val="0"/>
              </a:spcAft>
              <a:buFontTx/>
              <a:buChar char="•"/>
            </a:pPr>
            <a:r>
              <a:rPr lang="en-US" altLang="en-US" sz="2800" dirty="0"/>
              <a:t>Charming</a:t>
            </a:r>
          </a:p>
          <a:p>
            <a:pPr lvl="0" eaLnBrk="0" fontAlgn="base" hangingPunct="0">
              <a:spcBef>
                <a:spcPct val="0"/>
              </a:spcBef>
              <a:spcAft>
                <a:spcPct val="0"/>
              </a:spcAft>
              <a:buFontTx/>
              <a:buChar char="•"/>
            </a:pPr>
            <a:r>
              <a:rPr lang="en-US" altLang="en-US" sz="2800" dirty="0"/>
              <a:t>Fearless</a:t>
            </a:r>
          </a:p>
          <a:p>
            <a:pPr lvl="0" eaLnBrk="0" fontAlgn="base" hangingPunct="0">
              <a:spcBef>
                <a:spcPct val="0"/>
              </a:spcBef>
              <a:spcAft>
                <a:spcPct val="0"/>
              </a:spcAft>
              <a:buFontTx/>
              <a:buChar char="•"/>
            </a:pPr>
            <a:r>
              <a:rPr lang="en-US" altLang="en-US" sz="2800" dirty="0"/>
              <a:t>Mentally Tough</a:t>
            </a:r>
          </a:p>
          <a:p>
            <a:pPr lvl="0" eaLnBrk="0" fontAlgn="base" hangingPunct="0">
              <a:spcBef>
                <a:spcPct val="0"/>
              </a:spcBef>
              <a:spcAft>
                <a:spcPct val="0"/>
              </a:spcAft>
              <a:buFontTx/>
              <a:buChar char="•"/>
            </a:pPr>
            <a:r>
              <a:rPr lang="en-US" altLang="en-US" sz="2800" dirty="0"/>
              <a:t>Focused</a:t>
            </a:r>
          </a:p>
          <a:p>
            <a:pPr lvl="0" eaLnBrk="0" fontAlgn="base" hangingPunct="0">
              <a:spcBef>
                <a:spcPct val="0"/>
              </a:spcBef>
              <a:spcAft>
                <a:spcPct val="0"/>
              </a:spcAft>
              <a:buFontTx/>
              <a:buChar char="•"/>
            </a:pPr>
            <a:r>
              <a:rPr lang="en-US" altLang="en-US" sz="2800" dirty="0"/>
              <a:t>Mindful</a:t>
            </a:r>
            <a:endParaRPr lang="en-US" dirty="0"/>
          </a:p>
        </p:txBody>
      </p:sp>
      <p:pic>
        <p:nvPicPr>
          <p:cNvPr id="7" name="Picture 6">
            <a:extLst>
              <a:ext uri="{FF2B5EF4-FFF2-40B4-BE49-F238E27FC236}">
                <a16:creationId xmlns:a16="http://schemas.microsoft.com/office/drawing/2014/main" id="{F8EFF5F1-EFFA-04A2-3E50-26BA44D34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6778" y="2994409"/>
            <a:ext cx="5799888" cy="3160939"/>
          </a:xfrm>
          <a:prstGeom prst="rect">
            <a:avLst/>
          </a:prstGeom>
        </p:spPr>
      </p:pic>
    </p:spTree>
    <p:extLst>
      <p:ext uri="{BB962C8B-B14F-4D97-AF65-F5344CB8AC3E}">
        <p14:creationId xmlns:p14="http://schemas.microsoft.com/office/powerpoint/2010/main" val="208423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74827-9840-DCC9-4C74-31902A3478A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36AF03E-65A1-5968-BB62-BE5AC4B4C7E5}"/>
              </a:ext>
            </a:extLst>
          </p:cNvPr>
          <p:cNvSpPr txBox="1"/>
          <p:nvPr/>
        </p:nvSpPr>
        <p:spPr>
          <a:xfrm>
            <a:off x="1357161" y="292072"/>
            <a:ext cx="9391703" cy="584775"/>
          </a:xfrm>
          <a:prstGeom prst="rect">
            <a:avLst/>
          </a:prstGeom>
          <a:noFill/>
        </p:spPr>
        <p:txBody>
          <a:bodyPr wrap="square" rtlCol="0">
            <a:spAutoFit/>
          </a:bodyPr>
          <a:lstStyle/>
          <a:p>
            <a:pPr algn="ctr"/>
            <a:r>
              <a:rPr lang="en-US" sz="3200" b="1" dirty="0"/>
              <a:t>Suggestions</a:t>
            </a:r>
          </a:p>
        </p:txBody>
      </p:sp>
      <p:sp>
        <p:nvSpPr>
          <p:cNvPr id="3" name="TextBox 2">
            <a:extLst>
              <a:ext uri="{FF2B5EF4-FFF2-40B4-BE49-F238E27FC236}">
                <a16:creationId xmlns:a16="http://schemas.microsoft.com/office/drawing/2014/main" id="{5CA90F68-BC71-CC09-EFE1-D692DFCF87FE}"/>
              </a:ext>
            </a:extLst>
          </p:cNvPr>
          <p:cNvSpPr txBox="1"/>
          <p:nvPr/>
        </p:nvSpPr>
        <p:spPr>
          <a:xfrm>
            <a:off x="1357161" y="832294"/>
            <a:ext cx="10389362" cy="3231654"/>
          </a:xfrm>
          <a:prstGeom prst="rect">
            <a:avLst/>
          </a:prstGeom>
          <a:noFill/>
        </p:spPr>
        <p:txBody>
          <a:bodyPr wrap="square" rtlCol="0">
            <a:spAutoFit/>
          </a:bodyPr>
          <a:lstStyle/>
          <a:p>
            <a:pPr marL="285750" indent="-285750">
              <a:buFont typeface="Arial" panose="020B0604020202020204" pitchFamily="34" charset="0"/>
              <a:buChar char="•"/>
            </a:pPr>
            <a:r>
              <a:rPr lang="en-US" sz="2400" b="1" dirty="0"/>
              <a:t>Wisdom of Psychopaths </a:t>
            </a:r>
            <a:r>
              <a:rPr lang="en-US" dirty="0"/>
              <a:t>What Saints, Spies, and Serial Killers Can Teach Us About Success, By: Kevin Dutton</a:t>
            </a:r>
          </a:p>
          <a:p>
            <a:pPr marL="285750" indent="-285750">
              <a:buFont typeface="Arial" panose="020B0604020202020204" pitchFamily="34" charset="0"/>
              <a:buChar char="•"/>
            </a:pPr>
            <a:r>
              <a:rPr lang="en-US" sz="2400" b="1" dirty="0"/>
              <a:t>Breath</a:t>
            </a:r>
            <a:r>
              <a:rPr lang="en-US" sz="2400" dirty="0"/>
              <a:t> </a:t>
            </a:r>
            <a:r>
              <a:rPr lang="en-US" dirty="0"/>
              <a:t>The New Science of a Lost Art, By: James Nestor</a:t>
            </a:r>
          </a:p>
          <a:p>
            <a:pPr marL="285750" indent="-285750">
              <a:buFont typeface="Arial" panose="020B0604020202020204" pitchFamily="34" charset="0"/>
              <a:buChar char="•"/>
            </a:pPr>
            <a:r>
              <a:rPr lang="en-US" sz="2400" b="1" dirty="0"/>
              <a:t>Se7en </a:t>
            </a:r>
            <a:r>
              <a:rPr lang="en-US" dirty="0"/>
              <a:t>Motion Picture, 1995</a:t>
            </a:r>
          </a:p>
          <a:p>
            <a:pPr marL="285750" indent="-285750">
              <a:buFont typeface="Arial" panose="020B0604020202020204" pitchFamily="34" charset="0"/>
              <a:buChar char="•"/>
            </a:pPr>
            <a:r>
              <a:rPr lang="en-US" sz="2400" b="1" dirty="0"/>
              <a:t>Blazing Saddles</a:t>
            </a:r>
            <a:r>
              <a:rPr lang="en-US" dirty="0"/>
              <a:t> Motion Picture, 1974</a:t>
            </a:r>
          </a:p>
          <a:p>
            <a:pPr marL="285750" indent="-285750">
              <a:buFont typeface="Arial" panose="020B0604020202020204" pitchFamily="34" charset="0"/>
              <a:buChar char="•"/>
            </a:pPr>
            <a:r>
              <a:rPr lang="en-US" sz="2400" b="1" dirty="0"/>
              <a:t>Wolf on Wall Street</a:t>
            </a:r>
            <a:r>
              <a:rPr lang="en-US" dirty="0"/>
              <a:t> Motion Picture, 2013</a:t>
            </a:r>
          </a:p>
          <a:p>
            <a:pPr marL="285750" indent="-285750">
              <a:buFont typeface="Arial" panose="020B0604020202020204" pitchFamily="34" charset="0"/>
              <a:buChar char="•"/>
            </a:pPr>
            <a:r>
              <a:rPr lang="en-US" sz="2400" b="1" dirty="0"/>
              <a:t>My Cousin Vinny </a:t>
            </a:r>
            <a:r>
              <a:rPr lang="en-US" dirty="0"/>
              <a:t>Motion Picture, 1992</a:t>
            </a:r>
          </a:p>
          <a:p>
            <a:pPr marL="285750" indent="-285750">
              <a:buFont typeface="Arial" panose="020B0604020202020204" pitchFamily="34" charset="0"/>
              <a:buChar char="•"/>
            </a:pPr>
            <a:r>
              <a:rPr lang="en-US" sz="2400" b="1" dirty="0"/>
              <a:t>Best Practices</a:t>
            </a:r>
            <a:r>
              <a:rPr lang="en-US" dirty="0"/>
              <a:t> State Bar of Arizona Best Practices (Under the Ethics Heading Next to the Rules)</a:t>
            </a:r>
          </a:p>
          <a:p>
            <a:pPr marL="285750" indent="-285750">
              <a:spcAft>
                <a:spcPts val="600"/>
              </a:spcAft>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C7AEEDD2-5A39-C1EF-610A-04DB039EE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287" y="3889403"/>
            <a:ext cx="4743450" cy="2676525"/>
          </a:xfrm>
          <a:prstGeom prst="rect">
            <a:avLst/>
          </a:prstGeom>
        </p:spPr>
      </p:pic>
    </p:spTree>
    <p:extLst>
      <p:ext uri="{BB962C8B-B14F-4D97-AF65-F5344CB8AC3E}">
        <p14:creationId xmlns:p14="http://schemas.microsoft.com/office/powerpoint/2010/main" val="244904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A66F7-9A8D-7A41-CE8A-78482F04BEE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378DEC-0836-7682-6469-8063DED59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180" y="1894340"/>
            <a:ext cx="9077639" cy="3803963"/>
          </a:xfrm>
          <a:prstGeom prst="rect">
            <a:avLst/>
          </a:prstGeom>
        </p:spPr>
      </p:pic>
      <p:sp>
        <p:nvSpPr>
          <p:cNvPr id="4" name="TextBox 3">
            <a:extLst>
              <a:ext uri="{FF2B5EF4-FFF2-40B4-BE49-F238E27FC236}">
                <a16:creationId xmlns:a16="http://schemas.microsoft.com/office/drawing/2014/main" id="{3B37BE32-FB51-D139-EC3A-48C27D6B3B92}"/>
              </a:ext>
            </a:extLst>
          </p:cNvPr>
          <p:cNvSpPr txBox="1"/>
          <p:nvPr/>
        </p:nvSpPr>
        <p:spPr>
          <a:xfrm>
            <a:off x="2930770" y="550096"/>
            <a:ext cx="6096000" cy="646331"/>
          </a:xfrm>
          <a:prstGeom prst="rect">
            <a:avLst/>
          </a:prstGeom>
          <a:noFill/>
        </p:spPr>
        <p:txBody>
          <a:bodyPr wrap="square">
            <a:spAutoFit/>
          </a:bodyPr>
          <a:lstStyle/>
          <a:p>
            <a:pPr algn="ctr"/>
            <a:r>
              <a:rPr lang="en-US" sz="3600" b="1" dirty="0"/>
              <a:t>The End</a:t>
            </a:r>
          </a:p>
        </p:txBody>
      </p:sp>
    </p:spTree>
    <p:extLst>
      <p:ext uri="{BB962C8B-B14F-4D97-AF65-F5344CB8AC3E}">
        <p14:creationId xmlns:p14="http://schemas.microsoft.com/office/powerpoint/2010/main" val="331245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ADA22-AC81-26D1-3A2D-2595E731EBC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B0C1D97-964E-8F03-134C-48C8649DCDCB}"/>
              </a:ext>
            </a:extLst>
          </p:cNvPr>
          <p:cNvSpPr/>
          <p:nvPr/>
        </p:nvSpPr>
        <p:spPr>
          <a:xfrm>
            <a:off x="2974767" y="527380"/>
            <a:ext cx="624247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What’s in the Box?!</a:t>
            </a:r>
          </a:p>
        </p:txBody>
      </p:sp>
      <p:sp>
        <p:nvSpPr>
          <p:cNvPr id="3" name="TextBox 2">
            <a:extLst>
              <a:ext uri="{FF2B5EF4-FFF2-40B4-BE49-F238E27FC236}">
                <a16:creationId xmlns:a16="http://schemas.microsoft.com/office/drawing/2014/main" id="{79171AC9-CB85-4676-D87E-45115EE0F31D}"/>
              </a:ext>
            </a:extLst>
          </p:cNvPr>
          <p:cNvSpPr txBox="1"/>
          <p:nvPr/>
        </p:nvSpPr>
        <p:spPr>
          <a:xfrm>
            <a:off x="743133" y="1894743"/>
            <a:ext cx="10531118" cy="4154984"/>
          </a:xfrm>
          <a:prstGeom prst="rect">
            <a:avLst/>
          </a:prstGeom>
          <a:noFill/>
        </p:spPr>
        <p:txBody>
          <a:bodyPr wrap="square" rtlCol="0">
            <a:spAutoFit/>
          </a:bodyPr>
          <a:lstStyle/>
          <a:p>
            <a:r>
              <a:rPr lang="en-US" sz="2400" b="1" dirty="0"/>
              <a:t>Rules</a:t>
            </a:r>
            <a:r>
              <a:rPr lang="en-US" sz="2400" dirty="0"/>
              <a:t>, not in this order: ER 1.1 Competence; ER 1.3 Diligence; ER 1.4 Communication; ER 1.8 Conflict of Interest; ER 2.1 Advisor; AZ ST S CT Rule 34</a:t>
            </a:r>
          </a:p>
          <a:p>
            <a:endParaRPr lang="en-US" sz="2400" dirty="0"/>
          </a:p>
          <a:p>
            <a:pPr marL="514350" indent="-514350">
              <a:buAutoNum type="arabicPeriod"/>
            </a:pPr>
            <a:r>
              <a:rPr lang="en-US" sz="2400" b="1" dirty="0"/>
              <a:t>Pride:</a:t>
            </a:r>
            <a:r>
              <a:rPr lang="en-US" sz="2400" dirty="0"/>
              <a:t> When Ego Replaces Judgment</a:t>
            </a:r>
          </a:p>
          <a:p>
            <a:pPr marL="514350" indent="-514350">
              <a:buFontTx/>
              <a:buAutoNum type="arabicPeriod"/>
            </a:pPr>
            <a:r>
              <a:rPr lang="en-US" sz="2400" b="1" dirty="0"/>
              <a:t>Envy:</a:t>
            </a:r>
            <a:r>
              <a:rPr lang="en-US" sz="2400" dirty="0"/>
              <a:t> When Comparison Replaces Strategy</a:t>
            </a:r>
          </a:p>
          <a:p>
            <a:pPr marL="514350" indent="-514350">
              <a:buFontTx/>
              <a:buAutoNum type="arabicPeriod"/>
            </a:pPr>
            <a:r>
              <a:rPr lang="en-US" sz="2400" b="1" dirty="0"/>
              <a:t>Wrath:</a:t>
            </a:r>
            <a:r>
              <a:rPr lang="en-US" sz="2400" dirty="0"/>
              <a:t> When Anger Takes Over</a:t>
            </a:r>
          </a:p>
          <a:p>
            <a:pPr marL="514350" indent="-514350">
              <a:buFontTx/>
              <a:buAutoNum type="arabicPeriod"/>
            </a:pPr>
            <a:r>
              <a:rPr lang="en-US" sz="2400" b="1" dirty="0"/>
              <a:t>Lust:</a:t>
            </a:r>
            <a:r>
              <a:rPr lang="en-US" sz="2400" dirty="0"/>
              <a:t> When Desire Overrides Judgment (do we really have to discuss this?)</a:t>
            </a:r>
          </a:p>
          <a:p>
            <a:pPr marL="514350" indent="-514350">
              <a:buFontTx/>
              <a:buAutoNum type="arabicPeriod"/>
            </a:pPr>
            <a:r>
              <a:rPr lang="en-US" sz="2400" b="1" dirty="0"/>
              <a:t>Sloth:</a:t>
            </a:r>
            <a:r>
              <a:rPr lang="en-US" sz="2400" dirty="0"/>
              <a:t> When Inaction Becomes Failure of Advocacy</a:t>
            </a:r>
          </a:p>
          <a:p>
            <a:pPr marL="514350" indent="-514350">
              <a:buFontTx/>
              <a:buAutoNum type="arabicPeriod"/>
            </a:pPr>
            <a:r>
              <a:rPr lang="en-US" sz="2400" b="1" dirty="0"/>
              <a:t>Greed:</a:t>
            </a:r>
            <a:r>
              <a:rPr lang="en-US" sz="2400" dirty="0"/>
              <a:t> When “More” Replaces “Better”</a:t>
            </a:r>
          </a:p>
          <a:p>
            <a:pPr marL="514350" indent="-514350">
              <a:buFontTx/>
              <a:buAutoNum type="arabicPeriod"/>
            </a:pPr>
            <a:r>
              <a:rPr lang="en-US" sz="2400" b="1" dirty="0"/>
              <a:t>Gluttony:</a:t>
            </a:r>
            <a:r>
              <a:rPr lang="en-US" sz="2400" dirty="0"/>
              <a:t> When Overindulgence Undermines Persuasion</a:t>
            </a:r>
          </a:p>
          <a:p>
            <a:pPr marL="514350" indent="-514350">
              <a:buAutoNum type="arabicPeriod"/>
            </a:pPr>
            <a:endParaRPr lang="en-US" sz="2400" dirty="0"/>
          </a:p>
        </p:txBody>
      </p:sp>
    </p:spTree>
    <p:extLst>
      <p:ext uri="{BB962C8B-B14F-4D97-AF65-F5344CB8AC3E}">
        <p14:creationId xmlns:p14="http://schemas.microsoft.com/office/powerpoint/2010/main" val="109995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8E8A0-DF8D-DB7F-408C-61860FEF15E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DF66954-9ED1-CAF5-7EC0-E9560151B76D}"/>
              </a:ext>
            </a:extLst>
          </p:cNvPr>
          <p:cNvSpPr txBox="1"/>
          <p:nvPr/>
        </p:nvSpPr>
        <p:spPr>
          <a:xfrm>
            <a:off x="857936" y="889844"/>
            <a:ext cx="10476125" cy="5632311"/>
          </a:xfrm>
          <a:prstGeom prst="rect">
            <a:avLst/>
          </a:prstGeom>
          <a:noFill/>
        </p:spPr>
        <p:txBody>
          <a:bodyPr wrap="square">
            <a:spAutoFit/>
          </a:bodyPr>
          <a:lstStyle/>
          <a:p>
            <a:pPr algn="l">
              <a:buNone/>
            </a:pPr>
            <a:r>
              <a:rPr lang="en-US" sz="2400" b="1" i="0" dirty="0">
                <a:effectLst/>
              </a:rPr>
              <a:t>ER 2.1.     Advisor</a:t>
            </a:r>
          </a:p>
          <a:p>
            <a:pPr algn="l">
              <a:buNone/>
            </a:pPr>
            <a:r>
              <a:rPr lang="en-US" sz="2400" b="0" i="0" dirty="0">
                <a:effectLst/>
              </a:rPr>
              <a:t>In representing a client, a lawyer shall exercise independent professional judgment and render candid advice.  In rendering advice, </a:t>
            </a:r>
            <a:r>
              <a:rPr lang="en-US" sz="2400" b="1" i="1" dirty="0">
                <a:effectLst/>
              </a:rPr>
              <a:t>a lawyer may refer not only to law but to other considerations such as moral, economic, social and political factors, that may be relevant to the client's situation.</a:t>
            </a:r>
          </a:p>
          <a:p>
            <a:pPr algn="l">
              <a:buNone/>
            </a:pPr>
            <a:r>
              <a:rPr lang="en-US" sz="2400" b="1" i="0" dirty="0">
                <a:effectLst/>
              </a:rPr>
              <a:t>Comment </a:t>
            </a:r>
          </a:p>
          <a:p>
            <a:pPr algn="l">
              <a:buNone/>
            </a:pPr>
            <a:endParaRPr lang="en-US" sz="2400" b="1" i="0" dirty="0">
              <a:effectLst/>
            </a:endParaRPr>
          </a:p>
          <a:p>
            <a:pPr algn="l">
              <a:buNone/>
            </a:pPr>
            <a:r>
              <a:rPr lang="en-US" sz="2400" b="1" i="0" dirty="0">
                <a:effectLst/>
              </a:rPr>
              <a:t>Scope of Advice</a:t>
            </a:r>
          </a:p>
          <a:p>
            <a:pPr algn="l">
              <a:buNone/>
            </a:pPr>
            <a:r>
              <a:rPr lang="en-US" sz="2400" b="0" i="0" dirty="0">
                <a:effectLst/>
              </a:rPr>
              <a:t>[1] A client is entitled to straightforward advice expressing the lawyer's honest assessment.  Legal advice often involves unpleasant facts and alternatives that a client may be disinclined to confront.  </a:t>
            </a:r>
            <a:r>
              <a:rPr lang="en-US" sz="2400" b="1" i="1" dirty="0">
                <a:effectLst/>
              </a:rPr>
              <a:t>In presenting advice, a lawyer endeavors to sustain the client's morale and may put advice in as acceptable a form as honesty permits.</a:t>
            </a:r>
            <a:r>
              <a:rPr lang="en-US" sz="2400" b="0" i="0" dirty="0">
                <a:effectLst/>
              </a:rPr>
              <a:t>  However, a lawyer should not be deterred from giving candid advice by the prospect that the advice will be unpalatable to the client. </a:t>
            </a:r>
          </a:p>
        </p:txBody>
      </p:sp>
      <p:sp>
        <p:nvSpPr>
          <p:cNvPr id="6" name="TextBox 5">
            <a:extLst>
              <a:ext uri="{FF2B5EF4-FFF2-40B4-BE49-F238E27FC236}">
                <a16:creationId xmlns:a16="http://schemas.microsoft.com/office/drawing/2014/main" id="{9BAE6348-778F-EDC4-CC21-B66F6B7C7F6D}"/>
              </a:ext>
            </a:extLst>
          </p:cNvPr>
          <p:cNvSpPr txBox="1"/>
          <p:nvPr/>
        </p:nvSpPr>
        <p:spPr>
          <a:xfrm>
            <a:off x="2593547" y="305069"/>
            <a:ext cx="7004905" cy="584775"/>
          </a:xfrm>
          <a:prstGeom prst="rect">
            <a:avLst/>
          </a:prstGeom>
          <a:noFill/>
        </p:spPr>
        <p:txBody>
          <a:bodyPr wrap="square" rtlCol="0">
            <a:spAutoFit/>
          </a:bodyPr>
          <a:lstStyle/>
          <a:p>
            <a:pPr algn="ctr"/>
            <a:r>
              <a:rPr lang="en-US" sz="3200" b="1" dirty="0"/>
              <a:t>Ethics Rule 2.1</a:t>
            </a:r>
          </a:p>
        </p:txBody>
      </p:sp>
    </p:spTree>
    <p:extLst>
      <p:ext uri="{BB962C8B-B14F-4D97-AF65-F5344CB8AC3E}">
        <p14:creationId xmlns:p14="http://schemas.microsoft.com/office/powerpoint/2010/main" val="6376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1643B-FEEB-F24E-CA00-79BC2566D3B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B27E101-2DB6-C2CD-A5E4-90F03C332B1F}"/>
              </a:ext>
            </a:extLst>
          </p:cNvPr>
          <p:cNvSpPr txBox="1"/>
          <p:nvPr/>
        </p:nvSpPr>
        <p:spPr>
          <a:xfrm>
            <a:off x="976364" y="1133681"/>
            <a:ext cx="10239270" cy="4524315"/>
          </a:xfrm>
          <a:prstGeom prst="rect">
            <a:avLst/>
          </a:prstGeom>
          <a:noFill/>
        </p:spPr>
        <p:txBody>
          <a:bodyPr wrap="square">
            <a:spAutoFit/>
          </a:bodyPr>
          <a:lstStyle/>
          <a:p>
            <a:r>
              <a:rPr lang="en-US" sz="2400" b="1" dirty="0"/>
              <a:t>Comment </a:t>
            </a:r>
          </a:p>
          <a:p>
            <a:endParaRPr lang="en-US" sz="2400" b="1" dirty="0"/>
          </a:p>
          <a:p>
            <a:r>
              <a:rPr lang="en-US" sz="2400" b="1" dirty="0"/>
              <a:t>Scope of Advice</a:t>
            </a:r>
          </a:p>
          <a:p>
            <a:endParaRPr lang="en-US" sz="2400" dirty="0"/>
          </a:p>
          <a:p>
            <a:r>
              <a:rPr lang="en-US" sz="2400" b="0" i="0" dirty="0">
                <a:effectLst/>
                <a:cs typeface="Segoe UI" panose="020B0502040204020203" pitchFamily="34" charset="0"/>
              </a:rPr>
              <a:t>[2] Advice couched in narrowly legal terms may be of little value to a client, especially where practical considerations, such as cost or effects on other people, are predominant.  Purely technical legal advice, therefore, can sometimes be inadequate.  </a:t>
            </a:r>
            <a:r>
              <a:rPr lang="en-US" sz="2400" b="1" i="1" dirty="0">
                <a:effectLst/>
                <a:cs typeface="Segoe UI" panose="020B0502040204020203" pitchFamily="34" charset="0"/>
              </a:rPr>
              <a:t>It is proper for a lawyer to refer to relevant moral and ethical considerations in giving advice.  Although a lawyer is not a moral advisor as such, moral and ethical considerations impinge upon most legal questions and may decisively influence how the law will be applied. </a:t>
            </a:r>
            <a:endParaRPr lang="en-US" sz="2400" b="1" i="1" dirty="0">
              <a:cs typeface="Segoe UI" panose="020B0502040204020203" pitchFamily="34" charset="0"/>
            </a:endParaRPr>
          </a:p>
        </p:txBody>
      </p:sp>
      <p:sp>
        <p:nvSpPr>
          <p:cNvPr id="7" name="TextBox 6">
            <a:extLst>
              <a:ext uri="{FF2B5EF4-FFF2-40B4-BE49-F238E27FC236}">
                <a16:creationId xmlns:a16="http://schemas.microsoft.com/office/drawing/2014/main" id="{47F360CE-EA96-E05C-F734-1E2240E907DE}"/>
              </a:ext>
            </a:extLst>
          </p:cNvPr>
          <p:cNvSpPr txBox="1"/>
          <p:nvPr/>
        </p:nvSpPr>
        <p:spPr>
          <a:xfrm>
            <a:off x="2593547" y="305069"/>
            <a:ext cx="7004905" cy="584775"/>
          </a:xfrm>
          <a:prstGeom prst="rect">
            <a:avLst/>
          </a:prstGeom>
          <a:noFill/>
        </p:spPr>
        <p:txBody>
          <a:bodyPr wrap="square" rtlCol="0">
            <a:spAutoFit/>
          </a:bodyPr>
          <a:lstStyle/>
          <a:p>
            <a:pPr algn="ctr"/>
            <a:r>
              <a:rPr lang="en-US" sz="3200" b="1" dirty="0"/>
              <a:t>Ethics Rule 2.1</a:t>
            </a:r>
          </a:p>
        </p:txBody>
      </p:sp>
    </p:spTree>
    <p:extLst>
      <p:ext uri="{BB962C8B-B14F-4D97-AF65-F5344CB8AC3E}">
        <p14:creationId xmlns:p14="http://schemas.microsoft.com/office/powerpoint/2010/main" val="259547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DFB1B-2BAB-87B9-C613-46C6C044139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FEDF42C-B680-1B98-6F8C-516137D1905F}"/>
              </a:ext>
            </a:extLst>
          </p:cNvPr>
          <p:cNvSpPr txBox="1"/>
          <p:nvPr/>
        </p:nvSpPr>
        <p:spPr>
          <a:xfrm>
            <a:off x="954593" y="741292"/>
            <a:ext cx="10801978" cy="3785652"/>
          </a:xfrm>
          <a:prstGeom prst="rect">
            <a:avLst/>
          </a:prstGeom>
          <a:noFill/>
        </p:spPr>
        <p:txBody>
          <a:bodyPr wrap="square">
            <a:spAutoFit/>
          </a:bodyPr>
          <a:lstStyle/>
          <a:p>
            <a:r>
              <a:rPr lang="en-US" sz="2400" b="1" dirty="0"/>
              <a:t>Comment </a:t>
            </a:r>
          </a:p>
          <a:p>
            <a:endParaRPr lang="en-US" sz="2400" b="1" dirty="0"/>
          </a:p>
          <a:p>
            <a:r>
              <a:rPr lang="en-US" sz="2400" b="1" dirty="0"/>
              <a:t>Scope of Advice</a:t>
            </a:r>
            <a:endParaRPr lang="en-US" sz="2400" dirty="0"/>
          </a:p>
          <a:p>
            <a:pPr algn="l">
              <a:buNone/>
            </a:pPr>
            <a:endParaRPr lang="en-US" sz="2400" b="0" i="0" dirty="0">
              <a:effectLst/>
              <a:cs typeface="Segoe UI" panose="020B0502040204020203" pitchFamily="34" charset="0"/>
            </a:endParaRPr>
          </a:p>
          <a:p>
            <a:pPr algn="l">
              <a:buNone/>
            </a:pPr>
            <a:r>
              <a:rPr lang="en-US" sz="2400" b="0" i="0" dirty="0">
                <a:effectLst/>
                <a:cs typeface="Segoe UI" panose="020B0502040204020203" pitchFamily="34" charset="0"/>
              </a:rPr>
              <a:t>[3] A client may expressly or impliedly ask the lawyer for purely technical advice.  When such a request is made by a client experienced in legal matters, the lawyer may accept it at face value</a:t>
            </a:r>
            <a:r>
              <a:rPr lang="en-US" sz="2400" b="1" i="1" dirty="0">
                <a:effectLst/>
                <a:cs typeface="Segoe UI" panose="020B0502040204020203" pitchFamily="34" charset="0"/>
              </a:rPr>
              <a:t>.  When such a request is made by a client inexperienced in legal matters, however, the lawyer's responsibility as advisor may include indicating that more may be involved than strictly legal considerations. </a:t>
            </a:r>
          </a:p>
        </p:txBody>
      </p:sp>
      <p:sp>
        <p:nvSpPr>
          <p:cNvPr id="7" name="TextBox 6">
            <a:extLst>
              <a:ext uri="{FF2B5EF4-FFF2-40B4-BE49-F238E27FC236}">
                <a16:creationId xmlns:a16="http://schemas.microsoft.com/office/drawing/2014/main" id="{9E6EEE79-891D-6F2E-E081-65DA75D3817F}"/>
              </a:ext>
            </a:extLst>
          </p:cNvPr>
          <p:cNvSpPr txBox="1"/>
          <p:nvPr/>
        </p:nvSpPr>
        <p:spPr>
          <a:xfrm>
            <a:off x="2593547" y="305069"/>
            <a:ext cx="7004905" cy="584775"/>
          </a:xfrm>
          <a:prstGeom prst="rect">
            <a:avLst/>
          </a:prstGeom>
          <a:noFill/>
        </p:spPr>
        <p:txBody>
          <a:bodyPr wrap="square" rtlCol="0">
            <a:spAutoFit/>
          </a:bodyPr>
          <a:lstStyle/>
          <a:p>
            <a:pPr algn="ctr"/>
            <a:r>
              <a:rPr lang="en-US" sz="3200" b="1" dirty="0"/>
              <a:t>Ethics Rule 2.1</a:t>
            </a:r>
          </a:p>
        </p:txBody>
      </p:sp>
      <p:pic>
        <p:nvPicPr>
          <p:cNvPr id="9" name="Picture 8">
            <a:extLst>
              <a:ext uri="{FF2B5EF4-FFF2-40B4-BE49-F238E27FC236}">
                <a16:creationId xmlns:a16="http://schemas.microsoft.com/office/drawing/2014/main" id="{0FA30282-0EDB-C840-AD3A-88FFE4833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4626" y="4270373"/>
            <a:ext cx="4743450" cy="2381250"/>
          </a:xfrm>
          <a:prstGeom prst="rect">
            <a:avLst/>
          </a:prstGeom>
        </p:spPr>
      </p:pic>
    </p:spTree>
    <p:extLst>
      <p:ext uri="{BB962C8B-B14F-4D97-AF65-F5344CB8AC3E}">
        <p14:creationId xmlns:p14="http://schemas.microsoft.com/office/powerpoint/2010/main" val="31648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95CE1F-DCF4-7D51-71B6-B26A4215C3A6}"/>
              </a:ext>
            </a:extLst>
          </p:cNvPr>
          <p:cNvSpPr txBox="1"/>
          <p:nvPr/>
        </p:nvSpPr>
        <p:spPr>
          <a:xfrm>
            <a:off x="976364" y="1150596"/>
            <a:ext cx="10239270" cy="4893647"/>
          </a:xfrm>
          <a:prstGeom prst="rect">
            <a:avLst/>
          </a:prstGeom>
          <a:noFill/>
        </p:spPr>
        <p:txBody>
          <a:bodyPr wrap="square">
            <a:spAutoFit/>
          </a:bodyPr>
          <a:lstStyle/>
          <a:p>
            <a:r>
              <a:rPr lang="en-US" sz="2400" b="1" dirty="0"/>
              <a:t>Comment </a:t>
            </a:r>
          </a:p>
          <a:p>
            <a:endParaRPr lang="en-US" sz="2400" b="1" dirty="0"/>
          </a:p>
          <a:p>
            <a:r>
              <a:rPr lang="en-US" sz="2400" b="1" dirty="0"/>
              <a:t>Scope of Advice</a:t>
            </a:r>
          </a:p>
          <a:p>
            <a:endParaRPr lang="en-US" sz="2400" dirty="0"/>
          </a:p>
          <a:p>
            <a:pPr algn="l">
              <a:buNone/>
            </a:pPr>
            <a:r>
              <a:rPr lang="en-US" sz="2400" b="0" i="0" dirty="0">
                <a:effectLst/>
                <a:cs typeface="Segoe UI" panose="020B0502040204020203" pitchFamily="34" charset="0"/>
              </a:rPr>
              <a:t>[4] Matters that go beyond strictly legal questions may also be in the domain of another profession.  Family matters can involve problems within the professional competence of psychiatry, clinical psychology or social work; business matters can involve problems within the competence of the accounting profession or of financial specialists.  </a:t>
            </a:r>
            <a:r>
              <a:rPr lang="en-US" sz="2400" b="1" i="1" dirty="0">
                <a:effectLst/>
                <a:cs typeface="Segoe UI" panose="020B0502040204020203" pitchFamily="34" charset="0"/>
              </a:rPr>
              <a:t>Where consultation with a professional in another field is itself something a competent lawyer would recommend, the lawyer should make such a recommendation.  </a:t>
            </a:r>
            <a:r>
              <a:rPr lang="en-US" sz="2400" b="0" i="0" dirty="0">
                <a:effectLst/>
                <a:cs typeface="Segoe UI" panose="020B0502040204020203" pitchFamily="34" charset="0"/>
              </a:rPr>
              <a:t>At the same time, a lawyer's advice at its best often consists of recommending a course of action in the face of conflicting recommendations of experts. </a:t>
            </a:r>
          </a:p>
        </p:txBody>
      </p:sp>
      <p:sp>
        <p:nvSpPr>
          <p:cNvPr id="4" name="TextBox 3">
            <a:extLst>
              <a:ext uri="{FF2B5EF4-FFF2-40B4-BE49-F238E27FC236}">
                <a16:creationId xmlns:a16="http://schemas.microsoft.com/office/drawing/2014/main" id="{31342D24-0E83-A7D2-E00B-0F7F85C990D8}"/>
              </a:ext>
            </a:extLst>
          </p:cNvPr>
          <p:cNvSpPr txBox="1"/>
          <p:nvPr/>
        </p:nvSpPr>
        <p:spPr>
          <a:xfrm>
            <a:off x="2593547" y="305069"/>
            <a:ext cx="7004905" cy="584775"/>
          </a:xfrm>
          <a:prstGeom prst="rect">
            <a:avLst/>
          </a:prstGeom>
          <a:noFill/>
        </p:spPr>
        <p:txBody>
          <a:bodyPr wrap="square" rtlCol="0">
            <a:spAutoFit/>
          </a:bodyPr>
          <a:lstStyle/>
          <a:p>
            <a:pPr algn="ctr"/>
            <a:r>
              <a:rPr lang="en-US" sz="3200" b="1" dirty="0"/>
              <a:t>Ethics Rule 2.1</a:t>
            </a:r>
          </a:p>
        </p:txBody>
      </p:sp>
    </p:spTree>
    <p:extLst>
      <p:ext uri="{BB962C8B-B14F-4D97-AF65-F5344CB8AC3E}">
        <p14:creationId xmlns:p14="http://schemas.microsoft.com/office/powerpoint/2010/main" val="132810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CD3D0-BC5B-733F-02C3-77A6E8B4823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8C3CB3E-0283-1A2D-196B-9466AB5B7E3F}"/>
              </a:ext>
            </a:extLst>
          </p:cNvPr>
          <p:cNvSpPr txBox="1"/>
          <p:nvPr/>
        </p:nvSpPr>
        <p:spPr>
          <a:xfrm>
            <a:off x="991437" y="1006841"/>
            <a:ext cx="10209126" cy="3231654"/>
          </a:xfrm>
          <a:prstGeom prst="rect">
            <a:avLst/>
          </a:prstGeom>
          <a:noFill/>
        </p:spPr>
        <p:txBody>
          <a:bodyPr wrap="square">
            <a:spAutoFit/>
          </a:bodyPr>
          <a:lstStyle/>
          <a:p>
            <a:r>
              <a:rPr lang="en-US" sz="2400" dirty="0"/>
              <a:t>“No applicant will be recommended for admission to the practice of law in Arizona by the Committee on Character and Fitness unless the Committee is satisfied that: </a:t>
            </a:r>
          </a:p>
          <a:p>
            <a:endParaRPr lang="en-US" sz="2400" dirty="0"/>
          </a:p>
          <a:p>
            <a:r>
              <a:rPr lang="en-US" sz="2400" dirty="0"/>
              <a:t>. . . the applicant is mentally, emotionally and physically able to engage in the practice of law, and possesses the required knowledge of the law to do so; . . .”</a:t>
            </a:r>
          </a:p>
          <a:p>
            <a:endParaRPr lang="en-US" dirty="0"/>
          </a:p>
          <a:p>
            <a:endParaRPr lang="en-US" dirty="0"/>
          </a:p>
          <a:p>
            <a:r>
              <a:rPr lang="en-US" sz="2400" dirty="0"/>
              <a:t>AZ ST S CT Rule 34(b)(1)(C)</a:t>
            </a:r>
          </a:p>
        </p:txBody>
      </p:sp>
      <p:sp>
        <p:nvSpPr>
          <p:cNvPr id="10" name="TextBox 9">
            <a:extLst>
              <a:ext uri="{FF2B5EF4-FFF2-40B4-BE49-F238E27FC236}">
                <a16:creationId xmlns:a16="http://schemas.microsoft.com/office/drawing/2014/main" id="{801553F9-D983-6AB5-A0D1-5E7C7FD9ACE3}"/>
              </a:ext>
            </a:extLst>
          </p:cNvPr>
          <p:cNvSpPr txBox="1"/>
          <p:nvPr/>
        </p:nvSpPr>
        <p:spPr>
          <a:xfrm>
            <a:off x="1879043" y="305069"/>
            <a:ext cx="7719410" cy="584775"/>
          </a:xfrm>
          <a:prstGeom prst="rect">
            <a:avLst/>
          </a:prstGeom>
          <a:noFill/>
        </p:spPr>
        <p:txBody>
          <a:bodyPr wrap="square" rtlCol="0">
            <a:spAutoFit/>
          </a:bodyPr>
          <a:lstStyle/>
          <a:p>
            <a:pPr algn="ctr"/>
            <a:r>
              <a:rPr lang="en-US" sz="3200" b="1" dirty="0"/>
              <a:t>Arizona State Supreme Court Rule 34</a:t>
            </a:r>
          </a:p>
        </p:txBody>
      </p:sp>
      <p:pic>
        <p:nvPicPr>
          <p:cNvPr id="11" name="Picture 10">
            <a:extLst>
              <a:ext uri="{FF2B5EF4-FFF2-40B4-BE49-F238E27FC236}">
                <a16:creationId xmlns:a16="http://schemas.microsoft.com/office/drawing/2014/main" id="{DFC25672-597A-7D3D-7E92-D26BA9D0D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7222" y="3757616"/>
            <a:ext cx="5747577" cy="2425138"/>
          </a:xfrm>
          <a:prstGeom prst="rect">
            <a:avLst/>
          </a:prstGeom>
        </p:spPr>
      </p:pic>
    </p:spTree>
    <p:extLst>
      <p:ext uri="{BB962C8B-B14F-4D97-AF65-F5344CB8AC3E}">
        <p14:creationId xmlns:p14="http://schemas.microsoft.com/office/powerpoint/2010/main" val="38190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775DF4-84CE-BDC2-C13B-393BEEC6A273}"/>
              </a:ext>
            </a:extLst>
          </p:cNvPr>
          <p:cNvSpPr txBox="1"/>
          <p:nvPr/>
        </p:nvSpPr>
        <p:spPr>
          <a:xfrm>
            <a:off x="1215850" y="1051964"/>
            <a:ext cx="10199077" cy="1569660"/>
          </a:xfrm>
          <a:prstGeom prst="rect">
            <a:avLst/>
          </a:prstGeom>
          <a:noFill/>
        </p:spPr>
        <p:txBody>
          <a:bodyPr wrap="square">
            <a:spAutoFit/>
          </a:bodyPr>
          <a:lstStyle/>
          <a:p>
            <a:pPr algn="l">
              <a:buNone/>
            </a:pPr>
            <a:r>
              <a:rPr lang="en-US" sz="2400" b="1" i="0" dirty="0">
                <a:effectLst/>
                <a:cs typeface="Segoe UI" panose="020B0502040204020203" pitchFamily="34" charset="0"/>
              </a:rPr>
              <a:t>ER 1.1.     Competence</a:t>
            </a:r>
            <a:endParaRPr lang="en-US" sz="2400" b="0" i="0" dirty="0">
              <a:effectLst/>
              <a:cs typeface="Segoe UI" panose="020B0502040204020203" pitchFamily="34" charset="0"/>
            </a:endParaRPr>
          </a:p>
          <a:p>
            <a:pPr algn="l">
              <a:buNone/>
            </a:pPr>
            <a:r>
              <a:rPr lang="en-US" sz="2400" b="0" i="0" dirty="0">
                <a:effectLst/>
                <a:cs typeface="Segoe UI" panose="020B0502040204020203" pitchFamily="34" charset="0"/>
              </a:rPr>
              <a:t>A lawyer shall provide competent representation to a client.  Competent representation requires the legal knowledge, skill, thoroughness and preparation reasonably necessary for the representation.  </a:t>
            </a:r>
          </a:p>
        </p:txBody>
      </p:sp>
      <p:sp>
        <p:nvSpPr>
          <p:cNvPr id="2" name="TextBox 1">
            <a:extLst>
              <a:ext uri="{FF2B5EF4-FFF2-40B4-BE49-F238E27FC236}">
                <a16:creationId xmlns:a16="http://schemas.microsoft.com/office/drawing/2014/main" id="{88A1D63E-1353-957B-C0E5-53B4C3811D58}"/>
              </a:ext>
            </a:extLst>
          </p:cNvPr>
          <p:cNvSpPr txBox="1"/>
          <p:nvPr/>
        </p:nvSpPr>
        <p:spPr>
          <a:xfrm>
            <a:off x="2593547" y="305069"/>
            <a:ext cx="7004905" cy="584775"/>
          </a:xfrm>
          <a:prstGeom prst="rect">
            <a:avLst/>
          </a:prstGeom>
          <a:noFill/>
        </p:spPr>
        <p:txBody>
          <a:bodyPr wrap="square" rtlCol="0">
            <a:spAutoFit/>
          </a:bodyPr>
          <a:lstStyle/>
          <a:p>
            <a:pPr algn="ctr"/>
            <a:r>
              <a:rPr lang="en-US" sz="3200" b="1" dirty="0"/>
              <a:t>Ethics Rule 1.1 Competence</a:t>
            </a:r>
          </a:p>
        </p:txBody>
      </p:sp>
      <p:pic>
        <p:nvPicPr>
          <p:cNvPr id="8" name="Picture 7">
            <a:extLst>
              <a:ext uri="{FF2B5EF4-FFF2-40B4-BE49-F238E27FC236}">
                <a16:creationId xmlns:a16="http://schemas.microsoft.com/office/drawing/2014/main" id="{E9159978-8909-2F46-AF12-0F2A49512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0082" y="3058804"/>
            <a:ext cx="3406182" cy="3322423"/>
          </a:xfrm>
          <a:prstGeom prst="rect">
            <a:avLst/>
          </a:prstGeom>
        </p:spPr>
      </p:pic>
    </p:spTree>
    <p:extLst>
      <p:ext uri="{BB962C8B-B14F-4D97-AF65-F5344CB8AC3E}">
        <p14:creationId xmlns:p14="http://schemas.microsoft.com/office/powerpoint/2010/main" val="314474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extLst>
    <a:ext uri="{05A4C25C-085E-4340-85A3-A5531E510DB2}">
      <thm15:themeFamily xmlns:thm15="http://schemas.microsoft.com/office/thememl/2012/main" name="TF02804895.potx" id="{50B211C3-0308-4A23-B662-EA2AE6F4DF70}" vid="{1581190B-70AB-4E5E-B6DA-D42AF00789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1060</TotalTime>
  <Words>1563</Words>
  <Application>Microsoft Office PowerPoint</Application>
  <PresentationFormat>Widescreen</PresentationFormat>
  <Paragraphs>188</Paragraphs>
  <Slides>28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Cambria</vt:lpstr>
      <vt:lpstr>Segoe UI</vt:lpstr>
      <vt:lpstr>Times New Roman</vt:lpstr>
      <vt:lpstr>Red Radial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Larson</dc:creator>
  <cp:lastModifiedBy>Greg Larson</cp:lastModifiedBy>
  <cp:revision>35</cp:revision>
  <cp:lastPrinted>2024-04-17T20:29:31Z</cp:lastPrinted>
  <dcterms:created xsi:type="dcterms:W3CDTF">2024-01-17T16:49:25Z</dcterms:created>
  <dcterms:modified xsi:type="dcterms:W3CDTF">2026-01-20T14:50:39Z</dcterms:modified>
</cp:coreProperties>
</file>